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1"/>
    <p:sldMasterId id="2147483723" r:id="rId2"/>
    <p:sldMasterId id="2147483734" r:id="rId3"/>
    <p:sldMasterId id="2147483746" r:id="rId4"/>
  </p:sldMasterIdLst>
  <p:notesMasterIdLst>
    <p:notesMasterId r:id="rId56"/>
  </p:notesMasterIdLst>
  <p:handoutMasterIdLst>
    <p:handoutMasterId r:id="rId57"/>
  </p:handoutMasterIdLst>
  <p:sldIdLst>
    <p:sldId id="503" r:id="rId5"/>
    <p:sldId id="524" r:id="rId6"/>
    <p:sldId id="562" r:id="rId7"/>
    <p:sldId id="508" r:id="rId8"/>
    <p:sldId id="509" r:id="rId9"/>
    <p:sldId id="510" r:id="rId10"/>
    <p:sldId id="511" r:id="rId11"/>
    <p:sldId id="502" r:id="rId12"/>
    <p:sldId id="521" r:id="rId13"/>
    <p:sldId id="517" r:id="rId14"/>
    <p:sldId id="518" r:id="rId15"/>
    <p:sldId id="519" r:id="rId16"/>
    <p:sldId id="520" r:id="rId17"/>
    <p:sldId id="505" r:id="rId18"/>
    <p:sldId id="506" r:id="rId19"/>
    <p:sldId id="525" r:id="rId20"/>
    <p:sldId id="526" r:id="rId21"/>
    <p:sldId id="527" r:id="rId22"/>
    <p:sldId id="555" r:id="rId23"/>
    <p:sldId id="556" r:id="rId24"/>
    <p:sldId id="563" r:id="rId25"/>
    <p:sldId id="565" r:id="rId26"/>
    <p:sldId id="568" r:id="rId27"/>
    <p:sldId id="569" r:id="rId28"/>
    <p:sldId id="567" r:id="rId29"/>
    <p:sldId id="528" r:id="rId30"/>
    <p:sldId id="529" r:id="rId31"/>
    <p:sldId id="530" r:id="rId32"/>
    <p:sldId id="531" r:id="rId33"/>
    <p:sldId id="532" r:id="rId34"/>
    <p:sldId id="533" r:id="rId35"/>
    <p:sldId id="534" r:id="rId36"/>
    <p:sldId id="535" r:id="rId37"/>
    <p:sldId id="566" r:id="rId38"/>
    <p:sldId id="537" r:id="rId39"/>
    <p:sldId id="538" r:id="rId40"/>
    <p:sldId id="539" r:id="rId41"/>
    <p:sldId id="540" r:id="rId42"/>
    <p:sldId id="541" r:id="rId43"/>
    <p:sldId id="542" r:id="rId44"/>
    <p:sldId id="543" r:id="rId45"/>
    <p:sldId id="544" r:id="rId46"/>
    <p:sldId id="545" r:id="rId47"/>
    <p:sldId id="546" r:id="rId48"/>
    <p:sldId id="547" r:id="rId49"/>
    <p:sldId id="548" r:id="rId50"/>
    <p:sldId id="553" r:id="rId51"/>
    <p:sldId id="554" r:id="rId52"/>
    <p:sldId id="558" r:id="rId53"/>
    <p:sldId id="559" r:id="rId54"/>
    <p:sldId id="560" r:id="rId5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8" userDrawn="1">
          <p15:clr>
            <a:srgbClr val="A4A3A4"/>
          </p15:clr>
        </p15:guide>
        <p15:guide id="2" pos="3583" userDrawn="1">
          <p15:clr>
            <a:srgbClr val="A4A3A4"/>
          </p15:clr>
        </p15:guide>
        <p15:guide id="3" pos="5472" userDrawn="1">
          <p15:clr>
            <a:srgbClr val="A4A3A4"/>
          </p15:clr>
        </p15:guide>
        <p15:guide id="4" pos="4740" userDrawn="1">
          <p15:clr>
            <a:srgbClr val="A4A3A4"/>
          </p15:clr>
        </p15:guide>
        <p15:guide id="5" pos="288" userDrawn="1">
          <p15:clr>
            <a:srgbClr val="A4A3A4"/>
          </p15:clr>
        </p15:guide>
        <p15:guide id="6" orient="horz" pos="141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7"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12E"/>
    <a:srgbClr val="FE7D05"/>
    <a:srgbClr val="606060"/>
    <a:srgbClr val="2873A7"/>
    <a:srgbClr val="9465BB"/>
    <a:srgbClr val="3A9F3D"/>
    <a:srgbClr val="999A99"/>
    <a:srgbClr val="D32B34"/>
    <a:srgbClr val="0ABAC3"/>
    <a:srgbClr val="1873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9117C1-6F56-46DE-8B7F-AF8F4CEE741D}">
  <a:tblStyle styleId="{EE9117C1-6F56-46DE-8B7F-AF8F4CEE741D}" styleName="Verizon Table 1">
    <a:wholeTbl>
      <a:tcTxStyle>
        <a:fontRef idx="minor"/>
        <a:srgbClr val="333333"/>
      </a:tcTxStyle>
      <a:tcStyle>
        <a:tcBdr>
          <a:left>
            <a:ln>
              <a:noFill/>
            </a:ln>
          </a:left>
          <a:right>
            <a:ln>
              <a:noFill/>
            </a:ln>
          </a:right>
          <a:top>
            <a:ln w="6350">
              <a:solidFill>
                <a:srgbClr val="333333"/>
              </a:solidFill>
            </a:ln>
          </a:top>
          <a:bottom>
            <a:ln w="6350">
              <a:solidFill>
                <a:srgbClr val="333333"/>
              </a:solidFill>
            </a:ln>
          </a:bottom>
          <a:insideH>
            <a:ln w="6350">
              <a:solidFill>
                <a:srgbClr val="333333"/>
              </a:solidFill>
            </a:ln>
          </a:insideH>
          <a:insideV>
            <a:ln>
              <a:noFill/>
            </a:ln>
          </a:insideV>
        </a:tcBdr>
        <a:fill>
          <a:noFill/>
        </a:fill>
      </a:tcStyle>
    </a:wholeTbl>
    <a:band1H>
      <a:tcStyle>
        <a:tcBdr/>
        <a:fill>
          <a:solidFill>
            <a:srgbClr val="F6F6F6"/>
          </a:solidFill>
        </a:fill>
      </a:tcStyle>
    </a:band1H>
    <a:band2H>
      <a:tcStyle>
        <a:tcBdr/>
        <a:fill>
          <a:noFill/>
        </a:fill>
      </a:tcStyle>
    </a:band2H>
    <a:band1V>
      <a:tcStyle>
        <a:tcBdr/>
        <a:fill>
          <a:solidFill>
            <a:srgbClr val="F6F6F6"/>
          </a:solid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6350">
              <a:solidFill>
                <a:srgbClr val="333333"/>
              </a:solidFill>
            </a:ln>
          </a:top>
          <a:bottom>
            <a:ln>
              <a:noFill/>
            </a:ln>
          </a:bottom>
        </a:tcBdr>
        <a:fill>
          <a:noFill/>
        </a:fill>
      </a:tcStyle>
    </a:lastRow>
    <a:firstRow>
      <a:tcTxStyle b="on">
        <a:fontRef idx="minor"/>
        <a:srgbClr val="000000"/>
      </a:tcTxStyle>
      <a:tcStyle>
        <a:tcBdr>
          <a:top>
            <a:ln>
              <a:noFill/>
            </a:ln>
          </a:top>
          <a:bottom>
            <a:ln w="6350">
              <a:solidFill>
                <a:srgbClr val="33333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0" autoAdjust="0"/>
    <p:restoredTop sz="95345" autoAdjust="0"/>
  </p:normalViewPr>
  <p:slideViewPr>
    <p:cSldViewPr snapToGrid="0" snapToObjects="1">
      <p:cViewPr varScale="1">
        <p:scale>
          <a:sx n="86" d="100"/>
          <a:sy n="86" d="100"/>
        </p:scale>
        <p:origin x="628" y="64"/>
      </p:cViewPr>
      <p:guideLst>
        <p:guide orient="horz" pos="1688"/>
        <p:guide pos="3583"/>
        <p:guide pos="5472"/>
        <p:guide pos="4740"/>
        <p:guide pos="288"/>
        <p:guide orient="horz" pos="1416"/>
      </p:guideLst>
    </p:cSldViewPr>
  </p:slideViewPr>
  <p:notesTextViewPr>
    <p:cViewPr>
      <p:scale>
        <a:sx n="3" d="2"/>
        <a:sy n="3" d="2"/>
      </p:scale>
      <p:origin x="0" y="0"/>
    </p:cViewPr>
  </p:notesTextViewPr>
  <p:sorterViewPr>
    <p:cViewPr>
      <p:scale>
        <a:sx n="80" d="100"/>
        <a:sy n="80" d="100"/>
      </p:scale>
      <p:origin x="0" y="-1458"/>
    </p:cViewPr>
  </p:sorterViewPr>
  <p:notesViewPr>
    <p:cSldViewPr snapToGrid="0" snapToObjects="1">
      <p:cViewPr varScale="1">
        <p:scale>
          <a:sx n="79" d="100"/>
          <a:sy n="79" d="100"/>
        </p:scale>
        <p:origin x="3718"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a:latin typeface="Arial"/>
              </a:rPr>
              <a:t>Month 00, 0000</a:t>
            </a:r>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80A9AB-D4B5-B145-9C5F-439754C2A12C}"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8485727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r>
              <a:rPr lang="en-US"/>
              <a:t>Month 00, 0000</a:t>
            </a:r>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0F377F13-34CC-6843-96E7-4A03CB8BBE85}" type="slidenum">
              <a:rPr lang="en-US" smtClean="0"/>
              <a:pPr/>
              <a:t>‹#›</a:t>
            </a:fld>
            <a:endParaRPr lang="en-US" dirty="0"/>
          </a:p>
        </p:txBody>
      </p:sp>
    </p:spTree>
    <p:extLst>
      <p:ext uri="{BB962C8B-B14F-4D97-AF65-F5344CB8AC3E}">
        <p14:creationId xmlns:p14="http://schemas.microsoft.com/office/powerpoint/2010/main" val="44084133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651cdbb92b_1_0:notes"/>
          <p:cNvSpPr>
            <a:spLocks noGrp="1" noRot="1" noChangeAspect="1"/>
          </p:cNvSpPr>
          <p:nvPr>
            <p:ph type="sldImg" idx="2"/>
          </p:nvPr>
        </p:nvSpPr>
        <p:spPr>
          <a:xfrm>
            <a:off x="214313"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1" name="Google Shape;811;g651cdbb92b_1_0: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400">
                <a:latin typeface="Verizon NHG TX"/>
                <a:ea typeface="Verizon NHG TX"/>
                <a:cs typeface="Verizon NHG TX"/>
                <a:sym typeface="Verizon NHG TX"/>
              </a:rPr>
              <a:t>Split the two graphs and make the woman lighter. Make bar charts.</a:t>
            </a:r>
            <a:endParaRPr sz="1400">
              <a:latin typeface="Verizon NHG TX"/>
              <a:ea typeface="Verizon NHG TX"/>
              <a:cs typeface="Verizon NHG TX"/>
              <a:sym typeface="Verizon NHG TX"/>
            </a:endParaRPr>
          </a:p>
          <a:p>
            <a:pPr marL="0" lvl="0" indent="0" algn="l" rtl="0">
              <a:lnSpc>
                <a:spcPct val="100000"/>
              </a:lnSpc>
              <a:spcBef>
                <a:spcPts val="0"/>
              </a:spcBef>
              <a:spcAft>
                <a:spcPts val="0"/>
              </a:spcAft>
              <a:buSzPts val="1400"/>
              <a:buNone/>
            </a:pPr>
            <a:endParaRPr/>
          </a:p>
        </p:txBody>
      </p:sp>
      <p:sp>
        <p:nvSpPr>
          <p:cNvPr id="812" name="Google Shape;812;g651cdbb92b_1_0:notes"/>
          <p:cNvSpPr txBox="1">
            <a:spLocks noGrp="1"/>
          </p:cNvSpPr>
          <p:nvPr>
            <p:ph type="sldNum" idx="12"/>
          </p:nvPr>
        </p:nvSpPr>
        <p:spPr>
          <a:xfrm>
            <a:off x="3884613" y="8685214"/>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2</a:t>
            </a:fld>
            <a:endParaRPr/>
          </a:p>
        </p:txBody>
      </p:sp>
    </p:spTree>
    <p:extLst>
      <p:ext uri="{BB962C8B-B14F-4D97-AF65-F5344CB8AC3E}">
        <p14:creationId xmlns:p14="http://schemas.microsoft.com/office/powerpoint/2010/main" val="4003016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F8D2F4-29E8-4755-BC76-F52AC624B324}"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642476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F8D2F4-29E8-4755-BC76-F52AC624B324}"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492555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651c1f66a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2" name="Google Shape;862;g651c1f66ab_0_43: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2.88 is not annual call volume - 2.66 is ! 2.88 counts April twice. we will have to change these again -_-</a:t>
            </a:r>
            <a:endParaRPr/>
          </a:p>
        </p:txBody>
      </p:sp>
      <p:sp>
        <p:nvSpPr>
          <p:cNvPr id="863" name="Google Shape;863;g651c1f66ab_0_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16</a:t>
            </a:fld>
            <a:endParaRPr/>
          </a:p>
        </p:txBody>
      </p:sp>
    </p:spTree>
    <p:extLst>
      <p:ext uri="{BB962C8B-B14F-4D97-AF65-F5344CB8AC3E}">
        <p14:creationId xmlns:p14="http://schemas.microsoft.com/office/powerpoint/2010/main" val="3543557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651c1f66ab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651c1f66ab_0_112: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4" name="Google Shape;934;g651c1f66ab_0_1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17</a:t>
            </a:fld>
            <a:endParaRPr/>
          </a:p>
        </p:txBody>
      </p:sp>
    </p:spTree>
    <p:extLst>
      <p:ext uri="{BB962C8B-B14F-4D97-AF65-F5344CB8AC3E}">
        <p14:creationId xmlns:p14="http://schemas.microsoft.com/office/powerpoint/2010/main" val="4123594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651c1f66a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651c1f66ab_0_129: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2" name="Google Shape;952;g651c1f66ab_0_1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1005288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6" name="Google Shape;1006;p8: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7" name="Google Shape;1007;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19</a:t>
            </a:fld>
            <a:endParaRPr/>
          </a:p>
        </p:txBody>
      </p:sp>
    </p:spTree>
    <p:extLst>
      <p:ext uri="{BB962C8B-B14F-4D97-AF65-F5344CB8AC3E}">
        <p14:creationId xmlns:p14="http://schemas.microsoft.com/office/powerpoint/2010/main" val="286755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4" name="Google Shape;1014;p9: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5" name="Google Shape;1015;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1664038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5e18462fd1_0_1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8" name="Google Shape;1868;g5e18462fd1_0_1186: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9" name="Google Shape;1869;g5e18462fd1_0_1186:notes"/>
          <p:cNvSpPr txBox="1">
            <a:spLocks noGrp="1"/>
          </p:cNvSpPr>
          <p:nvPr>
            <p:ph type="sldNum" idx="12"/>
          </p:nvPr>
        </p:nvSpPr>
        <p:spPr>
          <a:xfrm>
            <a:off x="3884613" y="8685214"/>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145890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5e18462fd1_38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5e18462fd1_38_65: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7" name="Google Shape;1917;g5e18462fd1_38_65:notes"/>
          <p:cNvSpPr txBox="1">
            <a:spLocks noGrp="1"/>
          </p:cNvSpPr>
          <p:nvPr>
            <p:ph type="sldNum" idx="12"/>
          </p:nvPr>
        </p:nvSpPr>
        <p:spPr>
          <a:xfrm>
            <a:off x="3884613" y="8685214"/>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819883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597e950a9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2" name="Google Shape;2302;g597e950a94_0_200: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303" name="Google Shape;2303;g597e950a94_0_20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23</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69275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61714eabb7_0_7: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latin typeface="Verizon NHG TX"/>
                <a:ea typeface="Verizon NHG TX"/>
                <a:cs typeface="Verizon NHG TX"/>
                <a:sym typeface="Verizon NHG TX"/>
              </a:rPr>
              <a:t>&gt; 300 calls</a:t>
            </a:r>
            <a:endParaRPr sz="1400">
              <a:latin typeface="Verizon NHG TX"/>
              <a:ea typeface="Verizon NHG TX"/>
              <a:cs typeface="Verizon NHG TX"/>
              <a:sym typeface="Verizon NHG TX"/>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What verint tells is 90% travel pass and 5% international travel plan and dial device settings. doesn’t cover reasons what about travel pass</a:t>
            </a:r>
            <a:endParaRPr/>
          </a:p>
        </p:txBody>
      </p:sp>
      <p:sp>
        <p:nvSpPr>
          <p:cNvPr id="1668" name="Google Shape;1668;g61714eabb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2918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597e950a94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4" name="Google Shape;2314;g597e950a94_0_210: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285750" lvl="0" indent="-285750" algn="l" rtl="0">
              <a:spcBef>
                <a:spcPts val="0"/>
              </a:spcBef>
              <a:spcAft>
                <a:spcPts val="0"/>
              </a:spcAft>
              <a:buClr>
                <a:schemeClr val="dk1"/>
              </a:buClr>
              <a:buSzPts val="1100"/>
              <a:buFont typeface="Noto Sans Symbols"/>
              <a:buChar char="▪"/>
            </a:pPr>
            <a:r>
              <a:rPr lang="en-US" sz="1600" b="1"/>
              <a:t>57 % International travelers who visited International page called Call center to purchase International plan</a:t>
            </a:r>
            <a:endParaRPr sz="1600" b="1"/>
          </a:p>
          <a:p>
            <a:pPr marL="457200" marR="0" lvl="0" indent="-228600" algn="l" rtl="0">
              <a:lnSpc>
                <a:spcPct val="100000"/>
              </a:lnSpc>
              <a:spcBef>
                <a:spcPts val="0"/>
              </a:spcBef>
              <a:spcAft>
                <a:spcPts val="0"/>
              </a:spcAft>
              <a:buSzPts val="1400"/>
              <a:buNone/>
            </a:pPr>
            <a:endParaRPr/>
          </a:p>
        </p:txBody>
      </p:sp>
      <p:sp>
        <p:nvSpPr>
          <p:cNvPr id="2315" name="Google Shape;2315;g597e950a94_0_2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24</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24510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5e18462fd1_2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2" name="Google Shape;2122;g5e18462fd1_25_0: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3" name="Google Shape;2123;g5e18462fd1_25_0:notes"/>
          <p:cNvSpPr txBox="1">
            <a:spLocks noGrp="1"/>
          </p:cNvSpPr>
          <p:nvPr>
            <p:ph type="sldNum" idx="12"/>
          </p:nvPr>
        </p:nvSpPr>
        <p:spPr>
          <a:xfrm>
            <a:off x="3884613" y="8685214"/>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extLst>
      <p:ext uri="{BB962C8B-B14F-4D97-AF65-F5344CB8AC3E}">
        <p14:creationId xmlns:p14="http://schemas.microsoft.com/office/powerpoint/2010/main" val="2006361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651cdbb92b_0_155: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0" name="Google Shape;970;g651cdbb92b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3569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651cdbb92b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6" name="Google Shape;976;g651cdbb92b_0_160: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7" name="Google Shape;977;g651cdbb92b_0_160: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978" name="Google Shape;978;g651cdbb92b_0_1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1389545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651cdbb92b_0_173: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0" name="Google Shape;990;g651cdbb92b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8154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651cdbb92b_0_192: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0" name="Google Shape;1010;g651cdbb92b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1459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651cdbb92b_0_200: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9" name="Google Shape;1019;g651cdbb92b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2081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651cdbb92b_0_216: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6" name="Google Shape;1036;g651cdbb92b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4470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651cdbb92b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1" name="Google Shape;1051;g651cdbb92b_0_230: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 sz="1200" b="1" u="sng">
                <a:solidFill>
                  <a:schemeClr val="lt1"/>
                </a:solidFill>
              </a:rPr>
              <a:t>Opportunity 1:</a:t>
            </a:r>
            <a:r>
              <a:rPr lang="en" sz="1200" b="1">
                <a:solidFill>
                  <a:schemeClr val="lt1"/>
                </a:solidFill>
              </a:rPr>
              <a:t> 19K calls have Potential to migrate to Self Serve</a:t>
            </a:r>
            <a:endParaRPr/>
          </a:p>
          <a:p>
            <a:pPr marL="0" marR="0" lvl="0" indent="0" algn="ctr" rtl="0">
              <a:lnSpc>
                <a:spcPct val="100000"/>
              </a:lnSpc>
              <a:spcBef>
                <a:spcPts val="0"/>
              </a:spcBef>
              <a:spcAft>
                <a:spcPts val="0"/>
              </a:spcAft>
              <a:buClr>
                <a:schemeClr val="dk1"/>
              </a:buClr>
              <a:buSzPts val="1200"/>
              <a:buFont typeface="Arial"/>
              <a:buNone/>
            </a:pPr>
            <a:r>
              <a:rPr lang="en" sz="1200" b="1" u="sng">
                <a:solidFill>
                  <a:schemeClr val="dk1"/>
                </a:solidFill>
              </a:rPr>
              <a:t>Opportunity 2: </a:t>
            </a:r>
            <a:r>
              <a:rPr lang="en" sz="1200" b="1" u="none">
                <a:solidFill>
                  <a:schemeClr val="dk1"/>
                </a:solidFill>
              </a:rPr>
              <a:t>7.5</a:t>
            </a:r>
            <a:r>
              <a:rPr lang="en" sz="1200" b="1">
                <a:solidFill>
                  <a:schemeClr val="dk1"/>
                </a:solidFill>
              </a:rPr>
              <a:t>K calls are sales calls – potential to reduce by sending the right message by creating a predictive model</a:t>
            </a:r>
            <a:endParaRPr/>
          </a:p>
          <a:p>
            <a:pPr marL="0" lvl="0" indent="0" algn="ctr" rtl="0">
              <a:spcBef>
                <a:spcPts val="0"/>
              </a:spcBef>
              <a:spcAft>
                <a:spcPts val="0"/>
              </a:spcAft>
              <a:buNone/>
            </a:pPr>
            <a:endParaRPr sz="1200" b="1">
              <a:solidFill>
                <a:schemeClr val="lt1"/>
              </a:solidFill>
            </a:endParaRPr>
          </a:p>
        </p:txBody>
      </p:sp>
      <p:sp>
        <p:nvSpPr>
          <p:cNvPr id="1052" name="Google Shape;1052;g651cdbb92b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32</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02172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651cdbb92b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g651cdbb92b_0_308: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a:t>Visits to website</a:t>
            </a:r>
            <a:endParaRPr/>
          </a:p>
          <a:p>
            <a:pPr marL="0" lvl="0" indent="0" algn="ctr" rtl="0">
              <a:spcBef>
                <a:spcPts val="0"/>
              </a:spcBef>
              <a:spcAft>
                <a:spcPts val="0"/>
              </a:spcAft>
              <a:buNone/>
            </a:pPr>
            <a:r>
              <a:rPr lang="en" sz="1200"/>
              <a:t>Plan not Purchased</a:t>
            </a:r>
            <a:endParaRPr/>
          </a:p>
          <a:p>
            <a:pPr marL="0" lvl="0" indent="0" algn="ctr" rtl="0">
              <a:spcBef>
                <a:spcPts val="0"/>
              </a:spcBef>
              <a:spcAft>
                <a:spcPts val="0"/>
              </a:spcAft>
              <a:buNone/>
            </a:pPr>
            <a:r>
              <a:rPr lang="en" sz="1200"/>
              <a:t>(38%,4M)</a:t>
            </a:r>
            <a:endParaRPr sz="1200"/>
          </a:p>
          <a:p>
            <a:pPr marL="0" lvl="0" indent="0" algn="r" rtl="0">
              <a:spcBef>
                <a:spcPts val="0"/>
              </a:spcBef>
              <a:spcAft>
                <a:spcPts val="0"/>
              </a:spcAft>
              <a:buNone/>
            </a:pPr>
            <a:r>
              <a:rPr lang="en" sz="1200" b="0" i="0" u="none" strike="noStrike" cap="none">
                <a:solidFill>
                  <a:schemeClr val="dk1"/>
                </a:solidFill>
                <a:latin typeface="Arial"/>
                <a:ea typeface="Arial"/>
                <a:cs typeface="Arial"/>
                <a:sym typeface="Arial"/>
              </a:rPr>
              <a:t>Opportunity to sell travel pass to customers using predictive model</a:t>
            </a:r>
            <a:endParaRPr/>
          </a:p>
          <a:p>
            <a:pPr marL="0" lvl="0" indent="0" algn="r" rtl="0">
              <a:spcBef>
                <a:spcPts val="0"/>
              </a:spcBef>
              <a:spcAft>
                <a:spcPts val="0"/>
              </a:spcAft>
              <a:buNone/>
            </a:pPr>
            <a:endParaRPr/>
          </a:p>
        </p:txBody>
      </p:sp>
      <p:sp>
        <p:nvSpPr>
          <p:cNvPr id="1131" name="Google Shape;1131;g651cdbb92b_0_30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33</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02105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8943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g5e18462fd1_28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7" name="Google Shape;1957;g5e18462fd1_28_303: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900"/>
              </a:spcBef>
              <a:spcAft>
                <a:spcPts val="0"/>
              </a:spcAft>
              <a:buNone/>
            </a:pPr>
            <a:r>
              <a:rPr lang="en-US" sz="1400" b="1">
                <a:latin typeface="Verizon NHG TX"/>
                <a:ea typeface="Verizon NHG TX"/>
                <a:cs typeface="Verizon NHG TX"/>
                <a:sym typeface="Verizon NHG TX"/>
              </a:rPr>
              <a:t>Key Insights based on 5 months of data </a:t>
            </a:r>
            <a:endParaRPr sz="1400" b="1">
              <a:latin typeface="Verizon NHG TX"/>
              <a:ea typeface="Verizon NHG TX"/>
              <a:cs typeface="Verizon NHG TX"/>
              <a:sym typeface="Verizon NHG TX"/>
            </a:endParaRPr>
          </a:p>
          <a:p>
            <a:pPr marL="228600" lvl="0" indent="-177800" algn="l" rtl="0">
              <a:lnSpc>
                <a:spcPct val="115000"/>
              </a:lnSpc>
              <a:spcBef>
                <a:spcPts val="900"/>
              </a:spcBef>
              <a:spcAft>
                <a:spcPts val="0"/>
              </a:spcAft>
              <a:buClr>
                <a:schemeClr val="dk1"/>
              </a:buClr>
              <a:buSzPts val="1000"/>
              <a:buFont typeface="Verizon NHG DS"/>
              <a:buChar char="●"/>
            </a:pPr>
            <a:r>
              <a:rPr lang="en-US" sz="1000">
                <a:latin typeface="Verizon NHG TX"/>
                <a:ea typeface="Verizon NHG TX"/>
                <a:cs typeface="Verizon NHG TX"/>
                <a:sym typeface="Verizon NHG TX"/>
              </a:rPr>
              <a:t>40% of 28K device setting calls who travelled and called in the same month per annum are within 48 hours of travel between December’ 18 and May’19. </a:t>
            </a:r>
            <a:endParaRPr sz="1000">
              <a:latin typeface="Verizon NHG TX"/>
              <a:ea typeface="Verizon NHG TX"/>
              <a:cs typeface="Verizon NHG TX"/>
              <a:sym typeface="Verizon NHG TX"/>
            </a:endParaRPr>
          </a:p>
          <a:p>
            <a:pPr marL="228600" lvl="0" indent="-177800" algn="l" rtl="0">
              <a:lnSpc>
                <a:spcPct val="115000"/>
              </a:lnSpc>
              <a:spcBef>
                <a:spcPts val="0"/>
              </a:spcBef>
              <a:spcAft>
                <a:spcPts val="0"/>
              </a:spcAft>
              <a:buClr>
                <a:schemeClr val="dk1"/>
              </a:buClr>
              <a:buSzPts val="1000"/>
              <a:buFont typeface="Verizon NHG DS"/>
              <a:buChar char="●"/>
            </a:pPr>
            <a:r>
              <a:rPr lang="en-US" sz="1000">
                <a:latin typeface="Verizon NHG TX"/>
                <a:ea typeface="Verizon NHG TX"/>
                <a:cs typeface="Verizon NHG TX"/>
                <a:sym typeface="Verizon NHG TX"/>
              </a:rPr>
              <a:t>For Canada vs Mexico for the above insight, 60 % of the 3.6K are calls from Canada and 40% of the 5.3K calls are from Mexico.</a:t>
            </a:r>
            <a:endParaRPr sz="1000">
              <a:latin typeface="Verizon NHG TX"/>
              <a:ea typeface="Verizon NHG TX"/>
              <a:cs typeface="Verizon NHG TX"/>
              <a:sym typeface="Verizon NHG TX"/>
            </a:endParaRPr>
          </a:p>
          <a:p>
            <a:pPr marL="228600" lvl="0" indent="-177800" algn="l" rtl="0">
              <a:lnSpc>
                <a:spcPct val="115000"/>
              </a:lnSpc>
              <a:spcBef>
                <a:spcPts val="0"/>
              </a:spcBef>
              <a:spcAft>
                <a:spcPts val="0"/>
              </a:spcAft>
              <a:buClr>
                <a:schemeClr val="dk1"/>
              </a:buClr>
              <a:buSzPts val="1000"/>
              <a:buFont typeface="Verizon NHG DS"/>
              <a:buChar char="●"/>
            </a:pPr>
            <a:r>
              <a:rPr lang="en-US" sz="1000">
                <a:latin typeface="Verizon NHG TX"/>
                <a:ea typeface="Verizon NHG TX"/>
                <a:cs typeface="Verizon NHG TX"/>
                <a:sym typeface="Verizon NHG TX"/>
              </a:rPr>
              <a:t>40% of the customer enquiries on Cruise(5K) and Travel Pass(36K) occur in 48 hours of website visit. Given that customer travels and calls in the same month and website visit occurs within 7 days prior to travel.</a:t>
            </a:r>
            <a:endParaRPr sz="1000">
              <a:latin typeface="Verizon NHG TX"/>
              <a:ea typeface="Verizon NHG TX"/>
              <a:cs typeface="Verizon NHG TX"/>
              <a:sym typeface="Verizon NHG TX"/>
            </a:endParaRPr>
          </a:p>
          <a:p>
            <a:pPr marL="228600" lvl="0" indent="-177800" algn="l" rtl="0">
              <a:lnSpc>
                <a:spcPct val="115000"/>
              </a:lnSpc>
              <a:spcBef>
                <a:spcPts val="0"/>
              </a:spcBef>
              <a:spcAft>
                <a:spcPts val="0"/>
              </a:spcAft>
              <a:buClr>
                <a:schemeClr val="dk1"/>
              </a:buClr>
              <a:buSzPts val="1000"/>
              <a:buFont typeface="Verizon NHG DS"/>
              <a:buChar char="●"/>
            </a:pPr>
            <a:r>
              <a:rPr lang="en-US" sz="1000">
                <a:latin typeface="Verizon NHG TX"/>
                <a:ea typeface="Verizon NHG TX"/>
                <a:cs typeface="Verizon NHG TX"/>
                <a:sym typeface="Verizon NHG TX"/>
              </a:rPr>
              <a:t>8% (52K) of callers are calling for Network coverage in the visiting country</a:t>
            </a:r>
            <a:endParaRPr sz="1000">
              <a:latin typeface="Verizon NHG TX"/>
              <a:ea typeface="Verizon NHG TX"/>
              <a:cs typeface="Verizon NHG TX"/>
              <a:sym typeface="Verizon NHG TX"/>
            </a:endParaRPr>
          </a:p>
          <a:p>
            <a:pPr marL="228600" lvl="0" indent="-177800" algn="l" rtl="0">
              <a:lnSpc>
                <a:spcPct val="115000"/>
              </a:lnSpc>
              <a:spcBef>
                <a:spcPts val="0"/>
              </a:spcBef>
              <a:spcAft>
                <a:spcPts val="0"/>
              </a:spcAft>
              <a:buClr>
                <a:schemeClr val="dk1"/>
              </a:buClr>
              <a:buSzPts val="1000"/>
              <a:buFont typeface="Verizon NHG DS"/>
              <a:buChar char="●"/>
            </a:pPr>
            <a:r>
              <a:rPr lang="en-US" sz="1000">
                <a:latin typeface="Verizon NHG TX"/>
                <a:ea typeface="Verizon NHG TX"/>
                <a:cs typeface="Verizon NHG TX"/>
                <a:sym typeface="Verizon NHG TX"/>
              </a:rPr>
              <a:t>9% (59K)  of callers are calling on behalf of their family for Travel Pass Enquiry </a:t>
            </a:r>
            <a:endParaRPr sz="1000">
              <a:latin typeface="Verizon NHG TX"/>
              <a:ea typeface="Verizon NHG TX"/>
              <a:cs typeface="Verizon NHG TX"/>
              <a:sym typeface="Verizon NHG TX"/>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958" name="Google Shape;1958;g5e18462fd1_28_303:notes"/>
          <p:cNvSpPr txBox="1">
            <a:spLocks noGrp="1"/>
          </p:cNvSpPr>
          <p:nvPr>
            <p:ph type="sldNum" idx="12"/>
          </p:nvPr>
        </p:nvSpPr>
        <p:spPr>
          <a:xfrm>
            <a:off x="3884613" y="8685214"/>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3193256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651cdbb92b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651cdbb92b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812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651cdbb92b_0_443: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8" name="Google Shape;1178;g651cdbb92b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0931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651cdbb92b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5" name="Google Shape;1185;g651cdbb92b_0_449: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6" name="Google Shape;1186;g651cdbb92b_0_4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37</a:t>
            </a:fld>
            <a:endParaRPr/>
          </a:p>
        </p:txBody>
      </p:sp>
    </p:spTree>
    <p:extLst>
      <p:ext uri="{BB962C8B-B14F-4D97-AF65-F5344CB8AC3E}">
        <p14:creationId xmlns:p14="http://schemas.microsoft.com/office/powerpoint/2010/main" val="1397619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651cdbb92b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4" name="Google Shape;1194;g651cdbb92b_0_457: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900"/>
              </a:spcBef>
              <a:spcAft>
                <a:spcPts val="0"/>
              </a:spcAft>
              <a:buSzPts val="1400"/>
              <a:buNone/>
            </a:pPr>
            <a:r>
              <a:rPr lang="en" sz="1400" b="1">
                <a:latin typeface="Verizon NHG TX"/>
                <a:ea typeface="Verizon NHG TX"/>
                <a:cs typeface="Verizon NHG TX"/>
                <a:sym typeface="Verizon NHG TX"/>
              </a:rPr>
              <a:t>Key Insights based on 5 months of data </a:t>
            </a:r>
            <a:endParaRPr sz="1400" b="1">
              <a:latin typeface="Verizon NHG TX"/>
              <a:ea typeface="Verizon NHG TX"/>
              <a:cs typeface="Verizon NHG TX"/>
              <a:sym typeface="Verizon NHG TX"/>
            </a:endParaRPr>
          </a:p>
          <a:p>
            <a:pPr marL="228600" lvl="0" indent="-177800" algn="l" rtl="0">
              <a:lnSpc>
                <a:spcPct val="115000"/>
              </a:lnSpc>
              <a:spcBef>
                <a:spcPts val="900"/>
              </a:spcBef>
              <a:spcAft>
                <a:spcPts val="0"/>
              </a:spcAft>
              <a:buClr>
                <a:schemeClr val="dk1"/>
              </a:buClr>
              <a:buSzPts val="1000"/>
              <a:buFont typeface="Verizon NHG DS"/>
              <a:buChar char="●"/>
            </a:pPr>
            <a:r>
              <a:rPr lang="en" sz="1000">
                <a:latin typeface="Verizon NHG TX"/>
                <a:ea typeface="Verizon NHG TX"/>
                <a:cs typeface="Verizon NHG TX"/>
                <a:sym typeface="Verizon NHG TX"/>
              </a:rPr>
              <a:t>40% of 28K device setting calls who travelled and called in the same month per annum are within 48 hours of travel between December’ 18 and May’19. </a:t>
            </a:r>
            <a:endParaRPr sz="1000">
              <a:latin typeface="Verizon NHG TX"/>
              <a:ea typeface="Verizon NHG TX"/>
              <a:cs typeface="Verizon NHG TX"/>
              <a:sym typeface="Verizon NHG TX"/>
            </a:endParaRPr>
          </a:p>
          <a:p>
            <a:pPr marL="228600" lvl="0" indent="-177800" algn="l" rtl="0">
              <a:lnSpc>
                <a:spcPct val="115000"/>
              </a:lnSpc>
              <a:spcBef>
                <a:spcPts val="0"/>
              </a:spcBef>
              <a:spcAft>
                <a:spcPts val="0"/>
              </a:spcAft>
              <a:buClr>
                <a:schemeClr val="dk1"/>
              </a:buClr>
              <a:buSzPts val="1000"/>
              <a:buFont typeface="Verizon NHG DS"/>
              <a:buChar char="●"/>
            </a:pPr>
            <a:r>
              <a:rPr lang="en" sz="1000">
                <a:latin typeface="Verizon NHG TX"/>
                <a:ea typeface="Verizon NHG TX"/>
                <a:cs typeface="Verizon NHG TX"/>
                <a:sym typeface="Verizon NHG TX"/>
              </a:rPr>
              <a:t>For Canada vs Mexico for the above insight, 60 % of the 3.6K are calls from Canada and 40% of the 5.3K calls are from Mexico.</a:t>
            </a:r>
            <a:endParaRPr sz="1000">
              <a:latin typeface="Verizon NHG TX"/>
              <a:ea typeface="Verizon NHG TX"/>
              <a:cs typeface="Verizon NHG TX"/>
              <a:sym typeface="Verizon NHG TX"/>
            </a:endParaRPr>
          </a:p>
          <a:p>
            <a:pPr marL="228600" lvl="0" indent="-177800" algn="l" rtl="0">
              <a:lnSpc>
                <a:spcPct val="115000"/>
              </a:lnSpc>
              <a:spcBef>
                <a:spcPts val="0"/>
              </a:spcBef>
              <a:spcAft>
                <a:spcPts val="0"/>
              </a:spcAft>
              <a:buClr>
                <a:schemeClr val="dk1"/>
              </a:buClr>
              <a:buSzPts val="1000"/>
              <a:buFont typeface="Verizon NHG DS"/>
              <a:buChar char="●"/>
            </a:pPr>
            <a:r>
              <a:rPr lang="en" sz="1000">
                <a:latin typeface="Verizon NHG TX"/>
                <a:ea typeface="Verizon NHG TX"/>
                <a:cs typeface="Verizon NHG TX"/>
                <a:sym typeface="Verizon NHG TX"/>
              </a:rPr>
              <a:t>40% of the customer enquiries on Cruise(5K) and Travel Pass(36K) occur in 48 hours of website visit. Given that customer travels and calls in the same month and website visit occurs within 7 days prior to travel.</a:t>
            </a:r>
            <a:endParaRPr sz="1000">
              <a:latin typeface="Verizon NHG TX"/>
              <a:ea typeface="Verizon NHG TX"/>
              <a:cs typeface="Verizon NHG TX"/>
              <a:sym typeface="Verizon NHG TX"/>
            </a:endParaRPr>
          </a:p>
          <a:p>
            <a:pPr marL="228600" lvl="0" indent="-177800" algn="l" rtl="0">
              <a:lnSpc>
                <a:spcPct val="115000"/>
              </a:lnSpc>
              <a:spcBef>
                <a:spcPts val="0"/>
              </a:spcBef>
              <a:spcAft>
                <a:spcPts val="0"/>
              </a:spcAft>
              <a:buClr>
                <a:schemeClr val="dk1"/>
              </a:buClr>
              <a:buSzPts val="1000"/>
              <a:buFont typeface="Verizon NHG DS"/>
              <a:buChar char="●"/>
            </a:pPr>
            <a:r>
              <a:rPr lang="en" sz="1000">
                <a:latin typeface="Verizon NHG TX"/>
                <a:ea typeface="Verizon NHG TX"/>
                <a:cs typeface="Verizon NHG TX"/>
                <a:sym typeface="Verizon NHG TX"/>
              </a:rPr>
              <a:t>8% (52K) of callers are calling for Network coverage in the visiting country</a:t>
            </a:r>
            <a:endParaRPr sz="1000">
              <a:latin typeface="Verizon NHG TX"/>
              <a:ea typeface="Verizon NHG TX"/>
              <a:cs typeface="Verizon NHG TX"/>
              <a:sym typeface="Verizon NHG TX"/>
            </a:endParaRPr>
          </a:p>
          <a:p>
            <a:pPr marL="228600" lvl="0" indent="-177800" algn="l" rtl="0">
              <a:lnSpc>
                <a:spcPct val="115000"/>
              </a:lnSpc>
              <a:spcBef>
                <a:spcPts val="0"/>
              </a:spcBef>
              <a:spcAft>
                <a:spcPts val="0"/>
              </a:spcAft>
              <a:buClr>
                <a:schemeClr val="dk1"/>
              </a:buClr>
              <a:buSzPts val="1000"/>
              <a:buFont typeface="Verizon NHG DS"/>
              <a:buChar char="●"/>
            </a:pPr>
            <a:r>
              <a:rPr lang="en" sz="1000">
                <a:latin typeface="Verizon NHG TX"/>
                <a:ea typeface="Verizon NHG TX"/>
                <a:cs typeface="Verizon NHG TX"/>
                <a:sym typeface="Verizon NHG TX"/>
              </a:rPr>
              <a:t>9% (59K)  of callers are calling on behalf of their family for Travel Pass Enquiry </a:t>
            </a:r>
            <a:endParaRPr sz="1000">
              <a:latin typeface="Verizon NHG TX"/>
              <a:ea typeface="Verizon NHG TX"/>
              <a:cs typeface="Verizon NHG TX"/>
              <a:sym typeface="Verizon NHG TX"/>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5" name="Google Shape;1195;g651cdbb92b_0_457:notes"/>
          <p:cNvSpPr txBox="1">
            <a:spLocks noGrp="1"/>
          </p:cNvSpPr>
          <p:nvPr>
            <p:ph type="sldNum" idx="12"/>
          </p:nvPr>
        </p:nvSpPr>
        <p:spPr>
          <a:xfrm>
            <a:off x="3884613" y="8685214"/>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38</a:t>
            </a:fld>
            <a:endParaRPr/>
          </a:p>
        </p:txBody>
      </p:sp>
    </p:spTree>
    <p:extLst>
      <p:ext uri="{BB962C8B-B14F-4D97-AF65-F5344CB8AC3E}">
        <p14:creationId xmlns:p14="http://schemas.microsoft.com/office/powerpoint/2010/main" val="23212829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651cdbb92b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651cdbb92b_0_478: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a:latin typeface="Verizon NHG TX"/>
              <a:ea typeface="Verizon NHG TX"/>
              <a:cs typeface="Verizon NHG TX"/>
              <a:sym typeface="Verizon NHG TX"/>
            </a:endParaRPr>
          </a:p>
          <a:p>
            <a:pPr marL="0" lvl="0" indent="0" algn="l" rtl="0">
              <a:spcBef>
                <a:spcPts val="0"/>
              </a:spcBef>
              <a:spcAft>
                <a:spcPts val="0"/>
              </a:spcAft>
              <a:buClr>
                <a:schemeClr val="dk1"/>
              </a:buClr>
              <a:buSzPts val="1100"/>
              <a:buFont typeface="Arial"/>
              <a:buNone/>
            </a:pPr>
            <a:endParaRPr sz="900">
              <a:latin typeface="Verizon NHG TX"/>
              <a:ea typeface="Verizon NHG TX"/>
              <a:cs typeface="Verizon NHG TX"/>
              <a:sym typeface="Verizon NHG TX"/>
            </a:endParaRPr>
          </a:p>
          <a:p>
            <a:pPr marL="0" lvl="0" indent="0" algn="l" rtl="0">
              <a:spcBef>
                <a:spcPts val="0"/>
              </a:spcBef>
              <a:spcAft>
                <a:spcPts val="0"/>
              </a:spcAft>
              <a:buClr>
                <a:schemeClr val="dk1"/>
              </a:buClr>
              <a:buSzPts val="1100"/>
              <a:buFont typeface="Arial"/>
              <a:buNone/>
            </a:pPr>
            <a:endParaRPr sz="900">
              <a:latin typeface="Verizon NHG TX"/>
              <a:ea typeface="Verizon NHG TX"/>
              <a:cs typeface="Verizon NHG TX"/>
              <a:sym typeface="Verizon NHG TX"/>
            </a:endParaRPr>
          </a:p>
          <a:p>
            <a:pPr marL="0" lvl="0" indent="0" algn="l" rtl="0">
              <a:spcBef>
                <a:spcPts val="0"/>
              </a:spcBef>
              <a:spcAft>
                <a:spcPts val="0"/>
              </a:spcAft>
              <a:buClr>
                <a:schemeClr val="dk1"/>
              </a:buClr>
              <a:buSzPts val="1100"/>
              <a:buFont typeface="Arial"/>
              <a:buNone/>
            </a:pPr>
            <a:endParaRPr sz="900">
              <a:latin typeface="Verizon NHG TX"/>
              <a:ea typeface="Verizon NHG TX"/>
              <a:cs typeface="Verizon NHG TX"/>
              <a:sym typeface="Verizon NHG TX"/>
            </a:endParaRPr>
          </a:p>
          <a:p>
            <a:pPr marL="0" lvl="0" indent="0" algn="l" rtl="0">
              <a:spcBef>
                <a:spcPts val="0"/>
              </a:spcBef>
              <a:spcAft>
                <a:spcPts val="0"/>
              </a:spcAft>
              <a:buNone/>
            </a:pPr>
            <a:endParaRPr sz="900">
              <a:latin typeface="Verizon NHG TX"/>
              <a:ea typeface="Verizon NHG TX"/>
              <a:cs typeface="Verizon NHG TX"/>
              <a:sym typeface="Verizon NHG TX"/>
            </a:endParaRPr>
          </a:p>
        </p:txBody>
      </p:sp>
      <p:sp>
        <p:nvSpPr>
          <p:cNvPr id="1217" name="Google Shape;1217;g651cdbb92b_0_478:notes"/>
          <p:cNvSpPr txBox="1">
            <a:spLocks noGrp="1"/>
          </p:cNvSpPr>
          <p:nvPr>
            <p:ph type="sldNum" idx="12"/>
          </p:nvPr>
        </p:nvSpPr>
        <p:spPr>
          <a:xfrm>
            <a:off x="3884613" y="8685214"/>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3617255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651cdbb92b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8" name="Google Shape;1258;g651cdbb92b_0_519: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9" name="Google Shape;1259;g651cdbb92b_0_5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40</a:t>
            </a:fld>
            <a:endParaRPr/>
          </a:p>
        </p:txBody>
      </p:sp>
    </p:spTree>
    <p:extLst>
      <p:ext uri="{BB962C8B-B14F-4D97-AF65-F5344CB8AC3E}">
        <p14:creationId xmlns:p14="http://schemas.microsoft.com/office/powerpoint/2010/main" val="24953300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651cdbb92b_0_529: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9" name="Google Shape;1269;g651cdbb92b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99195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651cdbb92b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9" name="Google Shape;1279;g651cdbb92b_0_538: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0" name="Google Shape;1280;g651cdbb92b_0_5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42</a:t>
            </a:fld>
            <a:endParaRPr/>
          </a:p>
        </p:txBody>
      </p:sp>
    </p:spTree>
    <p:extLst>
      <p:ext uri="{BB962C8B-B14F-4D97-AF65-F5344CB8AC3E}">
        <p14:creationId xmlns:p14="http://schemas.microsoft.com/office/powerpoint/2010/main" val="33268116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651cdbb92b_0_567: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9" name="Google Shape;1309;g651cdbb92b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8207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29499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651cdbb92b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5" name="Google Shape;1315;g651cdbb92b_0_572: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 sz="1200" b="1" u="sng">
                <a:solidFill>
                  <a:schemeClr val="lt1"/>
                </a:solidFill>
              </a:rPr>
              <a:t>Opportunity 1:</a:t>
            </a:r>
            <a:r>
              <a:rPr lang="en" sz="1200" b="1">
                <a:solidFill>
                  <a:schemeClr val="lt1"/>
                </a:solidFill>
              </a:rPr>
              <a:t> 19K calls have Potential to migrate to Self Serve</a:t>
            </a:r>
            <a:endParaRPr/>
          </a:p>
          <a:p>
            <a:pPr marL="0" marR="0" lvl="0" indent="0" algn="ctr" rtl="0">
              <a:lnSpc>
                <a:spcPct val="100000"/>
              </a:lnSpc>
              <a:spcBef>
                <a:spcPts val="0"/>
              </a:spcBef>
              <a:spcAft>
                <a:spcPts val="0"/>
              </a:spcAft>
              <a:buClr>
                <a:schemeClr val="dk1"/>
              </a:buClr>
              <a:buSzPts val="1200"/>
              <a:buFont typeface="Arial"/>
              <a:buNone/>
            </a:pPr>
            <a:r>
              <a:rPr lang="en" sz="1200" b="1" u="sng">
                <a:solidFill>
                  <a:schemeClr val="dk1"/>
                </a:solidFill>
              </a:rPr>
              <a:t>Opportunity 2: </a:t>
            </a:r>
            <a:r>
              <a:rPr lang="en" sz="1200" b="1" u="none">
                <a:solidFill>
                  <a:schemeClr val="dk1"/>
                </a:solidFill>
              </a:rPr>
              <a:t>7.5</a:t>
            </a:r>
            <a:r>
              <a:rPr lang="en" sz="1200" b="1">
                <a:solidFill>
                  <a:schemeClr val="dk1"/>
                </a:solidFill>
              </a:rPr>
              <a:t>K calls are sales calls – potential to reduce by sending the right message by creating a predictive model</a:t>
            </a:r>
            <a:endParaRPr/>
          </a:p>
          <a:p>
            <a:pPr marL="0" lvl="0" indent="0" algn="ctr" rtl="0">
              <a:lnSpc>
                <a:spcPct val="100000"/>
              </a:lnSpc>
              <a:spcBef>
                <a:spcPts val="0"/>
              </a:spcBef>
              <a:spcAft>
                <a:spcPts val="0"/>
              </a:spcAft>
              <a:buSzPts val="1400"/>
              <a:buNone/>
            </a:pPr>
            <a:endParaRPr sz="1200" b="1">
              <a:solidFill>
                <a:schemeClr val="lt1"/>
              </a:solidFill>
            </a:endParaRPr>
          </a:p>
        </p:txBody>
      </p:sp>
      <p:sp>
        <p:nvSpPr>
          <p:cNvPr id="1316" name="Google Shape;1316;g651cdbb92b_0_5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44</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210090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651cdbb92b_0_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4" name="Google Shape;1394;g651cdbb92b_0_650: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
              <a:t>Visits to website</a:t>
            </a:r>
            <a:endParaRPr/>
          </a:p>
          <a:p>
            <a:pPr marL="0" lvl="0" indent="0" algn="ctr" rtl="0">
              <a:lnSpc>
                <a:spcPct val="100000"/>
              </a:lnSpc>
              <a:spcBef>
                <a:spcPts val="0"/>
              </a:spcBef>
              <a:spcAft>
                <a:spcPts val="0"/>
              </a:spcAft>
              <a:buSzPts val="1400"/>
              <a:buNone/>
            </a:pPr>
            <a:r>
              <a:rPr lang="en" sz="1200"/>
              <a:t>Plan not Purchased</a:t>
            </a:r>
            <a:endParaRPr/>
          </a:p>
          <a:p>
            <a:pPr marL="0" lvl="0" indent="0" algn="ctr" rtl="0">
              <a:lnSpc>
                <a:spcPct val="100000"/>
              </a:lnSpc>
              <a:spcBef>
                <a:spcPts val="0"/>
              </a:spcBef>
              <a:spcAft>
                <a:spcPts val="0"/>
              </a:spcAft>
              <a:buSzPts val="1400"/>
              <a:buNone/>
            </a:pPr>
            <a:r>
              <a:rPr lang="en" sz="1200"/>
              <a:t>(38%,4M)</a:t>
            </a:r>
            <a:endParaRPr sz="1200"/>
          </a:p>
          <a:p>
            <a:pPr marL="0" lvl="0" indent="0" algn="r" rtl="0">
              <a:lnSpc>
                <a:spcPct val="100000"/>
              </a:lnSpc>
              <a:spcBef>
                <a:spcPts val="0"/>
              </a:spcBef>
              <a:spcAft>
                <a:spcPts val="0"/>
              </a:spcAft>
              <a:buSzPts val="1400"/>
              <a:buNone/>
            </a:pPr>
            <a:r>
              <a:rPr lang="en" sz="1200" b="0" i="0" u="none" strike="noStrike" cap="none">
                <a:solidFill>
                  <a:schemeClr val="dk1"/>
                </a:solidFill>
                <a:latin typeface="Arial"/>
                <a:ea typeface="Arial"/>
                <a:cs typeface="Arial"/>
                <a:sym typeface="Arial"/>
              </a:rPr>
              <a:t>Opportunity to sell travel pass to customers using predictive model</a:t>
            </a:r>
            <a:endParaRPr/>
          </a:p>
          <a:p>
            <a:pPr marL="0" lvl="0" indent="0" algn="r" rtl="0">
              <a:lnSpc>
                <a:spcPct val="100000"/>
              </a:lnSpc>
              <a:spcBef>
                <a:spcPts val="0"/>
              </a:spcBef>
              <a:spcAft>
                <a:spcPts val="0"/>
              </a:spcAft>
              <a:buSzPts val="1400"/>
              <a:buNone/>
            </a:pPr>
            <a:endParaRPr/>
          </a:p>
        </p:txBody>
      </p:sp>
      <p:sp>
        <p:nvSpPr>
          <p:cNvPr id="1395" name="Google Shape;1395;g651cdbb92b_0_6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45</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684119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651cdbb92b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651cdbb92b_0_1140: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a:latin typeface="Verizon NHG TX"/>
              <a:ea typeface="Verizon NHG TX"/>
              <a:cs typeface="Verizon NHG TX"/>
              <a:sym typeface="Verizon NHG TX"/>
            </a:endParaRPr>
          </a:p>
          <a:p>
            <a:pPr marL="0" lvl="0" indent="0" algn="l" rtl="0">
              <a:spcBef>
                <a:spcPts val="0"/>
              </a:spcBef>
              <a:spcAft>
                <a:spcPts val="0"/>
              </a:spcAft>
              <a:buClr>
                <a:schemeClr val="dk1"/>
              </a:buClr>
              <a:buSzPts val="1100"/>
              <a:buFont typeface="Arial"/>
              <a:buNone/>
            </a:pPr>
            <a:endParaRPr sz="900">
              <a:latin typeface="Verizon NHG TX"/>
              <a:ea typeface="Verizon NHG TX"/>
              <a:cs typeface="Verizon NHG TX"/>
              <a:sym typeface="Verizon NHG TX"/>
            </a:endParaRPr>
          </a:p>
          <a:p>
            <a:pPr marL="0" lvl="0" indent="0" algn="l" rtl="0">
              <a:spcBef>
                <a:spcPts val="0"/>
              </a:spcBef>
              <a:spcAft>
                <a:spcPts val="0"/>
              </a:spcAft>
              <a:buClr>
                <a:schemeClr val="dk1"/>
              </a:buClr>
              <a:buSzPts val="1100"/>
              <a:buFont typeface="Arial"/>
              <a:buNone/>
            </a:pPr>
            <a:endParaRPr sz="900">
              <a:latin typeface="Verizon NHG TX"/>
              <a:ea typeface="Verizon NHG TX"/>
              <a:cs typeface="Verizon NHG TX"/>
              <a:sym typeface="Verizon NHG TX"/>
            </a:endParaRPr>
          </a:p>
          <a:p>
            <a:pPr marL="0" lvl="0" indent="0" algn="l" rtl="0">
              <a:spcBef>
                <a:spcPts val="0"/>
              </a:spcBef>
              <a:spcAft>
                <a:spcPts val="0"/>
              </a:spcAft>
              <a:buClr>
                <a:schemeClr val="dk1"/>
              </a:buClr>
              <a:buSzPts val="1100"/>
              <a:buFont typeface="Arial"/>
              <a:buNone/>
            </a:pPr>
            <a:endParaRPr sz="900">
              <a:latin typeface="Verizon NHG TX"/>
              <a:ea typeface="Verizon NHG TX"/>
              <a:cs typeface="Verizon NHG TX"/>
              <a:sym typeface="Verizon NHG TX"/>
            </a:endParaRPr>
          </a:p>
          <a:p>
            <a:pPr marL="0" lvl="0" indent="0" algn="l" rtl="0">
              <a:spcBef>
                <a:spcPts val="0"/>
              </a:spcBef>
              <a:spcAft>
                <a:spcPts val="0"/>
              </a:spcAft>
              <a:buNone/>
            </a:pPr>
            <a:endParaRPr sz="900">
              <a:latin typeface="Verizon NHG TX"/>
              <a:ea typeface="Verizon NHG TX"/>
              <a:cs typeface="Verizon NHG TX"/>
              <a:sym typeface="Verizon NHG TX"/>
            </a:endParaRPr>
          </a:p>
        </p:txBody>
      </p:sp>
      <p:sp>
        <p:nvSpPr>
          <p:cNvPr id="1415" name="Google Shape;1415;g651cdbb92b_0_1140:notes"/>
          <p:cNvSpPr txBox="1">
            <a:spLocks noGrp="1"/>
          </p:cNvSpPr>
          <p:nvPr>
            <p:ph type="sldNum" idx="12"/>
          </p:nvPr>
        </p:nvSpPr>
        <p:spPr>
          <a:xfrm>
            <a:off x="3884613" y="8685214"/>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36470465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p20: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0" name="Google Shape;148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78197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1" name="Google Shape;901;p20: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Customer intelligence is everywhere. There is a lot of work happening in the individual domain areas but there is no easy way to expose those insights. We have a need to complement those efforts by providing a consistent way to operationalize that intelligence.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AI is the new UI. We need to empower the systems of engagement to personalize the experience based on intelligence instead of just profile attributes. For this, the data needs to be curated into actionable insights of present, past and future and made available for easy consumption.</a:t>
            </a:r>
            <a:endParaRPr/>
          </a:p>
          <a:p>
            <a:pPr marL="17145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US"/>
              <a:t>DataOps: DevOps for AI. Centralized system for operationalizing AI. Deploy and execute predictive models at scale in real-time and in batch modes</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US"/>
              <a:t>Comprehensive, consistent NBX capability covering preemptive, proactive, reactive for various business objectives</a:t>
            </a:r>
            <a:endParaRPr/>
          </a:p>
        </p:txBody>
      </p:sp>
      <p:sp>
        <p:nvSpPr>
          <p:cNvPr id="902" name="Google Shape;902;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extLst>
      <p:ext uri="{BB962C8B-B14F-4D97-AF65-F5344CB8AC3E}">
        <p14:creationId xmlns:p14="http://schemas.microsoft.com/office/powerpoint/2010/main" val="40804137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8222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5: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sz="1200"/>
              <a:t>Identify International page visitors who will call customer care</a:t>
            </a:r>
            <a:endParaRPr/>
          </a:p>
          <a:p>
            <a:pPr marL="457200" marR="0" lvl="0" indent="-228600" algn="l" rtl="0">
              <a:lnSpc>
                <a:spcPct val="100000"/>
              </a:lnSpc>
              <a:spcBef>
                <a:spcPts val="0"/>
              </a:spcBef>
              <a:spcAft>
                <a:spcPts val="0"/>
              </a:spcAft>
              <a:buSzPts val="1400"/>
              <a:buNone/>
            </a:pPr>
            <a:r>
              <a:rPr lang="en-US"/>
              <a:t>No error – calls , 3700</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30K – 20.5K has plan, 10K no plan</a:t>
            </a:r>
            <a:endParaRPr/>
          </a:p>
          <a:p>
            <a:pPr marL="457200" marR="0" lvl="0" indent="-228600" algn="l" rtl="0">
              <a:lnSpc>
                <a:spcPct val="100000"/>
              </a:lnSpc>
              <a:spcBef>
                <a:spcPts val="0"/>
              </a:spcBef>
              <a:spcAft>
                <a:spcPts val="0"/>
              </a:spcAft>
              <a:buSzPts val="1400"/>
              <a:buNone/>
            </a:pPr>
            <a:r>
              <a:rPr lang="en-US"/>
              <a:t>PPBC – 1213, PPAC – 400, NP – 495</a:t>
            </a:r>
            <a:endParaRPr/>
          </a:p>
          <a:p>
            <a:pPr marL="457200" marR="0" lvl="0" indent="-228600" algn="l" rtl="0">
              <a:lnSpc>
                <a:spcPct val="100000"/>
              </a:lnSpc>
              <a:spcBef>
                <a:spcPts val="0"/>
              </a:spcBef>
              <a:spcAft>
                <a:spcPts val="0"/>
              </a:spcAft>
              <a:buSzPts val="1400"/>
              <a:buNone/>
            </a:pPr>
            <a:r>
              <a:rPr lang="en-US"/>
              <a:t>1385 – </a:t>
            </a:r>
            <a:endParaRPr/>
          </a:p>
          <a:p>
            <a:pPr marL="457200" marR="0" lvl="0" indent="-228600" algn="l" rtl="0">
              <a:lnSpc>
                <a:spcPct val="100000"/>
              </a:lnSpc>
              <a:spcBef>
                <a:spcPts val="0"/>
              </a:spcBef>
              <a:spcAft>
                <a:spcPts val="0"/>
              </a:spcAft>
              <a:buSzPts val="1400"/>
              <a:buNone/>
            </a:pPr>
            <a:r>
              <a:rPr lang="en-US"/>
              <a:t>528 - </a:t>
            </a:r>
            <a:endParaRPr/>
          </a:p>
        </p:txBody>
      </p:sp>
      <p:sp>
        <p:nvSpPr>
          <p:cNvPr id="160" name="Google Shape;16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algn="r">
              <a:buSzPts val="1200"/>
            </a:pPr>
            <a:fld id="{00000000-1234-1234-1234-123412341234}" type="slidenum">
              <a:rPr lang="en-US" sz="1200"/>
              <a:pPr algn="r">
                <a:buSzPts val="1200"/>
              </a:pPr>
              <a:t>50</a:t>
            </a:fld>
            <a:endParaRPr sz="1200"/>
          </a:p>
        </p:txBody>
      </p:sp>
    </p:spTree>
    <p:extLst>
      <p:ext uri="{BB962C8B-B14F-4D97-AF65-F5344CB8AC3E}">
        <p14:creationId xmlns:p14="http://schemas.microsoft.com/office/powerpoint/2010/main" val="3847709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635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9048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F8D2F4-29E8-4755-BC76-F52AC624B324}"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013851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F8D2F4-29E8-4755-BC76-F52AC624B324}"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730110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F8D2F4-29E8-4755-BC76-F52AC624B324}"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446810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Title 1"/>
          <p:cNvSpPr>
            <a:spLocks noGrp="1"/>
          </p:cNvSpPr>
          <p:nvPr>
            <p:ph type="ctrTitle"/>
          </p:nvPr>
        </p:nvSpPr>
        <p:spPr bwMode="auto">
          <a:xfrm>
            <a:off x="457200" y="598807"/>
            <a:ext cx="4114800" cy="1737360"/>
          </a:xfrm>
        </p:spPr>
        <p:txBody>
          <a:bodyPr anchor="t" anchorCtr="0">
            <a:normAutofit/>
          </a:bodyPr>
          <a:lstStyle>
            <a:lvl1pPr>
              <a:defRPr sz="4000"/>
            </a:lvl1pPr>
          </a:lstStyle>
          <a:p>
            <a:r>
              <a:rPr lang="en-US"/>
              <a:t>Click to edit Master title style</a:t>
            </a:r>
            <a:endParaRPr lang="en-US" dirty="0"/>
          </a:p>
        </p:txBody>
      </p:sp>
      <p:sp>
        <p:nvSpPr>
          <p:cNvPr id="3" name="Subtitle 2"/>
          <p:cNvSpPr>
            <a:spLocks noGrp="1"/>
          </p:cNvSpPr>
          <p:nvPr>
            <p:ph type="subTitle" idx="1"/>
          </p:nvPr>
        </p:nvSpPr>
        <p:spPr bwMode="auto">
          <a:xfrm>
            <a:off x="457200" y="2427607"/>
            <a:ext cx="4114800" cy="1371600"/>
          </a:xfrm>
        </p:spPr>
        <p:txBody>
          <a:bodyPr>
            <a:noAutofit/>
          </a:bodyPr>
          <a:lstStyle>
            <a:lvl1pPr marL="0" indent="0" algn="l">
              <a:lnSpc>
                <a:spcPct val="80000"/>
              </a:lnSpc>
              <a:spcBef>
                <a:spcPts val="900"/>
              </a:spcBef>
              <a:buNone/>
              <a:defRPr sz="2000" b="1">
                <a:solidFill>
                  <a:schemeClr val="tx1"/>
                </a:solidFill>
                <a:latin typeface="+mj-lt"/>
              </a:defRPr>
            </a:lvl1pPr>
            <a:lvl2pPr marL="0" indent="0" algn="l">
              <a:lnSpc>
                <a:spcPct val="80000"/>
              </a:lnSpc>
              <a:spcBef>
                <a:spcPts val="900"/>
              </a:spcBef>
              <a:buNone/>
              <a:defRPr sz="2000" b="1">
                <a:solidFill>
                  <a:schemeClr val="tx1"/>
                </a:solidFill>
              </a:defRPr>
            </a:lvl2pPr>
            <a:lvl3pPr marL="0" indent="0" algn="l">
              <a:lnSpc>
                <a:spcPct val="80000"/>
              </a:lnSpc>
              <a:spcBef>
                <a:spcPts val="900"/>
              </a:spcBef>
              <a:buNone/>
              <a:defRPr sz="2000" b="1">
                <a:solidFill>
                  <a:schemeClr val="tx1"/>
                </a:solidFill>
              </a:defRPr>
            </a:lvl3pPr>
            <a:lvl4pPr marL="0" indent="0" algn="l">
              <a:lnSpc>
                <a:spcPct val="80000"/>
              </a:lnSpc>
              <a:spcBef>
                <a:spcPts val="900"/>
              </a:spcBef>
              <a:buNone/>
              <a:defRPr sz="2000" b="1">
                <a:solidFill>
                  <a:schemeClr val="tx1"/>
                </a:solidFill>
              </a:defRPr>
            </a:lvl4pPr>
            <a:lvl5pPr marL="0" indent="0" algn="l">
              <a:lnSpc>
                <a:spcPct val="80000"/>
              </a:lnSpc>
              <a:spcBef>
                <a:spcPts val="900"/>
              </a:spcBef>
              <a:buNone/>
              <a:defRPr sz="2000" b="1">
                <a:solidFill>
                  <a:schemeClr val="tx1"/>
                </a:solidFill>
              </a:defRPr>
            </a:lvl5pPr>
            <a:lvl6pPr marL="0" indent="0" algn="l">
              <a:lnSpc>
                <a:spcPct val="80000"/>
              </a:lnSpc>
              <a:spcBef>
                <a:spcPts val="900"/>
              </a:spcBef>
              <a:buNone/>
              <a:defRPr sz="2000" b="1">
                <a:solidFill>
                  <a:schemeClr val="tx1"/>
                </a:solidFill>
              </a:defRPr>
            </a:lvl6pPr>
            <a:lvl7pPr marL="0" indent="0" algn="l">
              <a:lnSpc>
                <a:spcPct val="80000"/>
              </a:lnSpc>
              <a:spcBef>
                <a:spcPts val="900"/>
              </a:spcBef>
              <a:buNone/>
              <a:defRPr sz="2000" b="1">
                <a:solidFill>
                  <a:schemeClr val="tx1"/>
                </a:solidFill>
              </a:defRPr>
            </a:lvl7pPr>
            <a:lvl8pPr marL="0" indent="0" algn="l">
              <a:lnSpc>
                <a:spcPct val="80000"/>
              </a:lnSpc>
              <a:spcBef>
                <a:spcPts val="900"/>
              </a:spcBef>
              <a:buNone/>
              <a:defRPr sz="2000" b="1">
                <a:solidFill>
                  <a:schemeClr val="tx1"/>
                </a:solidFill>
              </a:defRPr>
            </a:lvl8pPr>
            <a:lvl9pPr marL="0" indent="0" algn="l">
              <a:lnSpc>
                <a:spcPct val="80000"/>
              </a:lnSpc>
              <a:spcBef>
                <a:spcPts val="900"/>
              </a:spcBef>
              <a:buNone/>
              <a:defRPr sz="2000" b="1">
                <a:solidFill>
                  <a:schemeClr val="tx1"/>
                </a:solidFill>
              </a:defRPr>
            </a:lvl9pPr>
          </a:lstStyle>
          <a:p>
            <a:r>
              <a:rPr lang="en-US"/>
              <a:t>Click to edit Master subtitle style</a:t>
            </a:r>
            <a:endParaRPr lang="en-US" dirty="0"/>
          </a:p>
        </p:txBody>
      </p:sp>
      <p:cxnSp>
        <p:nvCxnSpPr>
          <p:cNvPr id="4" name="Straight Connector 3"/>
          <p:cNvCxnSpPr/>
          <p:nvPr userDrawn="1"/>
        </p:nvCxnSpPr>
        <p:spPr bwMode="auto">
          <a:xfrm>
            <a:off x="457200" y="457200"/>
            <a:ext cx="8229600" cy="0"/>
          </a:xfrm>
          <a:prstGeom prst="line">
            <a:avLst/>
          </a:prstGeom>
          <a:ln w="47625" cap="flat">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589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Statement and Chart">
    <p:spTree>
      <p:nvGrpSpPr>
        <p:cNvPr id="1" name=""/>
        <p:cNvGrpSpPr/>
        <p:nvPr/>
      </p:nvGrpSpPr>
      <p:grpSpPr>
        <a:xfrm>
          <a:off x="0" y="0"/>
          <a:ext cx="0" cy="0"/>
          <a:chOff x="0" y="0"/>
          <a:chExt cx="0" cy="0"/>
        </a:xfrm>
      </p:grpSpPr>
      <p:sp>
        <p:nvSpPr>
          <p:cNvPr id="8" name="Text Placeholder 21"/>
          <p:cNvSpPr>
            <a:spLocks noGrp="1"/>
          </p:cNvSpPr>
          <p:nvPr>
            <p:ph type="body" sz="quarter" idx="16"/>
          </p:nvPr>
        </p:nvSpPr>
        <p:spPr bwMode="auto">
          <a:xfrm>
            <a:off x="457198" y="594360"/>
            <a:ext cx="3749040" cy="3884964"/>
          </a:xfrm>
        </p:spPr>
        <p:txBody>
          <a:bodyPr/>
          <a:lstStyle>
            <a:lvl1pPr>
              <a:lnSpc>
                <a:spcPct val="90000"/>
              </a:lnSpc>
              <a:spcBef>
                <a:spcPts val="900"/>
              </a:spcBef>
              <a:defRPr sz="2400">
                <a:solidFill>
                  <a:schemeClr val="tx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hart Placeholder 3"/>
          <p:cNvSpPr>
            <a:spLocks noGrp="1"/>
          </p:cNvSpPr>
          <p:nvPr>
            <p:ph type="chart" sz="quarter" idx="17" hasCustomPrompt="1"/>
          </p:nvPr>
        </p:nvSpPr>
        <p:spPr bwMode="auto">
          <a:xfrm>
            <a:off x="4572000" y="594360"/>
            <a:ext cx="4114800" cy="3884964"/>
          </a:xfrm>
        </p:spPr>
        <p:txBody>
          <a:bodyPr anchor="ctr"/>
          <a:lstStyle>
            <a:lvl1pPr algn="ctr">
              <a:defRPr b="0"/>
            </a:lvl1pPr>
          </a:lstStyle>
          <a:p>
            <a:r>
              <a:rPr lang="en-US" dirty="0"/>
              <a:t>Click icon to add chart.</a:t>
            </a:r>
          </a:p>
        </p:txBody>
      </p:sp>
      <p:sp>
        <p:nvSpPr>
          <p:cNvPr id="2" name="Date Placeholder 1"/>
          <p:cNvSpPr>
            <a:spLocks noGrp="1"/>
          </p:cNvSpPr>
          <p:nvPr>
            <p:ph type="dt" sz="half" idx="18"/>
          </p:nvPr>
        </p:nvSpPr>
        <p:spPr/>
        <p:txBody>
          <a:bodyPr/>
          <a:lstStyle/>
          <a:p>
            <a:r>
              <a:rPr lang="en-US"/>
              <a:t>Month 00, 0000</a:t>
            </a:r>
            <a:endParaRPr lang="en-US" dirty="0"/>
          </a:p>
        </p:txBody>
      </p:sp>
      <p:sp>
        <p:nvSpPr>
          <p:cNvPr id="4" name="Slide Number Placeholder 3"/>
          <p:cNvSpPr>
            <a:spLocks noGrp="1"/>
          </p:cNvSpPr>
          <p:nvPr>
            <p:ph type="sldNum" sz="quarter" idx="19"/>
          </p:nvPr>
        </p:nvSpPr>
        <p:spPr/>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3101766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and On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auto"/>
        <p:txBody>
          <a:bodyPr/>
          <a:lstStyle/>
          <a:p>
            <a:r>
              <a:rPr lang="en-US"/>
              <a:t>Month 00, 0000</a:t>
            </a:r>
            <a:endParaRPr lang="en-US" dirty="0"/>
          </a:p>
        </p:txBody>
      </p:sp>
      <p:sp>
        <p:nvSpPr>
          <p:cNvPr id="5" name="Slide Number Placeholder 4"/>
          <p:cNvSpPr>
            <a:spLocks noGrp="1"/>
          </p:cNvSpPr>
          <p:nvPr>
            <p:ph type="sldNum" sz="quarter" idx="12"/>
          </p:nvPr>
        </p:nvSpPr>
        <p:spPr bwMode="auto"/>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auto">
          <a:xfrm>
            <a:off x="457200" y="594360"/>
            <a:ext cx="3566160" cy="3882390"/>
          </a:xfrm>
        </p:spPr>
        <p:txBody>
          <a:bodyPr/>
          <a:lstStyle>
            <a:lvl1pPr>
              <a:lnSpc>
                <a:spcPct val="90000"/>
              </a:lnSpc>
              <a:spcBef>
                <a:spcPts val="900"/>
              </a:spcBef>
              <a:defRPr sz="2400">
                <a:solidFill>
                  <a:schemeClr val="tx1"/>
                </a:solidFill>
                <a:latin typeface="+mj-lt"/>
              </a:defRPr>
            </a:lvl1pPr>
            <a:lvl2pPr>
              <a:spcBef>
                <a:spcPts val="900"/>
              </a:spcBef>
              <a:defRPr b="1">
                <a:solidFill>
                  <a:schemeClr val="tx1"/>
                </a:solidFill>
              </a:defRPr>
            </a:lvl2pPr>
            <a:lvl3pPr marL="0" indent="0">
              <a:spcBef>
                <a:spcPts val="900"/>
              </a:spcBef>
              <a:buFontTx/>
              <a:buNone/>
              <a:defRPr>
                <a:solidFill>
                  <a:schemeClr val="tx1"/>
                </a:solidFill>
              </a:defRPr>
            </a:lvl3pPr>
            <a:lvl4pPr marL="230188" indent="-230188">
              <a:spcBef>
                <a:spcPts val="600"/>
              </a:spcBef>
              <a:buFont typeface="Arial"/>
              <a:buChar char="•"/>
              <a:defRPr>
                <a:solidFill>
                  <a:schemeClr val="tx1"/>
                </a:solidFill>
              </a:defRPr>
            </a:lvl4pPr>
            <a:lvl5pPr marL="460375" indent="-230188">
              <a:spcBef>
                <a:spcPts val="600"/>
              </a:spcBef>
              <a:defRPr>
                <a:solidFill>
                  <a:schemeClr val="tx1"/>
                </a:solidFill>
              </a:defRPr>
            </a:lvl5pPr>
            <a:lvl6pPr marL="688975" indent="-231775">
              <a:tabLst/>
              <a:defRPr/>
            </a:lvl6pPr>
            <a:lvl7pPr marL="914400" indent="-225425">
              <a:tabLst/>
              <a:defRPr/>
            </a:lvl7pPr>
            <a:lvl8pPr marL="1147763" indent="-233363">
              <a:tabLst/>
              <a:defRPr/>
            </a:lvl8pPr>
            <a:lvl9pPr marL="1373188" indent="-225425">
              <a:tabLst/>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8"/>
          <p:cNvSpPr>
            <a:spLocks noGrp="1" noChangeAspect="1"/>
          </p:cNvSpPr>
          <p:nvPr>
            <p:ph type="pic" sz="quarter" idx="20" hasCustomPrompt="1"/>
          </p:nvPr>
        </p:nvSpPr>
        <p:spPr bwMode="auto">
          <a:xfrm>
            <a:off x="4251960" y="1214566"/>
            <a:ext cx="4434840" cy="2864145"/>
          </a:xfrm>
          <a:noFill/>
        </p:spPr>
        <p:txBody>
          <a:bodyPr anchor="ctr" anchorCtr="0">
            <a:normAutofit/>
          </a:bodyPr>
          <a:lstStyle>
            <a:lvl1pPr algn="ctr">
              <a:spcBef>
                <a:spcPts val="0"/>
              </a:spcBef>
              <a:defRPr sz="1200" b="0"/>
            </a:lvl1pPr>
          </a:lstStyle>
          <a:p>
            <a:r>
              <a:rPr lang="en-US" dirty="0"/>
              <a:t>Click icon to add picture.</a:t>
            </a:r>
          </a:p>
        </p:txBody>
      </p:sp>
      <p:sp>
        <p:nvSpPr>
          <p:cNvPr id="15" name="Text Placeholder 9"/>
          <p:cNvSpPr>
            <a:spLocks noGrp="1"/>
          </p:cNvSpPr>
          <p:nvPr>
            <p:ph type="body" sz="quarter" idx="27" hasCustomPrompt="1"/>
          </p:nvPr>
        </p:nvSpPr>
        <p:spPr bwMode="auto">
          <a:xfrm>
            <a:off x="4251960" y="4154833"/>
            <a:ext cx="4434840" cy="321917"/>
          </a:xfrm>
        </p:spPr>
        <p:txBody>
          <a:bodyPr>
            <a:noAutofit/>
          </a:bodyPr>
          <a:lstStyle>
            <a:lvl1pPr>
              <a:spcBef>
                <a:spcPts val="0"/>
              </a:spcBef>
              <a:buFontTx/>
              <a:buNone/>
              <a:defRPr sz="700" b="0">
                <a:solidFill>
                  <a:schemeClr val="tx1"/>
                </a:solidFill>
              </a:defRPr>
            </a:lvl1pPr>
            <a:lvl2pPr>
              <a:spcBef>
                <a:spcPts val="0"/>
              </a:spcBef>
              <a:buFontTx/>
              <a:buNone/>
              <a:defRPr sz="700"/>
            </a:lvl2pPr>
            <a:lvl3pPr marL="0" indent="0">
              <a:spcBef>
                <a:spcPts val="0"/>
              </a:spcBef>
              <a:buFontTx/>
              <a:buNone/>
              <a:defRPr sz="700"/>
            </a:lvl3pPr>
            <a:lvl4pPr marL="0" indent="0">
              <a:spcBef>
                <a:spcPts val="0"/>
              </a:spcBef>
              <a:buFontTx/>
              <a:buNone/>
              <a:defRPr sz="700"/>
            </a:lvl4pPr>
            <a:lvl5pPr marL="0" indent="0">
              <a:spcBef>
                <a:spcPts val="0"/>
              </a:spcBef>
              <a:buFontTx/>
              <a:buNone/>
              <a:defRPr sz="700"/>
            </a:lvl5pPr>
          </a:lstStyle>
          <a:p>
            <a:pPr lvl="0"/>
            <a:r>
              <a:rPr lang="en-US" dirty="0"/>
              <a:t>Optional caption goes here.</a:t>
            </a:r>
          </a:p>
        </p:txBody>
      </p:sp>
      <p:cxnSp>
        <p:nvCxnSpPr>
          <p:cNvPr id="8" name="Straight Connector 7"/>
          <p:cNvCxnSpPr/>
          <p:nvPr userDrawn="1"/>
        </p:nvCxnSpPr>
        <p:spPr bwMode="auto">
          <a:xfrm>
            <a:off x="457200" y="457200"/>
            <a:ext cx="8229600" cy="0"/>
          </a:xfrm>
          <a:prstGeom prst="line">
            <a:avLst/>
          </a:prstGeom>
          <a:ln w="47625" cap="fla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05005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Two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auto"/>
        <p:txBody>
          <a:bodyPr/>
          <a:lstStyle/>
          <a:p>
            <a:r>
              <a:rPr lang="en-US"/>
              <a:t>Month 00, 0000</a:t>
            </a:r>
            <a:endParaRPr lang="en-US" dirty="0"/>
          </a:p>
        </p:txBody>
      </p:sp>
      <p:sp>
        <p:nvSpPr>
          <p:cNvPr id="5" name="Slide Number Placeholder 4"/>
          <p:cNvSpPr>
            <a:spLocks noGrp="1"/>
          </p:cNvSpPr>
          <p:nvPr>
            <p:ph type="sldNum" sz="quarter" idx="12"/>
          </p:nvPr>
        </p:nvSpPr>
        <p:spPr bwMode="auto">
          <a:xfrm>
            <a:off x="8458200" y="4700016"/>
            <a:ext cx="228600" cy="228600"/>
          </a:xfrm>
        </p:spPr>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auto">
          <a:xfrm>
            <a:off x="457200" y="594360"/>
            <a:ext cx="3566160" cy="3882390"/>
          </a:xfrm>
        </p:spPr>
        <p:txBody>
          <a:bodyPr/>
          <a:lstStyle>
            <a:lvl1pPr>
              <a:lnSpc>
                <a:spcPct val="90000"/>
              </a:lnSpc>
              <a:spcBef>
                <a:spcPts val="900"/>
              </a:spcBef>
              <a:defRPr sz="2400">
                <a:solidFill>
                  <a:schemeClr val="tx1"/>
                </a:solidFill>
                <a:latin typeface="+mj-lt"/>
              </a:defRPr>
            </a:lvl1pPr>
            <a:lvl2pPr>
              <a:spcBef>
                <a:spcPts val="900"/>
              </a:spcBef>
              <a:defRPr b="1">
                <a:solidFill>
                  <a:schemeClr val="tx1"/>
                </a:solidFill>
              </a:defRPr>
            </a:lvl2pPr>
            <a:lvl3pPr marL="0" indent="0">
              <a:spcBef>
                <a:spcPts val="900"/>
              </a:spcBef>
              <a:buFontTx/>
              <a:buNone/>
              <a:defRPr>
                <a:solidFill>
                  <a:schemeClr val="tx1"/>
                </a:solidFill>
              </a:defRPr>
            </a:lvl3pPr>
            <a:lvl4pPr marL="230188" indent="-230188">
              <a:spcBef>
                <a:spcPts val="600"/>
              </a:spcBef>
              <a:buFont typeface="Arial"/>
              <a:buChar char="•"/>
              <a:defRPr>
                <a:solidFill>
                  <a:schemeClr val="tx1"/>
                </a:solidFill>
              </a:defRPr>
            </a:lvl4pPr>
            <a:lvl5pPr marL="460375" indent="-230188">
              <a:spcBef>
                <a:spcPts val="600"/>
              </a:spcBef>
              <a:defRPr>
                <a:solidFill>
                  <a:schemeClr val="tx1"/>
                </a:solidFill>
              </a:defRPr>
            </a:lvl5pPr>
            <a:lvl6pPr marL="688975" indent="-231775">
              <a:tabLst/>
              <a:defRPr baseline="0"/>
            </a:lvl6pPr>
            <a:lvl7pPr marL="914400" indent="-225425">
              <a:tabLst/>
              <a:defRPr baseline="0"/>
            </a:lvl7pPr>
            <a:lvl8pPr marL="1147763" indent="-233363">
              <a:tabLst/>
              <a:defRPr baseline="0"/>
            </a:lvl8pPr>
            <a:lvl9pPr marL="1373188" indent="-225425">
              <a:tabLst/>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bwMode="auto">
          <a:xfrm>
            <a:off x="457200" y="457200"/>
            <a:ext cx="8229600" cy="0"/>
          </a:xfrm>
          <a:prstGeom prst="line">
            <a:avLst/>
          </a:prstGeom>
          <a:ln w="47625" cap="flat"/>
        </p:spPr>
        <p:style>
          <a:lnRef idx="1">
            <a:schemeClr val="dk1"/>
          </a:lnRef>
          <a:fillRef idx="0">
            <a:schemeClr val="dk1"/>
          </a:fillRef>
          <a:effectRef idx="0">
            <a:schemeClr val="dk1"/>
          </a:effectRef>
          <a:fontRef idx="minor">
            <a:schemeClr val="tx1"/>
          </a:fontRef>
        </p:style>
      </p:cxnSp>
      <p:sp>
        <p:nvSpPr>
          <p:cNvPr id="11" name="Picture Placeholder 8"/>
          <p:cNvSpPr>
            <a:spLocks noGrp="1" noChangeAspect="1"/>
          </p:cNvSpPr>
          <p:nvPr>
            <p:ph type="pic" sz="quarter" idx="31" hasCustomPrompt="1"/>
          </p:nvPr>
        </p:nvSpPr>
        <p:spPr bwMode="auto">
          <a:xfrm>
            <a:off x="4251960" y="1214566"/>
            <a:ext cx="2148840" cy="2865731"/>
          </a:xfrm>
          <a:noFill/>
        </p:spPr>
        <p:txBody>
          <a:bodyPr anchor="ctr" anchorCtr="0">
            <a:normAutofit/>
          </a:bodyPr>
          <a:lstStyle>
            <a:lvl1pPr algn="ctr">
              <a:spcBef>
                <a:spcPts val="0"/>
              </a:spcBef>
              <a:defRPr sz="1200" b="0" baseline="0"/>
            </a:lvl1pPr>
          </a:lstStyle>
          <a:p>
            <a:r>
              <a:rPr lang="en-US" dirty="0"/>
              <a:t>Click icon to add picture.</a:t>
            </a:r>
          </a:p>
        </p:txBody>
      </p:sp>
      <p:sp>
        <p:nvSpPr>
          <p:cNvPr id="12" name="Text Placeholder 9"/>
          <p:cNvSpPr>
            <a:spLocks noGrp="1"/>
          </p:cNvSpPr>
          <p:nvPr>
            <p:ph type="body" sz="quarter" idx="27" hasCustomPrompt="1"/>
          </p:nvPr>
        </p:nvSpPr>
        <p:spPr bwMode="auto">
          <a:xfrm>
            <a:off x="4251960" y="4154833"/>
            <a:ext cx="2148840" cy="321917"/>
          </a:xfrm>
        </p:spPr>
        <p:txBody>
          <a:bodyPr>
            <a:noAutofit/>
          </a:bodyPr>
          <a:lstStyle>
            <a:lvl1pPr>
              <a:spcBef>
                <a:spcPts val="0"/>
              </a:spcBef>
              <a:buFontTx/>
              <a:buNone/>
              <a:defRPr sz="700" b="0">
                <a:solidFill>
                  <a:schemeClr val="tx1"/>
                </a:solidFill>
              </a:defRPr>
            </a:lvl1pPr>
            <a:lvl2pPr>
              <a:spcBef>
                <a:spcPts val="0"/>
              </a:spcBef>
              <a:buFontTx/>
              <a:buNone/>
              <a:defRPr sz="700"/>
            </a:lvl2pPr>
            <a:lvl3pPr marL="0" indent="0">
              <a:spcBef>
                <a:spcPts val="0"/>
              </a:spcBef>
              <a:buFontTx/>
              <a:buNone/>
              <a:defRPr sz="700"/>
            </a:lvl3pPr>
            <a:lvl4pPr marL="0" indent="0">
              <a:spcBef>
                <a:spcPts val="0"/>
              </a:spcBef>
              <a:buFontTx/>
              <a:buNone/>
              <a:defRPr sz="700"/>
            </a:lvl4pPr>
            <a:lvl5pPr marL="0" indent="0">
              <a:spcBef>
                <a:spcPts val="0"/>
              </a:spcBef>
              <a:buFontTx/>
              <a:buNone/>
              <a:defRPr sz="700"/>
            </a:lvl5pPr>
          </a:lstStyle>
          <a:p>
            <a:pPr lvl="0"/>
            <a:r>
              <a:rPr lang="en-US" dirty="0"/>
              <a:t>Optional caption goes here.</a:t>
            </a:r>
          </a:p>
        </p:txBody>
      </p:sp>
      <p:sp>
        <p:nvSpPr>
          <p:cNvPr id="13" name="Text Placeholder 9"/>
          <p:cNvSpPr>
            <a:spLocks noGrp="1"/>
          </p:cNvSpPr>
          <p:nvPr>
            <p:ph type="body" sz="quarter" idx="29" hasCustomPrompt="1"/>
          </p:nvPr>
        </p:nvSpPr>
        <p:spPr bwMode="auto">
          <a:xfrm>
            <a:off x="6537960" y="4154833"/>
            <a:ext cx="2148840" cy="321917"/>
          </a:xfr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sz="700" b="0">
                <a:solidFill>
                  <a:schemeClr val="tx1"/>
                </a:solidFill>
              </a:defRPr>
            </a:lvl1pPr>
            <a:lvl2pPr>
              <a:spcBef>
                <a:spcPts val="0"/>
              </a:spcBef>
              <a:buFontTx/>
              <a:buNone/>
              <a:defRPr sz="700"/>
            </a:lvl2pPr>
            <a:lvl3pPr marL="0" indent="0">
              <a:spcBef>
                <a:spcPts val="0"/>
              </a:spcBef>
              <a:buFontTx/>
              <a:buNone/>
              <a:defRPr sz="700"/>
            </a:lvl3pPr>
            <a:lvl4pPr marL="0" indent="0">
              <a:spcBef>
                <a:spcPts val="0"/>
              </a:spcBef>
              <a:buFontTx/>
              <a:buNone/>
              <a:defRPr sz="700"/>
            </a:lvl4pPr>
            <a:lvl5pPr marL="0" indent="0">
              <a:spcBef>
                <a:spcPts val="0"/>
              </a:spcBef>
              <a:buFontTx/>
              <a:buNone/>
              <a:defRPr sz="700"/>
            </a:lvl5pPr>
          </a:lstStyle>
          <a:p>
            <a:pPr lvl="0"/>
            <a:r>
              <a:rPr lang="en-US" dirty="0"/>
              <a:t>Optional caption goes here.</a:t>
            </a:r>
          </a:p>
        </p:txBody>
      </p:sp>
      <p:sp>
        <p:nvSpPr>
          <p:cNvPr id="16" name="Picture Placeholder 8"/>
          <p:cNvSpPr>
            <a:spLocks noGrp="1" noChangeAspect="1"/>
          </p:cNvSpPr>
          <p:nvPr>
            <p:ph type="pic" sz="quarter" idx="30" hasCustomPrompt="1"/>
          </p:nvPr>
        </p:nvSpPr>
        <p:spPr bwMode="auto">
          <a:xfrm>
            <a:off x="6537960" y="1214566"/>
            <a:ext cx="2148840" cy="2865731"/>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a:t>Click icon to add picture.</a:t>
            </a: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auto"/>
        <p:txBody>
          <a:bodyPr/>
          <a:lstStyle/>
          <a:p>
            <a:r>
              <a:rPr lang="en-US"/>
              <a:t>Month 00, 0000</a:t>
            </a:r>
            <a:endParaRPr lang="en-US" dirty="0"/>
          </a:p>
        </p:txBody>
      </p:sp>
      <p:sp>
        <p:nvSpPr>
          <p:cNvPr id="5" name="Slide Number Placeholder 4"/>
          <p:cNvSpPr>
            <a:spLocks noGrp="1"/>
          </p:cNvSpPr>
          <p:nvPr>
            <p:ph type="sldNum" sz="quarter" idx="12"/>
          </p:nvPr>
        </p:nvSpPr>
        <p:spPr bwMode="auto"/>
        <p:txBody>
          <a:bodyPr/>
          <a:lstStyle/>
          <a:p>
            <a:fld id="{E12D0507-9F86-7A45-BE8E-43760B9F92AA}" type="slidenum">
              <a:rPr lang="en-US" smtClean="0"/>
              <a:pPr/>
              <a:t>‹#›</a:t>
            </a:fld>
            <a:endParaRPr lang="en-US" dirty="0"/>
          </a:p>
        </p:txBody>
      </p:sp>
      <p:sp>
        <p:nvSpPr>
          <p:cNvPr id="13" name="Text Placeholder 9"/>
          <p:cNvSpPr>
            <a:spLocks noGrp="1"/>
          </p:cNvSpPr>
          <p:nvPr>
            <p:ph type="body" sz="quarter" idx="28" hasCustomPrompt="1"/>
          </p:nvPr>
        </p:nvSpPr>
        <p:spPr bwMode="auto">
          <a:xfrm>
            <a:off x="6175376" y="4233860"/>
            <a:ext cx="2511424" cy="242890"/>
          </a:xfrm>
        </p:spPr>
        <p:txBody>
          <a:bodyPr>
            <a:noAutofit/>
          </a:bodyPr>
          <a:lstStyle>
            <a:lvl1pPr>
              <a:spcBef>
                <a:spcPts val="0"/>
              </a:spcBef>
              <a:buFontTx/>
              <a:buNone/>
              <a:defRPr sz="700" b="0">
                <a:solidFill>
                  <a:schemeClr val="tx1"/>
                </a:solidFill>
              </a:defRPr>
            </a:lvl1pPr>
            <a:lvl2pPr>
              <a:spcBef>
                <a:spcPts val="0"/>
              </a:spcBef>
              <a:buFontTx/>
              <a:buNone/>
              <a:defRPr sz="700"/>
            </a:lvl2pPr>
            <a:lvl3pPr marL="0" indent="0">
              <a:spcBef>
                <a:spcPts val="0"/>
              </a:spcBef>
              <a:buFontTx/>
              <a:buNone/>
              <a:defRPr sz="700"/>
            </a:lvl3pPr>
            <a:lvl4pPr marL="0" indent="0">
              <a:spcBef>
                <a:spcPts val="0"/>
              </a:spcBef>
              <a:buFontTx/>
              <a:buNone/>
              <a:defRPr sz="700"/>
            </a:lvl4pPr>
            <a:lvl5pPr marL="0" indent="0">
              <a:spcBef>
                <a:spcPts val="0"/>
              </a:spcBef>
              <a:buFontTx/>
              <a:buNone/>
              <a:defRPr sz="700"/>
            </a:lvl5pPr>
          </a:lstStyle>
          <a:p>
            <a:pPr lvl="0"/>
            <a:r>
              <a:rPr lang="en-US" dirty="0"/>
              <a:t>Optional caption goes here.</a:t>
            </a:r>
          </a:p>
        </p:txBody>
      </p:sp>
      <p:sp>
        <p:nvSpPr>
          <p:cNvPr id="14" name="Text Placeholder 9"/>
          <p:cNvSpPr>
            <a:spLocks noGrp="1"/>
          </p:cNvSpPr>
          <p:nvPr>
            <p:ph type="body" sz="quarter" idx="29" hasCustomPrompt="1"/>
          </p:nvPr>
        </p:nvSpPr>
        <p:spPr bwMode="auto">
          <a:xfrm>
            <a:off x="457200" y="4233860"/>
            <a:ext cx="2516188" cy="242890"/>
          </a:xfrm>
        </p:spPr>
        <p:txBody>
          <a:bodyPr>
            <a:noAutofit/>
          </a:bodyPr>
          <a:lstStyle>
            <a:lvl1pPr>
              <a:spcBef>
                <a:spcPts val="0"/>
              </a:spcBef>
              <a:buFontTx/>
              <a:buNone/>
              <a:defRPr sz="700" b="0">
                <a:solidFill>
                  <a:schemeClr val="tx1"/>
                </a:solidFill>
              </a:defRPr>
            </a:lvl1pPr>
            <a:lvl2pPr>
              <a:spcBef>
                <a:spcPts val="0"/>
              </a:spcBef>
              <a:buFontTx/>
              <a:buNone/>
              <a:defRPr sz="700"/>
            </a:lvl2pPr>
            <a:lvl3pPr marL="0" indent="0">
              <a:spcBef>
                <a:spcPts val="0"/>
              </a:spcBef>
              <a:buFontTx/>
              <a:buNone/>
              <a:defRPr sz="700"/>
            </a:lvl3pPr>
            <a:lvl4pPr marL="0" indent="0">
              <a:spcBef>
                <a:spcPts val="0"/>
              </a:spcBef>
              <a:buFontTx/>
              <a:buNone/>
              <a:defRPr sz="700"/>
            </a:lvl4pPr>
            <a:lvl5pPr marL="0" indent="0">
              <a:spcBef>
                <a:spcPts val="0"/>
              </a:spcBef>
              <a:buFontTx/>
              <a:buNone/>
              <a:defRPr sz="700"/>
            </a:lvl5pPr>
          </a:lstStyle>
          <a:p>
            <a:pPr lvl="0"/>
            <a:r>
              <a:rPr lang="en-US" dirty="0"/>
              <a:t>Optional caption goes here.</a:t>
            </a:r>
          </a:p>
        </p:txBody>
      </p:sp>
      <p:sp>
        <p:nvSpPr>
          <p:cNvPr id="15" name="Text Placeholder 9"/>
          <p:cNvSpPr>
            <a:spLocks noGrp="1"/>
          </p:cNvSpPr>
          <p:nvPr>
            <p:ph type="body" sz="quarter" idx="30" hasCustomPrompt="1"/>
          </p:nvPr>
        </p:nvSpPr>
        <p:spPr bwMode="auto">
          <a:xfrm>
            <a:off x="3314700" y="4233860"/>
            <a:ext cx="2514600" cy="242890"/>
          </a:xfrm>
        </p:spPr>
        <p:txBody>
          <a:bodyPr>
            <a:noAutofit/>
          </a:bodyPr>
          <a:lstStyle>
            <a:lvl1pPr>
              <a:spcBef>
                <a:spcPts val="0"/>
              </a:spcBef>
              <a:buFontTx/>
              <a:buNone/>
              <a:defRPr sz="700" b="0">
                <a:solidFill>
                  <a:schemeClr val="tx1"/>
                </a:solidFill>
              </a:defRPr>
            </a:lvl1pPr>
            <a:lvl2pPr>
              <a:spcBef>
                <a:spcPts val="0"/>
              </a:spcBef>
              <a:buFontTx/>
              <a:buNone/>
              <a:defRPr sz="700"/>
            </a:lvl2pPr>
            <a:lvl3pPr marL="0" indent="0">
              <a:spcBef>
                <a:spcPts val="0"/>
              </a:spcBef>
              <a:buFontTx/>
              <a:buNone/>
              <a:defRPr sz="700"/>
            </a:lvl3pPr>
            <a:lvl4pPr marL="0" indent="0">
              <a:spcBef>
                <a:spcPts val="0"/>
              </a:spcBef>
              <a:buFontTx/>
              <a:buNone/>
              <a:defRPr sz="700"/>
            </a:lvl4pPr>
            <a:lvl5pPr marL="0" indent="0">
              <a:spcBef>
                <a:spcPts val="0"/>
              </a:spcBef>
              <a:buFontTx/>
              <a:buNone/>
              <a:defRPr sz="700"/>
            </a:lvl5pPr>
          </a:lstStyle>
          <a:p>
            <a:pPr lvl="0"/>
            <a:r>
              <a:rPr lang="en-US" dirty="0"/>
              <a:t>Optional caption goes here.</a:t>
            </a:r>
          </a:p>
        </p:txBody>
      </p:sp>
      <p:sp>
        <p:nvSpPr>
          <p:cNvPr id="11" name="Picture Placeholder 8"/>
          <p:cNvSpPr>
            <a:spLocks noGrp="1" noChangeAspect="1"/>
          </p:cNvSpPr>
          <p:nvPr>
            <p:ph type="pic" sz="quarter" idx="13" hasCustomPrompt="1"/>
          </p:nvPr>
        </p:nvSpPr>
        <p:spPr bwMode="auto">
          <a:xfrm>
            <a:off x="458788" y="811872"/>
            <a:ext cx="2514600" cy="3346426"/>
          </a:xfrm>
          <a:noFill/>
        </p:spPr>
        <p:txBody>
          <a:bodyPr anchor="ctr" anchorCtr="0">
            <a:normAutofit/>
          </a:bodyPr>
          <a:lstStyle>
            <a:lvl1pPr algn="ctr">
              <a:spcBef>
                <a:spcPts val="0"/>
              </a:spcBef>
              <a:defRPr sz="1200" b="0" baseline="0"/>
            </a:lvl1pPr>
          </a:lstStyle>
          <a:p>
            <a:r>
              <a:rPr lang="en-US" dirty="0"/>
              <a:t>Click icon to add picture.</a:t>
            </a:r>
          </a:p>
        </p:txBody>
      </p:sp>
      <p:sp>
        <p:nvSpPr>
          <p:cNvPr id="12" name="Picture Placeholder 8"/>
          <p:cNvSpPr>
            <a:spLocks noGrp="1" noChangeAspect="1"/>
          </p:cNvSpPr>
          <p:nvPr>
            <p:ph type="pic" sz="quarter" idx="14" hasCustomPrompt="1"/>
          </p:nvPr>
        </p:nvSpPr>
        <p:spPr bwMode="auto">
          <a:xfrm>
            <a:off x="3314700" y="811872"/>
            <a:ext cx="2514600" cy="3346426"/>
          </a:xfrm>
          <a:noFill/>
        </p:spPr>
        <p:txBody>
          <a:bodyPr anchor="ctr" anchorCtr="0">
            <a:normAutofit/>
          </a:bodyPr>
          <a:lstStyle>
            <a:lvl1pPr algn="ctr">
              <a:spcBef>
                <a:spcPts val="0"/>
              </a:spcBef>
              <a:defRPr sz="1200" b="0" baseline="0"/>
            </a:lvl1pPr>
          </a:lstStyle>
          <a:p>
            <a:r>
              <a:rPr lang="en-US" dirty="0"/>
              <a:t>Click icon to add picture.</a:t>
            </a:r>
          </a:p>
        </p:txBody>
      </p:sp>
      <p:sp>
        <p:nvSpPr>
          <p:cNvPr id="16" name="Picture Placeholder 8"/>
          <p:cNvSpPr>
            <a:spLocks noGrp="1" noChangeAspect="1"/>
          </p:cNvSpPr>
          <p:nvPr>
            <p:ph type="pic" sz="quarter" idx="15" hasCustomPrompt="1"/>
          </p:nvPr>
        </p:nvSpPr>
        <p:spPr bwMode="auto">
          <a:xfrm>
            <a:off x="6175375" y="811872"/>
            <a:ext cx="2514600" cy="3346426"/>
          </a:xfrm>
          <a:noFill/>
        </p:spPr>
        <p:txBody>
          <a:bodyPr anchor="ctr" anchorCtr="0">
            <a:normAutofit/>
          </a:bodyPr>
          <a:lstStyle>
            <a:lvl1pPr algn="ctr">
              <a:spcBef>
                <a:spcPts val="0"/>
              </a:spcBef>
              <a:defRPr sz="1200" b="0" baseline="0"/>
            </a:lvl1pPr>
          </a:lstStyle>
          <a:p>
            <a:r>
              <a:rPr lang="en-US" dirty="0"/>
              <a:t>Click icon to add picture.</a:t>
            </a:r>
          </a:p>
        </p:txBody>
      </p:sp>
    </p:spTree>
    <p:extLst>
      <p:ext uri="{BB962C8B-B14F-4D97-AF65-F5344CB8AC3E}">
        <p14:creationId xmlns:p14="http://schemas.microsoft.com/office/powerpoint/2010/main" val="2021727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Full-Screen Picture">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bwMode="auto">
          <a:xfrm>
            <a:off x="0" y="0"/>
            <a:ext cx="9144000" cy="5143500"/>
          </a:xfrm>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a:lvl1pPr>
          </a:lstStyle>
          <a:p>
            <a:r>
              <a:rPr lang="en-US" dirty="0"/>
              <a:t>Click icon to add picture.</a:t>
            </a:r>
          </a:p>
        </p:txBody>
      </p:sp>
      <p:sp>
        <p:nvSpPr>
          <p:cNvPr id="2" name="Date Placeholder 1"/>
          <p:cNvSpPr>
            <a:spLocks noGrp="1"/>
          </p:cNvSpPr>
          <p:nvPr>
            <p:ph type="dt" sz="half" idx="11"/>
          </p:nvPr>
        </p:nvSpPr>
        <p:spPr bwMode="auto"/>
        <p:txBody>
          <a:bodyPr/>
          <a:lstStyle/>
          <a:p>
            <a:r>
              <a:rPr lang="en-US"/>
              <a:t>Month 00, 0000</a:t>
            </a:r>
            <a:endParaRPr lang="en-US" dirty="0"/>
          </a:p>
        </p:txBody>
      </p:sp>
      <p:sp>
        <p:nvSpPr>
          <p:cNvPr id="4" name="Slide Number Placeholder 3"/>
          <p:cNvSpPr>
            <a:spLocks noGrp="1"/>
          </p:cNvSpPr>
          <p:nvPr>
            <p:ph type="sldNum" sz="quarter" idx="13"/>
          </p:nvPr>
        </p:nvSpPr>
        <p:spPr bwMode="auto"/>
        <p:txBody>
          <a:bodyPr/>
          <a:lstStyle/>
          <a:p>
            <a:fld id="{E12D0507-9F86-7A45-BE8E-43760B9F92AA}" type="slidenum">
              <a:rPr lang="en-US" smtClean="0"/>
              <a:pPr/>
              <a:t>‹#›</a:t>
            </a:fld>
            <a:endParaRPr lang="en-US" dirty="0"/>
          </a:p>
        </p:txBody>
      </p:sp>
      <p:sp>
        <p:nvSpPr>
          <p:cNvPr id="8" name="Footer Placeholder 4"/>
          <p:cNvSpPr txBox="1">
            <a:spLocks/>
          </p:cNvSpPr>
          <p:nvPr userDrawn="1"/>
        </p:nvSpPr>
        <p:spPr bwMode="auto">
          <a:xfrm>
            <a:off x="2816352" y="4700032"/>
            <a:ext cx="4023360" cy="228600"/>
          </a:xfrm>
          <a:prstGeom prst="rect">
            <a:avLst/>
          </a:prstGeom>
          <a:noFill/>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Confidential and proprietary materials for authorized Verizon personnel and outside agencies only.</a:t>
            </a:r>
            <a:r>
              <a:rPr lang="en-US" baseline="0" dirty="0"/>
              <a:t> </a:t>
            </a:r>
            <a:r>
              <a:rPr lang="en-US" dirty="0"/>
              <a:t>Use, disclosure or distribution of this material is not permitted to any unauthorized persons or third parties except by written agreement.</a:t>
            </a:r>
          </a:p>
        </p:txBody>
      </p:sp>
    </p:spTree>
    <p:extLst>
      <p:ext uri="{BB962C8B-B14F-4D97-AF65-F5344CB8AC3E}">
        <p14:creationId xmlns:p14="http://schemas.microsoft.com/office/powerpoint/2010/main" val="19246346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TextBox 11"/>
          <p:cNvSpPr txBox="1"/>
          <p:nvPr userDrawn="1"/>
        </p:nvSpPr>
        <p:spPr bwMode="auto">
          <a:xfrm>
            <a:off x="457199" y="457200"/>
            <a:ext cx="4114800" cy="914400"/>
          </a:xfrm>
          <a:prstGeom prst="rect">
            <a:avLst/>
          </a:prstGeom>
          <a:noFill/>
        </p:spPr>
        <p:txBody>
          <a:bodyPr wrap="square" lIns="0" tIns="0" rIns="0" bIns="0" rtlCol="0" anchor="t" anchorCtr="0">
            <a:normAutofit/>
          </a:bodyPr>
          <a:lstStyle/>
          <a:p>
            <a:pPr algn="l">
              <a:lnSpc>
                <a:spcPct val="90000"/>
              </a:lnSpc>
            </a:pPr>
            <a:r>
              <a:rPr lang="en-US" sz="6500" b="1" dirty="0">
                <a:solidFill>
                  <a:schemeClr val="tx1"/>
                </a:solidFill>
                <a:latin typeface="+mj-lt"/>
              </a:rPr>
              <a:t>Thank you.</a:t>
            </a:r>
          </a:p>
        </p:txBody>
      </p:sp>
      <p:sp>
        <p:nvSpPr>
          <p:cNvPr id="4" name="Subtitle 2"/>
          <p:cNvSpPr>
            <a:spLocks noGrp="1"/>
          </p:cNvSpPr>
          <p:nvPr>
            <p:ph type="subTitle" idx="1"/>
          </p:nvPr>
        </p:nvSpPr>
        <p:spPr bwMode="auto">
          <a:xfrm>
            <a:off x="457200" y="1600200"/>
            <a:ext cx="4114800" cy="685800"/>
          </a:xfrm>
        </p:spPr>
        <p:txBody>
          <a:bodyPr>
            <a:noAutofit/>
          </a:bodyPr>
          <a:lstStyle>
            <a:lvl1pPr marL="0" indent="0" algn="l">
              <a:lnSpc>
                <a:spcPct val="80000"/>
              </a:lnSpc>
              <a:spcBef>
                <a:spcPts val="900"/>
              </a:spcBef>
              <a:buNone/>
              <a:defRPr sz="2000" b="1">
                <a:solidFill>
                  <a:schemeClr val="tx1"/>
                </a:solidFill>
                <a:latin typeface="+mj-lt"/>
              </a:defRPr>
            </a:lvl1pPr>
            <a:lvl2pPr marL="0" indent="0" algn="l">
              <a:lnSpc>
                <a:spcPct val="80000"/>
              </a:lnSpc>
              <a:spcBef>
                <a:spcPts val="900"/>
              </a:spcBef>
              <a:buNone/>
              <a:defRPr sz="2000" b="1">
                <a:solidFill>
                  <a:schemeClr val="tx1"/>
                </a:solidFill>
              </a:defRPr>
            </a:lvl2pPr>
            <a:lvl3pPr marL="0" indent="0" algn="l">
              <a:lnSpc>
                <a:spcPct val="80000"/>
              </a:lnSpc>
              <a:spcBef>
                <a:spcPts val="900"/>
              </a:spcBef>
              <a:buNone/>
              <a:defRPr sz="2000" b="1">
                <a:solidFill>
                  <a:schemeClr val="tx1"/>
                </a:solidFill>
              </a:defRPr>
            </a:lvl3pPr>
            <a:lvl4pPr marL="0" indent="0" algn="l">
              <a:lnSpc>
                <a:spcPct val="80000"/>
              </a:lnSpc>
              <a:spcBef>
                <a:spcPts val="900"/>
              </a:spcBef>
              <a:buNone/>
              <a:defRPr sz="2000" b="1">
                <a:solidFill>
                  <a:schemeClr val="tx1"/>
                </a:solidFill>
              </a:defRPr>
            </a:lvl4pPr>
            <a:lvl5pPr marL="0" indent="0" algn="l">
              <a:lnSpc>
                <a:spcPct val="80000"/>
              </a:lnSpc>
              <a:spcBef>
                <a:spcPts val="900"/>
              </a:spcBef>
              <a:buNone/>
              <a:defRPr sz="2000" b="1">
                <a:solidFill>
                  <a:schemeClr val="tx1"/>
                </a:solidFill>
              </a:defRPr>
            </a:lvl5pPr>
            <a:lvl6pPr marL="0" indent="0" algn="l">
              <a:lnSpc>
                <a:spcPct val="80000"/>
              </a:lnSpc>
              <a:spcBef>
                <a:spcPts val="900"/>
              </a:spcBef>
              <a:buNone/>
              <a:defRPr sz="2000" b="1">
                <a:solidFill>
                  <a:schemeClr val="tx1"/>
                </a:solidFill>
              </a:defRPr>
            </a:lvl6pPr>
            <a:lvl7pPr marL="0" indent="0" algn="l">
              <a:lnSpc>
                <a:spcPct val="80000"/>
              </a:lnSpc>
              <a:spcBef>
                <a:spcPts val="900"/>
              </a:spcBef>
              <a:buNone/>
              <a:defRPr sz="2000" b="1">
                <a:solidFill>
                  <a:schemeClr val="tx1"/>
                </a:solidFill>
              </a:defRPr>
            </a:lvl7pPr>
            <a:lvl8pPr marL="0" indent="0" algn="l">
              <a:lnSpc>
                <a:spcPct val="80000"/>
              </a:lnSpc>
              <a:spcBef>
                <a:spcPts val="900"/>
              </a:spcBef>
              <a:buNone/>
              <a:defRPr sz="2000" b="1">
                <a:solidFill>
                  <a:schemeClr val="tx1"/>
                </a:solidFill>
              </a:defRPr>
            </a:lvl8pPr>
            <a:lvl9pPr marL="0" indent="0" algn="l">
              <a:lnSpc>
                <a:spcPct val="80000"/>
              </a:lnSpc>
              <a:spcBef>
                <a:spcPts val="900"/>
              </a:spcBef>
              <a:buNone/>
              <a:defRPr sz="2000" b="1">
                <a:solidFill>
                  <a:schemeClr val="tx1"/>
                </a:solidFill>
              </a:defRPr>
            </a:lvl9pPr>
          </a:lstStyle>
          <a:p>
            <a:r>
              <a:rPr lang="en-US"/>
              <a:t>Click to edit Master subtitle style</a:t>
            </a:r>
            <a:endParaRPr lang="en-US" dirty="0"/>
          </a:p>
        </p:txBody>
      </p:sp>
    </p:spTree>
    <p:extLst>
      <p:ext uri="{BB962C8B-B14F-4D97-AF65-F5344CB8AC3E}">
        <p14:creationId xmlns:p14="http://schemas.microsoft.com/office/powerpoint/2010/main" val="41892271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457200" y="687985"/>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2400"/>
              <a:buFont typeface="Verizon NHG DS"/>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7" name="Google Shape;87;p19"/>
          <p:cNvSpPr txBox="1">
            <a:spLocks noGrp="1"/>
          </p:cNvSpPr>
          <p:nvPr>
            <p:ph type="body" idx="1"/>
          </p:nvPr>
        </p:nvSpPr>
        <p:spPr>
          <a:xfrm>
            <a:off x="457200" y="1459580"/>
            <a:ext cx="7086600" cy="2979000"/>
          </a:xfrm>
          <a:prstGeom prst="rect">
            <a:avLst/>
          </a:prstGeom>
          <a:noFill/>
          <a:ln>
            <a:noFill/>
          </a:ln>
        </p:spPr>
        <p:txBody>
          <a:bodyPr spcFirstLastPara="1" wrap="square" lIns="0" tIns="0" rIns="0" bIns="0" anchor="t" anchorCtr="0">
            <a:noAutofit/>
          </a:bodyPr>
          <a:lstStyle>
            <a:lvl1pPr marL="457200" lvl="0" indent="-330200" algn="l" rtl="0">
              <a:lnSpc>
                <a:spcPct val="100000"/>
              </a:lnSpc>
              <a:spcBef>
                <a:spcPts val="900"/>
              </a:spcBef>
              <a:spcAft>
                <a:spcPts val="0"/>
              </a:spcAft>
              <a:buClr>
                <a:schemeClr val="dk1"/>
              </a:buClr>
              <a:buSzPts val="1600"/>
              <a:buFont typeface="Verizon NHG DS"/>
              <a:buAutoNum type="arabicPeriod"/>
              <a:defRPr sz="1600"/>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04800" algn="l" rtl="0">
              <a:lnSpc>
                <a:spcPct val="100000"/>
              </a:lnSpc>
              <a:spcBef>
                <a:spcPts val="600"/>
              </a:spcBef>
              <a:spcAft>
                <a:spcPts val="0"/>
              </a:spcAft>
              <a:buClr>
                <a:schemeClr val="dk1"/>
              </a:buClr>
              <a:buSzPts val="1200"/>
              <a:buChar char="–"/>
              <a:defRPr/>
            </a:lvl9pPr>
          </a:lstStyle>
          <a:p>
            <a:endParaRPr/>
          </a:p>
        </p:txBody>
      </p:sp>
      <p:sp>
        <p:nvSpPr>
          <p:cNvPr id="88" name="Google Shape;88;p19"/>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Verizon NHG DS"/>
                <a:ea typeface="Verizon NHG DS"/>
                <a:cs typeface="Verizon NHG DS"/>
                <a:sym typeface="Verizon NHG DS"/>
              </a:defRPr>
            </a:lvl1pPr>
            <a:lvl2pPr marL="0" marR="0" lvl="1"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Verizon NHG DS"/>
                <a:ea typeface="Verizon NHG DS"/>
                <a:cs typeface="Verizon NHG DS"/>
                <a:sym typeface="Verizon NHG DS"/>
              </a:defRPr>
            </a:lvl2pPr>
            <a:lvl3pPr marL="0" marR="0" lvl="2"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Verizon NHG DS"/>
                <a:ea typeface="Verizon NHG DS"/>
                <a:cs typeface="Verizon NHG DS"/>
                <a:sym typeface="Verizon NHG DS"/>
              </a:defRPr>
            </a:lvl3pPr>
            <a:lvl4pPr marL="0" marR="0" lvl="3"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Verizon NHG DS"/>
                <a:ea typeface="Verizon NHG DS"/>
                <a:cs typeface="Verizon NHG DS"/>
                <a:sym typeface="Verizon NHG DS"/>
              </a:defRPr>
            </a:lvl4pPr>
            <a:lvl5pPr marL="0" marR="0" lvl="4"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Verizon NHG DS"/>
                <a:ea typeface="Verizon NHG DS"/>
                <a:cs typeface="Verizon NHG DS"/>
                <a:sym typeface="Verizon NHG DS"/>
              </a:defRPr>
            </a:lvl5pPr>
            <a:lvl6pPr marL="0" marR="0" lvl="5"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Verizon NHG DS"/>
                <a:ea typeface="Verizon NHG DS"/>
                <a:cs typeface="Verizon NHG DS"/>
                <a:sym typeface="Verizon NHG DS"/>
              </a:defRPr>
            </a:lvl6pPr>
            <a:lvl7pPr marL="0" marR="0" lvl="6"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Verizon NHG DS"/>
                <a:ea typeface="Verizon NHG DS"/>
                <a:cs typeface="Verizon NHG DS"/>
                <a:sym typeface="Verizon NHG DS"/>
              </a:defRPr>
            </a:lvl7pPr>
            <a:lvl8pPr marL="0" marR="0" lvl="7"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Verizon NHG DS"/>
                <a:ea typeface="Verizon NHG DS"/>
                <a:cs typeface="Verizon NHG DS"/>
                <a:sym typeface="Verizon NHG DS"/>
              </a:defRPr>
            </a:lvl8pPr>
            <a:lvl9pPr marL="0" marR="0" lvl="8"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
              <a:t>‹#›</a:t>
            </a:fld>
            <a:endParaRPr/>
          </a:p>
        </p:txBody>
      </p:sp>
      <p:cxnSp>
        <p:nvCxnSpPr>
          <p:cNvPr id="89" name="Google Shape;89;p19"/>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537240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Slide Black">
  <p:cSld name="Title Slide Black">
    <p:bg>
      <p:bgPr>
        <a:solidFill>
          <a:schemeClr val="dk2"/>
        </a:solidFill>
        <a:effectLst/>
      </p:bgPr>
    </p:bg>
    <p:spTree>
      <p:nvGrpSpPr>
        <p:cNvPr id="1" name="Shape 212"/>
        <p:cNvGrpSpPr/>
        <p:nvPr/>
      </p:nvGrpSpPr>
      <p:grpSpPr>
        <a:xfrm>
          <a:off x="0" y="0"/>
          <a:ext cx="0" cy="0"/>
          <a:chOff x="0" y="0"/>
          <a:chExt cx="0" cy="0"/>
        </a:xfrm>
      </p:grpSpPr>
      <p:sp>
        <p:nvSpPr>
          <p:cNvPr id="213" name="Google Shape;213;p41"/>
          <p:cNvSpPr txBox="1">
            <a:spLocks noGrp="1"/>
          </p:cNvSpPr>
          <p:nvPr>
            <p:ph type="ctrTitle"/>
          </p:nvPr>
        </p:nvSpPr>
        <p:spPr>
          <a:xfrm>
            <a:off x="457200" y="1097280"/>
            <a:ext cx="4114800" cy="1302900"/>
          </a:xfrm>
          <a:prstGeom prst="rect">
            <a:avLst/>
          </a:prstGeom>
          <a:noFill/>
          <a:ln>
            <a:noFill/>
          </a:ln>
        </p:spPr>
        <p:txBody>
          <a:bodyPr spcFirstLastPara="1" wrap="square" lIns="91425" tIns="91425" rIns="91425" bIns="91425" anchor="t" anchorCtr="0">
            <a:noAutofit/>
          </a:bodyPr>
          <a:lstStyle>
            <a:lvl1pPr marR="0" lvl="0" algn="l" rtl="0">
              <a:lnSpc>
                <a:spcPct val="80000"/>
              </a:lnSpc>
              <a:spcBef>
                <a:spcPts val="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214" name="Google Shape;214;p41"/>
          <p:cNvSpPr txBox="1">
            <a:spLocks noGrp="1"/>
          </p:cNvSpPr>
          <p:nvPr>
            <p:ph type="subTitle" idx="1"/>
          </p:nvPr>
        </p:nvSpPr>
        <p:spPr>
          <a:xfrm>
            <a:off x="457200" y="2468880"/>
            <a:ext cx="4114800" cy="1028700"/>
          </a:xfrm>
          <a:prstGeom prst="rect">
            <a:avLst/>
          </a:prstGeom>
          <a:noFill/>
          <a:ln>
            <a:noFill/>
          </a:ln>
        </p:spPr>
        <p:txBody>
          <a:bodyPr spcFirstLastPara="1" wrap="square" lIns="91425" tIns="91425" rIns="91425" bIns="91425" anchor="t" anchorCtr="0">
            <a:noAutofit/>
          </a:bodyPr>
          <a:lstStyle>
            <a:lvl1pPr marR="0" lvl="0" algn="l" rtl="0">
              <a:lnSpc>
                <a:spcPct val="80000"/>
              </a:lnSpc>
              <a:spcBef>
                <a:spcPts val="675"/>
              </a:spcBef>
              <a:spcAft>
                <a:spcPts val="0"/>
              </a:spcAft>
              <a:buClr>
                <a:schemeClr val="lt1"/>
              </a:buClr>
              <a:buSzPts val="1500"/>
              <a:buFont typeface="Arial"/>
              <a:buNone/>
              <a:defRPr sz="1500" b="1" i="0" u="none" strike="noStrike" cap="none">
                <a:solidFill>
                  <a:schemeClr val="lt1"/>
                </a:solidFill>
                <a:latin typeface="Arial"/>
                <a:ea typeface="Arial"/>
                <a:cs typeface="Arial"/>
                <a:sym typeface="Arial"/>
              </a:defRPr>
            </a:lvl1pPr>
            <a:lvl2pPr marR="0" lvl="1" algn="ctr" rtl="0">
              <a:lnSpc>
                <a:spcPct val="100000"/>
              </a:lnSpc>
              <a:spcBef>
                <a:spcPts val="900"/>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2pPr>
            <a:lvl3pPr marR="0" lvl="2" algn="ctr" rtl="0">
              <a:lnSpc>
                <a:spcPct val="100000"/>
              </a:lnSpc>
              <a:spcBef>
                <a:spcPts val="675"/>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3pPr>
            <a:lvl4pPr marR="0" lvl="3" algn="ctr" rtl="0">
              <a:lnSpc>
                <a:spcPct val="100000"/>
              </a:lnSpc>
              <a:spcBef>
                <a:spcPts val="675"/>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4pPr>
            <a:lvl5pPr marR="0" lvl="4" algn="ctr" rtl="0">
              <a:lnSpc>
                <a:spcPct val="100000"/>
              </a:lnSpc>
              <a:spcBef>
                <a:spcPts val="675"/>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5pPr>
            <a:lvl6pPr marR="0" lvl="5" algn="ctr" rtl="0">
              <a:lnSpc>
                <a:spcPct val="100000"/>
              </a:lnSpc>
              <a:spcBef>
                <a:spcPts val="300"/>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6pPr>
            <a:lvl7pPr marR="0" lvl="6" algn="ctr" rtl="0">
              <a:lnSpc>
                <a:spcPct val="100000"/>
              </a:lnSpc>
              <a:spcBef>
                <a:spcPts val="300"/>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7pPr>
            <a:lvl8pPr marR="0" lvl="7" algn="ctr" rtl="0">
              <a:lnSpc>
                <a:spcPct val="100000"/>
              </a:lnSpc>
              <a:spcBef>
                <a:spcPts val="300"/>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8pPr>
            <a:lvl9pPr marR="0" lvl="8" algn="ctr" rtl="0">
              <a:lnSpc>
                <a:spcPct val="100000"/>
              </a:lnSpc>
              <a:spcBef>
                <a:spcPts val="300"/>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9pPr>
          </a:lstStyle>
          <a:p>
            <a:endParaRPr/>
          </a:p>
        </p:txBody>
      </p:sp>
      <p:sp>
        <p:nvSpPr>
          <p:cNvPr id="215" name="Google Shape;215;p41"/>
          <p:cNvSpPr/>
          <p:nvPr/>
        </p:nvSpPr>
        <p:spPr>
          <a:xfrm>
            <a:off x="457201" y="4845504"/>
            <a:ext cx="614700" cy="136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400"/>
              <a:buFont typeface="Arial"/>
              <a:buNone/>
            </a:pPr>
            <a:endParaRPr sz="1400" b="0" i="0" u="none" strike="noStrike" cap="none">
              <a:solidFill>
                <a:srgbClr val="000000"/>
              </a:solidFill>
              <a:latin typeface="Neue Haas Grotesk Text Std"/>
              <a:ea typeface="Neue Haas Grotesk Text Std"/>
              <a:cs typeface="Neue Haas Grotesk Text Std"/>
              <a:sym typeface="Neue Haas Grotesk Text Std"/>
            </a:endParaRPr>
          </a:p>
        </p:txBody>
      </p:sp>
      <p:sp>
        <p:nvSpPr>
          <p:cNvPr id="216" name="Google Shape;216;p41"/>
          <p:cNvSpPr txBox="1"/>
          <p:nvPr/>
        </p:nvSpPr>
        <p:spPr>
          <a:xfrm>
            <a:off x="282223" y="4913926"/>
            <a:ext cx="5836500" cy="171300"/>
          </a:xfrm>
          <a:prstGeom prst="rect">
            <a:avLst/>
          </a:prstGeom>
          <a:noFill/>
          <a:ln>
            <a:noFill/>
          </a:ln>
        </p:spPr>
        <p:txBody>
          <a:bodyPr spcFirstLastPara="1" wrap="square" lIns="0" tIns="0" rIns="137150" bIns="0" anchor="b" anchorCtr="0">
            <a:noAutofit/>
          </a:bodyPr>
          <a:lstStyle/>
          <a:p>
            <a:pPr marL="0" marR="0" lvl="0" indent="0" algn="ctr" rtl="0">
              <a:spcBef>
                <a:spcPts val="0"/>
              </a:spcBef>
              <a:spcAft>
                <a:spcPts val="0"/>
              </a:spcAft>
              <a:buClr>
                <a:srgbClr val="ADAFAF"/>
              </a:buClr>
              <a:buSzPts val="125"/>
              <a:buFont typeface="Arial Narrow"/>
              <a:buNone/>
            </a:pPr>
            <a:r>
              <a:rPr lang="en" sz="500" b="0" i="0" u="none" strike="noStrike" cap="none">
                <a:solidFill>
                  <a:srgbClr val="ADAFAF"/>
                </a:solidFill>
                <a:latin typeface="Arial Narrow"/>
                <a:ea typeface="Arial Narrow"/>
                <a:cs typeface="Arial Narrow"/>
                <a:sym typeface="Arial Narrow"/>
              </a:rPr>
              <a:t>Confidential and proprietary materials for authorized Verizon personnel and outside agencies only. Use, disclosure or distribution of this material is not permitted to any unauthorized persons or third parties except by written agreement.</a:t>
            </a:r>
            <a:endParaRPr/>
          </a:p>
        </p:txBody>
      </p:sp>
    </p:spTree>
    <p:extLst>
      <p:ext uri="{BB962C8B-B14F-4D97-AF65-F5344CB8AC3E}">
        <p14:creationId xmlns:p14="http://schemas.microsoft.com/office/powerpoint/2010/main" val="42158381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lumn Content">
  <p:cSld name="1_Two Column Content">
    <p:spTree>
      <p:nvGrpSpPr>
        <p:cNvPr id="1" name="Shape 232"/>
        <p:cNvGrpSpPr/>
        <p:nvPr/>
      </p:nvGrpSpPr>
      <p:grpSpPr>
        <a:xfrm>
          <a:off x="0" y="0"/>
          <a:ext cx="0" cy="0"/>
          <a:chOff x="0" y="0"/>
          <a:chExt cx="0" cy="0"/>
        </a:xfrm>
      </p:grpSpPr>
      <p:sp>
        <p:nvSpPr>
          <p:cNvPr id="233" name="Google Shape;233;p45"/>
          <p:cNvSpPr txBox="1">
            <a:spLocks noGrp="1"/>
          </p:cNvSpPr>
          <p:nvPr>
            <p:ph type="body" idx="1"/>
          </p:nvPr>
        </p:nvSpPr>
        <p:spPr>
          <a:xfrm>
            <a:off x="457200" y="1459579"/>
            <a:ext cx="3977700" cy="3017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800"/>
              <a:buNone/>
              <a:defRPr/>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04800" algn="l" rtl="0">
              <a:lnSpc>
                <a:spcPct val="100000"/>
              </a:lnSpc>
              <a:spcBef>
                <a:spcPts val="600"/>
              </a:spcBef>
              <a:spcAft>
                <a:spcPts val="0"/>
              </a:spcAft>
              <a:buClr>
                <a:schemeClr val="dk1"/>
              </a:buClr>
              <a:buSzPts val="1200"/>
              <a:buChar char="–"/>
              <a:defRPr/>
            </a:lvl7pPr>
            <a:lvl8pPr marL="3657600" lvl="7" indent="-304800" algn="l" rtl="0">
              <a:lnSpc>
                <a:spcPct val="100000"/>
              </a:lnSpc>
              <a:spcBef>
                <a:spcPts val="600"/>
              </a:spcBef>
              <a:spcAft>
                <a:spcPts val="0"/>
              </a:spcAft>
              <a:buClr>
                <a:schemeClr val="dk1"/>
              </a:buClr>
              <a:buSzPts val="1200"/>
              <a:buChar char="–"/>
              <a:defRPr/>
            </a:lvl8pPr>
            <a:lvl9pPr marL="4114800" lvl="8" indent="-304800" algn="l" rtl="0">
              <a:lnSpc>
                <a:spcPct val="100000"/>
              </a:lnSpc>
              <a:spcBef>
                <a:spcPts val="600"/>
              </a:spcBef>
              <a:spcAft>
                <a:spcPts val="0"/>
              </a:spcAft>
              <a:buClr>
                <a:schemeClr val="dk1"/>
              </a:buClr>
              <a:buSzPts val="1200"/>
              <a:buChar char="–"/>
              <a:defRPr/>
            </a:lvl9pPr>
          </a:lstStyle>
          <a:p>
            <a:endParaRPr/>
          </a:p>
        </p:txBody>
      </p:sp>
      <p:sp>
        <p:nvSpPr>
          <p:cNvPr id="234" name="Google Shape;234;p45"/>
          <p:cNvSpPr txBox="1">
            <a:spLocks noGrp="1"/>
          </p:cNvSpPr>
          <p:nvPr>
            <p:ph type="dt" idx="10"/>
          </p:nvPr>
        </p:nvSpPr>
        <p:spPr>
          <a:xfrm>
            <a:off x="7543800" y="4700016"/>
            <a:ext cx="914400" cy="2286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5" name="Google Shape;235;p45"/>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236" name="Google Shape;236;p45"/>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237" name="Google Shape;237;p45"/>
          <p:cNvSpPr txBox="1">
            <a:spLocks noGrp="1"/>
          </p:cNvSpPr>
          <p:nvPr>
            <p:ph type="body" idx="2"/>
          </p:nvPr>
        </p:nvSpPr>
        <p:spPr>
          <a:xfrm>
            <a:off x="4709160" y="1459579"/>
            <a:ext cx="3977700" cy="3017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800"/>
              <a:buNone/>
              <a:defRPr/>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238" name="Google Shape;238;p45"/>
          <p:cNvSpPr txBox="1">
            <a:spLocks noGrp="1"/>
          </p:cNvSpPr>
          <p:nvPr>
            <p:ph type="title"/>
          </p:nvPr>
        </p:nvSpPr>
        <p:spPr>
          <a:xfrm>
            <a:off x="457200" y="594360"/>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24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3635311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Use this one">
  <p:cSld name="1_Use this one">
    <p:spTree>
      <p:nvGrpSpPr>
        <p:cNvPr id="1" name="Shape 217"/>
        <p:cNvGrpSpPr/>
        <p:nvPr/>
      </p:nvGrpSpPr>
      <p:grpSpPr>
        <a:xfrm>
          <a:off x="0" y="0"/>
          <a:ext cx="0" cy="0"/>
          <a:chOff x="0" y="0"/>
          <a:chExt cx="0" cy="0"/>
        </a:xfrm>
      </p:grpSpPr>
      <p:sp>
        <p:nvSpPr>
          <p:cNvPr id="218" name="Google Shape;218;p42"/>
          <p:cNvSpPr txBox="1">
            <a:spLocks noGrp="1"/>
          </p:cNvSpPr>
          <p:nvPr>
            <p:ph type="sldNum" idx="12"/>
          </p:nvPr>
        </p:nvSpPr>
        <p:spPr>
          <a:xfrm>
            <a:off x="8459788" y="4801223"/>
            <a:ext cx="228600" cy="1713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Neue Haas Grotesk Text Std"/>
                <a:ea typeface="Neue Haas Grotesk Text Std"/>
                <a:cs typeface="Neue Haas Grotesk Text Std"/>
                <a:sym typeface="Neue Haas Grotesk Text Std"/>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Neue Haas Grotesk Text Std"/>
                <a:ea typeface="Neue Haas Grotesk Text Std"/>
                <a:cs typeface="Neue Haas Grotesk Text Std"/>
                <a:sym typeface="Neue Haas Grotesk Text Std"/>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Neue Haas Grotesk Text Std"/>
                <a:ea typeface="Neue Haas Grotesk Text Std"/>
                <a:cs typeface="Neue Haas Grotesk Text Std"/>
                <a:sym typeface="Neue Haas Grotesk Text Std"/>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Neue Haas Grotesk Text Std"/>
                <a:ea typeface="Neue Haas Grotesk Text Std"/>
                <a:cs typeface="Neue Haas Grotesk Text Std"/>
                <a:sym typeface="Neue Haas Grotesk Text Std"/>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Neue Haas Grotesk Text Std"/>
                <a:ea typeface="Neue Haas Grotesk Text Std"/>
                <a:cs typeface="Neue Haas Grotesk Text Std"/>
                <a:sym typeface="Neue Haas Grotesk Text Std"/>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Neue Haas Grotesk Text Std"/>
                <a:ea typeface="Neue Haas Grotesk Text Std"/>
                <a:cs typeface="Neue Haas Grotesk Text Std"/>
                <a:sym typeface="Neue Haas Grotesk Text Std"/>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Neue Haas Grotesk Text Std"/>
                <a:ea typeface="Neue Haas Grotesk Text Std"/>
                <a:cs typeface="Neue Haas Grotesk Text Std"/>
                <a:sym typeface="Neue Haas Grotesk Text Std"/>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Neue Haas Grotesk Text Std"/>
                <a:ea typeface="Neue Haas Grotesk Text Std"/>
                <a:cs typeface="Neue Haas Grotesk Text Std"/>
                <a:sym typeface="Neue Haas Grotesk Text Std"/>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Neue Haas Grotesk Text Std"/>
                <a:ea typeface="Neue Haas Grotesk Text Std"/>
                <a:cs typeface="Neue Haas Grotesk Text Std"/>
                <a:sym typeface="Neue Haas Grotesk Text Std"/>
              </a:defRPr>
            </a:lvl9pPr>
          </a:lstStyle>
          <a:p>
            <a:pPr marL="0" lvl="0" indent="0" algn="r" rtl="0">
              <a:spcBef>
                <a:spcPts val="0"/>
              </a:spcBef>
              <a:spcAft>
                <a:spcPts val="0"/>
              </a:spcAft>
              <a:buNone/>
            </a:pPr>
            <a:fld id="{00000000-1234-1234-1234-123412341234}" type="slidenum">
              <a:rPr lang="en"/>
              <a:t>‹#›</a:t>
            </a:fld>
            <a:endParaRPr/>
          </a:p>
        </p:txBody>
      </p:sp>
      <p:cxnSp>
        <p:nvCxnSpPr>
          <p:cNvPr id="219" name="Google Shape;219;p42"/>
          <p:cNvCxnSpPr/>
          <p:nvPr/>
        </p:nvCxnSpPr>
        <p:spPr>
          <a:xfrm>
            <a:off x="457200" y="342900"/>
            <a:ext cx="8229600" cy="0"/>
          </a:xfrm>
          <a:prstGeom prst="straightConnector1">
            <a:avLst/>
          </a:prstGeom>
          <a:noFill/>
          <a:ln w="47625" cap="flat" cmpd="sng">
            <a:solidFill>
              <a:schemeClr val="dk1"/>
            </a:solidFill>
            <a:prstDash val="solid"/>
            <a:round/>
            <a:headEnd type="none" w="sm" len="sm"/>
            <a:tailEnd type="none" w="sm" len="sm"/>
          </a:ln>
        </p:spPr>
      </p:cxnSp>
      <p:sp>
        <p:nvSpPr>
          <p:cNvPr id="220" name="Google Shape;220;p42"/>
          <p:cNvSpPr txBox="1">
            <a:spLocks noGrp="1"/>
          </p:cNvSpPr>
          <p:nvPr>
            <p:ph type="title"/>
          </p:nvPr>
        </p:nvSpPr>
        <p:spPr>
          <a:xfrm>
            <a:off x="457200" y="408783"/>
            <a:ext cx="8229600" cy="514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181818"/>
              </a:buClr>
              <a:buSzPts val="1650"/>
              <a:buFont typeface="Arial"/>
              <a:buNone/>
              <a:defRPr sz="1650" b="1" i="0" u="none" strike="noStrike" cap="none">
                <a:solidFill>
                  <a:srgbClr val="18181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271367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auto">
          <a:xfrm>
            <a:off x="457200" y="598807"/>
            <a:ext cx="4114800" cy="1737360"/>
          </a:xfrm>
        </p:spPr>
        <p:txBody>
          <a:bodyPr anchor="t" anchorCtr="0">
            <a:normAutofit/>
          </a:bodyPr>
          <a:lstStyle>
            <a:lvl1pPr>
              <a:defRPr sz="4000"/>
            </a:lvl1pPr>
          </a:lstStyle>
          <a:p>
            <a:r>
              <a:rPr lang="en-US"/>
              <a:t>Click to edit Master title style</a:t>
            </a:r>
            <a:endParaRPr lang="en-US" dirty="0"/>
          </a:p>
        </p:txBody>
      </p:sp>
      <p:cxnSp>
        <p:nvCxnSpPr>
          <p:cNvPr id="4" name="Straight Connector 3"/>
          <p:cNvCxnSpPr/>
          <p:nvPr userDrawn="1"/>
        </p:nvCxnSpPr>
        <p:spPr bwMode="auto">
          <a:xfrm>
            <a:off x="457200" y="457200"/>
            <a:ext cx="8229600" cy="0"/>
          </a:xfrm>
          <a:prstGeom prst="line">
            <a:avLst/>
          </a:prstGeom>
          <a:ln w="47625" cap="flat">
            <a:solidFill>
              <a:schemeClr val="tx1"/>
            </a:solidFill>
          </a:ln>
        </p:spPr>
        <p:style>
          <a:lnRef idx="1">
            <a:schemeClr val="dk1"/>
          </a:lnRef>
          <a:fillRef idx="0">
            <a:schemeClr val="dk1"/>
          </a:fillRef>
          <a:effectRef idx="0">
            <a:schemeClr val="dk1"/>
          </a:effectRef>
          <a:fontRef idx="minor">
            <a:schemeClr val="tx1"/>
          </a:fontRef>
        </p:style>
      </p:cxn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39"/>
        <p:cNvGrpSpPr/>
        <p:nvPr/>
      </p:nvGrpSpPr>
      <p:grpSpPr>
        <a:xfrm>
          <a:off x="0" y="0"/>
          <a:ext cx="0" cy="0"/>
          <a:chOff x="0" y="0"/>
          <a:chExt cx="0" cy="0"/>
        </a:xfrm>
      </p:grpSpPr>
      <p:sp>
        <p:nvSpPr>
          <p:cNvPr id="240" name="Google Shape;240;p46"/>
          <p:cNvSpPr txBox="1">
            <a:spLocks noGrp="1"/>
          </p:cNvSpPr>
          <p:nvPr>
            <p:ph type="body" idx="1"/>
          </p:nvPr>
        </p:nvSpPr>
        <p:spPr>
          <a:xfrm>
            <a:off x="457200" y="1459580"/>
            <a:ext cx="7086600" cy="3017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800"/>
              <a:buNone/>
              <a:defRPr/>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241" name="Google Shape;241;p46"/>
          <p:cNvSpPr txBox="1">
            <a:spLocks noGrp="1"/>
          </p:cNvSpPr>
          <p:nvPr>
            <p:ph type="dt" idx="10"/>
          </p:nvPr>
        </p:nvSpPr>
        <p:spPr>
          <a:xfrm>
            <a:off x="7543800" y="4700016"/>
            <a:ext cx="914400" cy="2286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2" name="Google Shape;242;p46"/>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243" name="Google Shape;243;p46"/>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244" name="Google Shape;244;p46"/>
          <p:cNvSpPr txBox="1">
            <a:spLocks noGrp="1"/>
          </p:cNvSpPr>
          <p:nvPr>
            <p:ph type="title"/>
          </p:nvPr>
        </p:nvSpPr>
        <p:spPr>
          <a:xfrm>
            <a:off x="457200" y="594360"/>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24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8780570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able of Contents">
  <p:cSld name="1_Table of Contents">
    <p:spTree>
      <p:nvGrpSpPr>
        <p:cNvPr id="1" name="Shape 245"/>
        <p:cNvGrpSpPr/>
        <p:nvPr/>
      </p:nvGrpSpPr>
      <p:grpSpPr>
        <a:xfrm>
          <a:off x="0" y="0"/>
          <a:ext cx="0" cy="0"/>
          <a:chOff x="0" y="0"/>
          <a:chExt cx="0" cy="0"/>
        </a:xfrm>
      </p:grpSpPr>
      <p:sp>
        <p:nvSpPr>
          <p:cNvPr id="246" name="Google Shape;246;p47"/>
          <p:cNvSpPr txBox="1">
            <a:spLocks noGrp="1"/>
          </p:cNvSpPr>
          <p:nvPr>
            <p:ph type="body" idx="1"/>
          </p:nvPr>
        </p:nvSpPr>
        <p:spPr>
          <a:xfrm>
            <a:off x="457200" y="1097756"/>
            <a:ext cx="7086600" cy="3530100"/>
          </a:xfrm>
          <a:prstGeom prst="rect">
            <a:avLst/>
          </a:prstGeom>
          <a:noFill/>
          <a:ln>
            <a:noFill/>
          </a:ln>
        </p:spPr>
        <p:txBody>
          <a:bodyPr spcFirstLastPara="1" wrap="square" lIns="0" tIns="0" rIns="0" bIns="0" anchor="t" anchorCtr="0">
            <a:noAutofit/>
          </a:bodyPr>
          <a:lstStyle>
            <a:lvl1pPr marL="457200" marR="0" lvl="0" indent="-355600" algn="l" rtl="0">
              <a:lnSpc>
                <a:spcPct val="100000"/>
              </a:lnSpc>
              <a:spcBef>
                <a:spcPts val="900"/>
              </a:spcBef>
              <a:spcAft>
                <a:spcPts val="0"/>
              </a:spcAft>
              <a:buClr>
                <a:schemeClr val="dk1"/>
              </a:buClr>
              <a:buSzPts val="2000"/>
              <a:buFont typeface="Arial"/>
              <a:buAutoNum type="arabicPeriod"/>
              <a:defRPr sz="1500" b="1" i="0" u="none" strike="noStrike" cap="none">
                <a:solidFill>
                  <a:schemeClr val="dk1"/>
                </a:solidFill>
                <a:latin typeface="Arial"/>
                <a:ea typeface="Arial"/>
                <a:cs typeface="Arial"/>
                <a:sym typeface="Arial"/>
              </a:defRPr>
            </a:lvl1pPr>
            <a:lvl2pPr marL="914400" marR="0" lvl="1" indent="-228600" algn="l" rtl="0">
              <a:lnSpc>
                <a:spcPct val="100000"/>
              </a:lnSpc>
              <a:spcBef>
                <a:spcPts val="90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2pPr>
            <a:lvl3pPr marL="1371600" marR="0" lvl="2" indent="-330200" algn="l" rtl="0">
              <a:lnSpc>
                <a:spcPct val="100000"/>
              </a:lnSpc>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828800" marR="0" lvl="3" indent="-330200" algn="l" rtl="0">
              <a:lnSpc>
                <a:spcPct val="100000"/>
              </a:lnSpc>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2286000" marR="0" lvl="4" indent="-330200" algn="l" rtl="0">
              <a:lnSpc>
                <a:spcPct val="100000"/>
              </a:lnSpc>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743200" marR="0" lvl="5" indent="-355600" algn="l" rtl="0">
              <a:lnSpc>
                <a:spcPct val="100000"/>
              </a:lnSpc>
              <a:spcBef>
                <a:spcPts val="300"/>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6pPr>
            <a:lvl7pPr marL="3200400" marR="0" lvl="6" indent="-355600" algn="l" rtl="0">
              <a:lnSpc>
                <a:spcPct val="100000"/>
              </a:lnSpc>
              <a:spcBef>
                <a:spcPts val="300"/>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7pPr>
            <a:lvl8pPr marL="3657600" marR="0" lvl="7" indent="-355600" algn="l" rtl="0">
              <a:lnSpc>
                <a:spcPct val="100000"/>
              </a:lnSpc>
              <a:spcBef>
                <a:spcPts val="300"/>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8pPr>
            <a:lvl9pPr marL="4114800" marR="0" lvl="8" indent="-355600" algn="l" rtl="0">
              <a:lnSpc>
                <a:spcPct val="100000"/>
              </a:lnSpc>
              <a:spcBef>
                <a:spcPts val="300"/>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47" name="Google Shape;247;p47"/>
          <p:cNvSpPr txBox="1">
            <a:spLocks noGrp="1"/>
          </p:cNvSpPr>
          <p:nvPr>
            <p:ph type="dt" idx="10"/>
          </p:nvPr>
        </p:nvSpPr>
        <p:spPr>
          <a:xfrm>
            <a:off x="7543800" y="4810899"/>
            <a:ext cx="914400" cy="1713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Clr>
                <a:schemeClr val="dk1"/>
              </a:buClr>
              <a:buSzPts val="1400"/>
              <a:buFont typeface="Arial"/>
              <a:buNone/>
              <a:defRPr sz="525">
                <a:solidFill>
                  <a:schemeClr val="dk1"/>
                </a:solidFill>
                <a:latin typeface="Arial"/>
                <a:ea typeface="Arial"/>
                <a:cs typeface="Arial"/>
                <a:sym typeface="Arial"/>
              </a:defRPr>
            </a:lvl1pPr>
            <a:lvl2pPr marR="0" lvl="1" algn="l" rtl="0">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248" name="Google Shape;248;p47"/>
          <p:cNvSpPr txBox="1">
            <a:spLocks noGrp="1"/>
          </p:cNvSpPr>
          <p:nvPr>
            <p:ph type="sldNum" idx="12"/>
          </p:nvPr>
        </p:nvSpPr>
        <p:spPr>
          <a:xfrm>
            <a:off x="8458200" y="4810899"/>
            <a:ext cx="228600" cy="171300"/>
          </a:xfrm>
          <a:prstGeom prst="rect">
            <a:avLst/>
          </a:prstGeom>
          <a:noFill/>
          <a:ln>
            <a:noFill/>
          </a:ln>
        </p:spPr>
        <p:txBody>
          <a:bodyPr spcFirstLastPara="1" wrap="square" lIns="0" tIns="0" rIns="0" bIns="0" anchor="b" anchorCtr="0">
            <a:noAutofit/>
          </a:bodyPr>
          <a:lstStyle>
            <a:lvl1pPr marL="0" marR="0" lvl="0" indent="0" algn="r" rtl="0">
              <a:spcBef>
                <a:spcPts val="0"/>
              </a:spcBef>
              <a:buClr>
                <a:srgbClr val="000000"/>
              </a:buClr>
              <a:buSzPts val="525"/>
              <a:buFont typeface="Arial"/>
              <a:buNone/>
              <a:defRPr sz="525" b="1">
                <a:solidFill>
                  <a:srgbClr val="000000"/>
                </a:solidFill>
                <a:latin typeface="Arial"/>
                <a:ea typeface="Arial"/>
                <a:cs typeface="Arial"/>
                <a:sym typeface="Arial"/>
              </a:defRPr>
            </a:lvl1pPr>
            <a:lvl2pPr marL="0" marR="0" lvl="1" indent="0" algn="r" rtl="0">
              <a:spcBef>
                <a:spcPts val="0"/>
              </a:spcBef>
              <a:buClr>
                <a:srgbClr val="000000"/>
              </a:buClr>
              <a:buSzPts val="525"/>
              <a:buFont typeface="Arial"/>
              <a:buNone/>
              <a:defRPr sz="525" b="1">
                <a:solidFill>
                  <a:srgbClr val="000000"/>
                </a:solidFill>
                <a:latin typeface="Arial"/>
                <a:ea typeface="Arial"/>
                <a:cs typeface="Arial"/>
                <a:sym typeface="Arial"/>
              </a:defRPr>
            </a:lvl2pPr>
            <a:lvl3pPr marL="0" marR="0" lvl="2" indent="0" algn="r" rtl="0">
              <a:spcBef>
                <a:spcPts val="0"/>
              </a:spcBef>
              <a:buClr>
                <a:srgbClr val="000000"/>
              </a:buClr>
              <a:buSzPts val="525"/>
              <a:buFont typeface="Arial"/>
              <a:buNone/>
              <a:defRPr sz="525" b="1">
                <a:solidFill>
                  <a:srgbClr val="000000"/>
                </a:solidFill>
                <a:latin typeface="Arial"/>
                <a:ea typeface="Arial"/>
                <a:cs typeface="Arial"/>
                <a:sym typeface="Arial"/>
              </a:defRPr>
            </a:lvl3pPr>
            <a:lvl4pPr marL="0" marR="0" lvl="3" indent="0" algn="r" rtl="0">
              <a:spcBef>
                <a:spcPts val="0"/>
              </a:spcBef>
              <a:buClr>
                <a:srgbClr val="000000"/>
              </a:buClr>
              <a:buSzPts val="525"/>
              <a:buFont typeface="Arial"/>
              <a:buNone/>
              <a:defRPr sz="525" b="1">
                <a:solidFill>
                  <a:srgbClr val="000000"/>
                </a:solidFill>
                <a:latin typeface="Arial"/>
                <a:ea typeface="Arial"/>
                <a:cs typeface="Arial"/>
                <a:sym typeface="Arial"/>
              </a:defRPr>
            </a:lvl4pPr>
            <a:lvl5pPr marL="0" marR="0" lvl="4" indent="0" algn="r" rtl="0">
              <a:spcBef>
                <a:spcPts val="0"/>
              </a:spcBef>
              <a:buClr>
                <a:srgbClr val="000000"/>
              </a:buClr>
              <a:buSzPts val="525"/>
              <a:buFont typeface="Arial"/>
              <a:buNone/>
              <a:defRPr sz="525" b="1">
                <a:solidFill>
                  <a:srgbClr val="000000"/>
                </a:solidFill>
                <a:latin typeface="Arial"/>
                <a:ea typeface="Arial"/>
                <a:cs typeface="Arial"/>
                <a:sym typeface="Arial"/>
              </a:defRPr>
            </a:lvl5pPr>
            <a:lvl6pPr marL="0" marR="0" lvl="5" indent="0" algn="r" rtl="0">
              <a:spcBef>
                <a:spcPts val="0"/>
              </a:spcBef>
              <a:buClr>
                <a:srgbClr val="000000"/>
              </a:buClr>
              <a:buSzPts val="525"/>
              <a:buFont typeface="Arial"/>
              <a:buNone/>
              <a:defRPr sz="525" b="1">
                <a:solidFill>
                  <a:srgbClr val="000000"/>
                </a:solidFill>
                <a:latin typeface="Arial"/>
                <a:ea typeface="Arial"/>
                <a:cs typeface="Arial"/>
                <a:sym typeface="Arial"/>
              </a:defRPr>
            </a:lvl6pPr>
            <a:lvl7pPr marL="0" marR="0" lvl="6" indent="0" algn="r" rtl="0">
              <a:spcBef>
                <a:spcPts val="0"/>
              </a:spcBef>
              <a:buClr>
                <a:srgbClr val="000000"/>
              </a:buClr>
              <a:buSzPts val="525"/>
              <a:buFont typeface="Arial"/>
              <a:buNone/>
              <a:defRPr sz="525" b="1">
                <a:solidFill>
                  <a:srgbClr val="000000"/>
                </a:solidFill>
                <a:latin typeface="Arial"/>
                <a:ea typeface="Arial"/>
                <a:cs typeface="Arial"/>
                <a:sym typeface="Arial"/>
              </a:defRPr>
            </a:lvl7pPr>
            <a:lvl8pPr marL="0" marR="0" lvl="7" indent="0" algn="r" rtl="0">
              <a:spcBef>
                <a:spcPts val="0"/>
              </a:spcBef>
              <a:buClr>
                <a:srgbClr val="000000"/>
              </a:buClr>
              <a:buSzPts val="525"/>
              <a:buFont typeface="Arial"/>
              <a:buNone/>
              <a:defRPr sz="525" b="1">
                <a:solidFill>
                  <a:srgbClr val="000000"/>
                </a:solidFill>
                <a:latin typeface="Arial"/>
                <a:ea typeface="Arial"/>
                <a:cs typeface="Arial"/>
                <a:sym typeface="Arial"/>
              </a:defRPr>
            </a:lvl8pPr>
            <a:lvl9pPr marL="0" marR="0" lvl="8" indent="0" algn="r" rtl="0">
              <a:spcBef>
                <a:spcPts val="0"/>
              </a:spcBef>
              <a:buClr>
                <a:srgbClr val="000000"/>
              </a:buClr>
              <a:buSzPts val="525"/>
              <a:buFont typeface="Arial"/>
              <a:buNone/>
              <a:defRPr sz="525" b="1">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49" name="Google Shape;249;p47"/>
          <p:cNvCxnSpPr/>
          <p:nvPr/>
        </p:nvCxnSpPr>
        <p:spPr>
          <a:xfrm>
            <a:off x="457200" y="342900"/>
            <a:ext cx="8229600" cy="0"/>
          </a:xfrm>
          <a:prstGeom prst="straightConnector1">
            <a:avLst/>
          </a:prstGeom>
          <a:noFill/>
          <a:ln w="47625" cap="flat" cmpd="sng">
            <a:solidFill>
              <a:schemeClr val="dk1"/>
            </a:solidFill>
            <a:prstDash val="solid"/>
            <a:round/>
            <a:headEnd type="none" w="sm" len="sm"/>
            <a:tailEnd type="none" w="sm" len="sm"/>
          </a:ln>
        </p:spPr>
      </p:cxnSp>
      <p:sp>
        <p:nvSpPr>
          <p:cNvPr id="250" name="Google Shape;250;p47"/>
          <p:cNvSpPr txBox="1">
            <a:spLocks noGrp="1"/>
          </p:cNvSpPr>
          <p:nvPr>
            <p:ph type="title"/>
          </p:nvPr>
        </p:nvSpPr>
        <p:spPr>
          <a:xfrm>
            <a:off x="457200" y="445770"/>
            <a:ext cx="7086600" cy="5145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2400"/>
              <a:buFont typeface="Arial"/>
              <a:buNone/>
              <a:defRPr sz="18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350"/>
            </a:lvl2pPr>
            <a:lvl3pPr lvl="2" rtl="0">
              <a:spcBef>
                <a:spcPts val="0"/>
              </a:spcBef>
              <a:spcAft>
                <a:spcPts val="0"/>
              </a:spcAft>
              <a:buSzPts val="1400"/>
              <a:buNone/>
              <a:defRPr sz="1350"/>
            </a:lvl3pPr>
            <a:lvl4pPr lvl="3" rtl="0">
              <a:spcBef>
                <a:spcPts val="0"/>
              </a:spcBef>
              <a:spcAft>
                <a:spcPts val="0"/>
              </a:spcAft>
              <a:buSzPts val="1400"/>
              <a:buNone/>
              <a:defRPr sz="1350"/>
            </a:lvl4pPr>
            <a:lvl5pPr lvl="4" rtl="0">
              <a:spcBef>
                <a:spcPts val="0"/>
              </a:spcBef>
              <a:spcAft>
                <a:spcPts val="0"/>
              </a:spcAft>
              <a:buSzPts val="1400"/>
              <a:buNone/>
              <a:defRPr sz="1350"/>
            </a:lvl5pPr>
            <a:lvl6pPr lvl="5" rtl="0">
              <a:spcBef>
                <a:spcPts val="0"/>
              </a:spcBef>
              <a:spcAft>
                <a:spcPts val="0"/>
              </a:spcAft>
              <a:buSzPts val="1400"/>
              <a:buNone/>
              <a:defRPr sz="1350"/>
            </a:lvl6pPr>
            <a:lvl7pPr lvl="6" rtl="0">
              <a:spcBef>
                <a:spcPts val="0"/>
              </a:spcBef>
              <a:spcAft>
                <a:spcPts val="0"/>
              </a:spcAft>
              <a:buSzPts val="1400"/>
              <a:buNone/>
              <a:defRPr sz="1350"/>
            </a:lvl7pPr>
            <a:lvl8pPr lvl="7" rtl="0">
              <a:spcBef>
                <a:spcPts val="0"/>
              </a:spcBef>
              <a:spcAft>
                <a:spcPts val="0"/>
              </a:spcAft>
              <a:buSzPts val="1400"/>
              <a:buNone/>
              <a:defRPr sz="1350"/>
            </a:lvl8pPr>
            <a:lvl9pPr lvl="8" rtl="0">
              <a:spcBef>
                <a:spcPts val="0"/>
              </a:spcBef>
              <a:spcAft>
                <a:spcPts val="0"/>
              </a:spcAft>
              <a:buSzPts val="1400"/>
              <a:buNone/>
              <a:defRPr sz="1350"/>
            </a:lvl9pPr>
          </a:lstStyle>
          <a:p>
            <a:endParaRPr/>
          </a:p>
        </p:txBody>
      </p:sp>
    </p:spTree>
    <p:extLst>
      <p:ext uri="{BB962C8B-B14F-4D97-AF65-F5344CB8AC3E}">
        <p14:creationId xmlns:p14="http://schemas.microsoft.com/office/powerpoint/2010/main" val="1453254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Reverse Statement">
  <p:cSld name="Reverse Statement">
    <p:bg>
      <p:bgPr>
        <a:solidFill>
          <a:schemeClr val="dk1"/>
        </a:solidFill>
        <a:effectLst/>
      </p:bgPr>
    </p:bg>
    <p:spTree>
      <p:nvGrpSpPr>
        <p:cNvPr id="1" name="Shape 376"/>
        <p:cNvGrpSpPr/>
        <p:nvPr/>
      </p:nvGrpSpPr>
      <p:grpSpPr>
        <a:xfrm>
          <a:off x="0" y="0"/>
          <a:ext cx="0" cy="0"/>
          <a:chOff x="0" y="0"/>
          <a:chExt cx="0" cy="0"/>
        </a:xfrm>
      </p:grpSpPr>
      <p:sp>
        <p:nvSpPr>
          <p:cNvPr id="377" name="Google Shape;377;p69"/>
          <p:cNvSpPr txBox="1">
            <a:spLocks noGrp="1"/>
          </p:cNvSpPr>
          <p:nvPr>
            <p:ph type="title"/>
          </p:nvPr>
        </p:nvSpPr>
        <p:spPr>
          <a:xfrm>
            <a:off x="457200" y="594359"/>
            <a:ext cx="7086600" cy="2057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4000"/>
              <a:buFont typeface="Verizon NHG D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8" name="Google Shape;378;p69"/>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lt1"/>
                </a:solidFill>
                <a:latin typeface="Verizon NHG DS"/>
                <a:ea typeface="Verizon NHG DS"/>
                <a:cs typeface="Verizon NHG DS"/>
                <a:sym typeface="Verizon NHG DS"/>
              </a:defRPr>
            </a:lvl1pPr>
            <a:lvl2pPr marL="0" lvl="1" indent="0" algn="r" rtl="0">
              <a:spcBef>
                <a:spcPts val="0"/>
              </a:spcBef>
              <a:buNone/>
              <a:defRPr sz="700" b="1">
                <a:solidFill>
                  <a:schemeClr val="lt1"/>
                </a:solidFill>
                <a:latin typeface="Verizon NHG DS"/>
                <a:ea typeface="Verizon NHG DS"/>
                <a:cs typeface="Verizon NHG DS"/>
                <a:sym typeface="Verizon NHG DS"/>
              </a:defRPr>
            </a:lvl2pPr>
            <a:lvl3pPr marL="0" lvl="2" indent="0" algn="r" rtl="0">
              <a:spcBef>
                <a:spcPts val="0"/>
              </a:spcBef>
              <a:buNone/>
              <a:defRPr sz="700" b="1">
                <a:solidFill>
                  <a:schemeClr val="lt1"/>
                </a:solidFill>
                <a:latin typeface="Verizon NHG DS"/>
                <a:ea typeface="Verizon NHG DS"/>
                <a:cs typeface="Verizon NHG DS"/>
                <a:sym typeface="Verizon NHG DS"/>
              </a:defRPr>
            </a:lvl3pPr>
            <a:lvl4pPr marL="0" lvl="3" indent="0" algn="r" rtl="0">
              <a:spcBef>
                <a:spcPts val="0"/>
              </a:spcBef>
              <a:buNone/>
              <a:defRPr sz="700" b="1">
                <a:solidFill>
                  <a:schemeClr val="lt1"/>
                </a:solidFill>
                <a:latin typeface="Verizon NHG DS"/>
                <a:ea typeface="Verizon NHG DS"/>
                <a:cs typeface="Verizon NHG DS"/>
                <a:sym typeface="Verizon NHG DS"/>
              </a:defRPr>
            </a:lvl4pPr>
            <a:lvl5pPr marL="0" lvl="4" indent="0" algn="r" rtl="0">
              <a:spcBef>
                <a:spcPts val="0"/>
              </a:spcBef>
              <a:buNone/>
              <a:defRPr sz="700" b="1">
                <a:solidFill>
                  <a:schemeClr val="lt1"/>
                </a:solidFill>
                <a:latin typeface="Verizon NHG DS"/>
                <a:ea typeface="Verizon NHG DS"/>
                <a:cs typeface="Verizon NHG DS"/>
                <a:sym typeface="Verizon NHG DS"/>
              </a:defRPr>
            </a:lvl5pPr>
            <a:lvl6pPr marL="0" lvl="5" indent="0" algn="r" rtl="0">
              <a:spcBef>
                <a:spcPts val="0"/>
              </a:spcBef>
              <a:buNone/>
              <a:defRPr sz="700" b="1">
                <a:solidFill>
                  <a:schemeClr val="lt1"/>
                </a:solidFill>
                <a:latin typeface="Verizon NHG DS"/>
                <a:ea typeface="Verizon NHG DS"/>
                <a:cs typeface="Verizon NHG DS"/>
                <a:sym typeface="Verizon NHG DS"/>
              </a:defRPr>
            </a:lvl6pPr>
            <a:lvl7pPr marL="0" lvl="6" indent="0" algn="r" rtl="0">
              <a:spcBef>
                <a:spcPts val="0"/>
              </a:spcBef>
              <a:buNone/>
              <a:defRPr sz="700" b="1">
                <a:solidFill>
                  <a:schemeClr val="lt1"/>
                </a:solidFill>
                <a:latin typeface="Verizon NHG DS"/>
                <a:ea typeface="Verizon NHG DS"/>
                <a:cs typeface="Verizon NHG DS"/>
                <a:sym typeface="Verizon NHG DS"/>
              </a:defRPr>
            </a:lvl7pPr>
            <a:lvl8pPr marL="0" lvl="7" indent="0" algn="r" rtl="0">
              <a:spcBef>
                <a:spcPts val="0"/>
              </a:spcBef>
              <a:buNone/>
              <a:defRPr sz="700" b="1">
                <a:solidFill>
                  <a:schemeClr val="lt1"/>
                </a:solidFill>
                <a:latin typeface="Verizon NHG DS"/>
                <a:ea typeface="Verizon NHG DS"/>
                <a:cs typeface="Verizon NHG DS"/>
                <a:sym typeface="Verizon NHG DS"/>
              </a:defRPr>
            </a:lvl8pPr>
            <a:lvl9pPr marL="0" lvl="8" indent="0" algn="r" rtl="0">
              <a:spcBef>
                <a:spcPts val="0"/>
              </a:spcBef>
              <a:buNone/>
              <a:defRPr sz="700" b="1">
                <a:solidFill>
                  <a:schemeClr val="lt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
              <a:t>‹#›</a:t>
            </a:fld>
            <a:endParaRPr/>
          </a:p>
        </p:txBody>
      </p:sp>
      <p:sp>
        <p:nvSpPr>
          <p:cNvPr id="379" name="Google Shape;379;p69"/>
          <p:cNvSpPr/>
          <p:nvPr/>
        </p:nvSpPr>
        <p:spPr>
          <a:xfrm>
            <a:off x="108488" y="4531602"/>
            <a:ext cx="2588100" cy="570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izon NHG TX"/>
              <a:ea typeface="Verizon NHG TX"/>
              <a:cs typeface="Verizon NHG TX"/>
              <a:sym typeface="Verizon NHG TX"/>
            </a:endParaRPr>
          </a:p>
        </p:txBody>
      </p:sp>
      <p:pic>
        <p:nvPicPr>
          <p:cNvPr id="380" name="Google Shape;380;p69"/>
          <p:cNvPicPr preferRelativeResize="0"/>
          <p:nvPr/>
        </p:nvPicPr>
        <p:blipFill rotWithShape="1">
          <a:blip r:embed="rId2">
            <a:alphaModFix/>
          </a:blip>
          <a:srcRect/>
          <a:stretch/>
        </p:blipFill>
        <p:spPr>
          <a:xfrm>
            <a:off x="357160" y="4615079"/>
            <a:ext cx="1069848" cy="384837"/>
          </a:xfrm>
          <a:prstGeom prst="rect">
            <a:avLst/>
          </a:prstGeom>
          <a:noFill/>
          <a:ln>
            <a:noFill/>
          </a:ln>
        </p:spPr>
      </p:pic>
      <p:sp>
        <p:nvSpPr>
          <p:cNvPr id="381" name="Google Shape;381;p69"/>
          <p:cNvSpPr txBox="1"/>
          <p:nvPr/>
        </p:nvSpPr>
        <p:spPr>
          <a:xfrm>
            <a:off x="1333500" y="4700016"/>
            <a:ext cx="7124700" cy="2133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 sz="650" b="0" i="0">
                <a:solidFill>
                  <a:schemeClr val="lt1"/>
                </a:solidFill>
                <a:latin typeface="Verizon NHG DS"/>
                <a:ea typeface="Verizon NHG DS"/>
                <a:cs typeface="Verizon NHG DS"/>
                <a:sym typeface="Verizon NHG DS"/>
              </a:rPr>
              <a:t>Verizon confidential and proprietary. Unauthorized disclosure, reproduction or other use prohibited.</a:t>
            </a:r>
            <a:endParaRPr sz="650" b="0" i="0">
              <a:solidFill>
                <a:schemeClr val="lt1"/>
              </a:solidFill>
              <a:latin typeface="Verizon NHG DS"/>
              <a:ea typeface="Verizon NHG DS"/>
              <a:cs typeface="Verizon NHG DS"/>
              <a:sym typeface="Verizon NHG DS"/>
            </a:endParaRPr>
          </a:p>
        </p:txBody>
      </p:sp>
    </p:spTree>
    <p:extLst>
      <p:ext uri="{BB962C8B-B14F-4D97-AF65-F5344CB8AC3E}">
        <p14:creationId xmlns:p14="http://schemas.microsoft.com/office/powerpoint/2010/main" val="20738602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4D3024-C3A9-4588-93D8-3FDEFFACDCA9}" type="datetimeFigureOut">
              <a:rPr lang="en-US" smtClean="0"/>
              <a:t>12/6/2020</a:t>
            </a:fld>
            <a:endParaRPr 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98027E3-B3E1-40C8-8D4E-AA46D427698E}" type="slidenum">
              <a:rPr lang="en-US" smtClean="0"/>
              <a:t>‹#›</a:t>
            </a:fld>
            <a:endParaRPr lang="en-US"/>
          </a:p>
        </p:txBody>
      </p:sp>
    </p:spTree>
    <p:extLst>
      <p:ext uri="{BB962C8B-B14F-4D97-AF65-F5344CB8AC3E}">
        <p14:creationId xmlns:p14="http://schemas.microsoft.com/office/powerpoint/2010/main" val="3178371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6705600" y="4743450"/>
            <a:ext cx="2133600" cy="273844"/>
          </a:xfrm>
        </p:spPr>
        <p:txBody>
          <a:bodyPr anchor="b"/>
          <a:lstStyle>
            <a:lvl1pPr>
              <a:defRPr sz="675"/>
            </a:lvl1pPr>
          </a:lstStyle>
          <a:p>
            <a:fld id="{E12D0507-9F86-7A45-BE8E-43760B9F92AA}" type="slidenum">
              <a:rPr lang="en-US" smtClean="0">
                <a:solidFill>
                  <a:srgbClr val="000000"/>
                </a:solidFill>
              </a:rPr>
              <a:pPr/>
              <a:t>‹#›</a:t>
            </a:fld>
            <a:endParaRPr lang="en-US" dirty="0">
              <a:solidFill>
                <a:srgbClr val="000000"/>
              </a:solidFill>
            </a:endParaRPr>
          </a:p>
        </p:txBody>
      </p:sp>
      <p:sp>
        <p:nvSpPr>
          <p:cNvPr id="5" name="Title 1"/>
          <p:cNvSpPr>
            <a:spLocks noGrp="1"/>
          </p:cNvSpPr>
          <p:nvPr>
            <p:ph type="title"/>
          </p:nvPr>
        </p:nvSpPr>
        <p:spPr>
          <a:xfrm>
            <a:off x="302825" y="203725"/>
            <a:ext cx="8229600" cy="365522"/>
          </a:xfrm>
          <a:prstGeom prst="rect">
            <a:avLst/>
          </a:prstGeom>
        </p:spPr>
        <p:txBody>
          <a:bodyPr lIns="0" anchor="b">
            <a:noAutofit/>
          </a:bodyPr>
          <a:lstStyle>
            <a:lvl1pPr algn="l">
              <a:defRPr sz="1650">
                <a:solidFill>
                  <a:schemeClr val="tx1"/>
                </a:solidFill>
                <a:latin typeface="NeueHaasGroteskText Std"/>
              </a:defRPr>
            </a:lvl1pPr>
          </a:lstStyle>
          <a:p>
            <a:r>
              <a:rPr lang="en-US" dirty="0"/>
              <a:t>Click to edit Master title style</a:t>
            </a:r>
          </a:p>
        </p:txBody>
      </p:sp>
      <p:cxnSp>
        <p:nvCxnSpPr>
          <p:cNvPr id="6" name="Straight Connector 5"/>
          <p:cNvCxnSpPr/>
          <p:nvPr userDrawn="1"/>
        </p:nvCxnSpPr>
        <p:spPr bwMode="auto">
          <a:xfrm>
            <a:off x="306588" y="262220"/>
            <a:ext cx="8229600" cy="0"/>
          </a:xfrm>
          <a:prstGeom prst="line">
            <a:avLst/>
          </a:prstGeom>
          <a:ln w="47625" cap="fla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381868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Use this on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bwMode="auto"/>
        <p:txBody>
          <a:bodyPr/>
          <a:lstStyle/>
          <a:p>
            <a:fld id="{E12D0507-9F86-7A45-BE8E-43760B9F92AA}" type="slidenum">
              <a:rPr lang="en-US" smtClean="0">
                <a:solidFill>
                  <a:srgbClr val="000000"/>
                </a:solidFill>
              </a:rPr>
              <a:pPr/>
              <a:t>‹#›</a:t>
            </a:fld>
            <a:endParaRPr lang="en-US" dirty="0">
              <a:solidFill>
                <a:srgbClr val="000000"/>
              </a:solidFill>
            </a:endParaRPr>
          </a:p>
        </p:txBody>
      </p:sp>
      <p:cxnSp>
        <p:nvCxnSpPr>
          <p:cNvPr id="9" name="Straight Connector 8"/>
          <p:cNvCxnSpPr/>
          <p:nvPr userDrawn="1"/>
        </p:nvCxnSpPr>
        <p:spPr bwMode="auto">
          <a:xfrm>
            <a:off x="457200" y="342900"/>
            <a:ext cx="8229600" cy="0"/>
          </a:xfrm>
          <a:prstGeom prst="line">
            <a:avLst/>
          </a:prstGeom>
          <a:ln w="47625" cap="flat"/>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a:xfrm>
            <a:off x="457200" y="408783"/>
            <a:ext cx="8229600" cy="514350"/>
          </a:xfrm>
          <a:prstGeom prst="rect">
            <a:avLst/>
          </a:prstGeom>
        </p:spPr>
        <p:txBody>
          <a:bodyPr>
            <a:normAutofit/>
          </a:bodyPr>
          <a:lstStyle>
            <a:lvl1pPr>
              <a:defRPr sz="1650"/>
            </a:lvl1pPr>
          </a:lstStyle>
          <a:p>
            <a:r>
              <a:rPr lang="en-US" dirty="0"/>
              <a:t>Click to edit Master title style</a:t>
            </a:r>
          </a:p>
        </p:txBody>
      </p:sp>
    </p:spTree>
    <p:extLst>
      <p:ext uri="{BB962C8B-B14F-4D97-AF65-F5344CB8AC3E}">
        <p14:creationId xmlns:p14="http://schemas.microsoft.com/office/powerpoint/2010/main" val="936553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bwMode="auto">
          <a:xfrm>
            <a:off x="457200" y="445294"/>
            <a:ext cx="4114800" cy="1303020"/>
          </a:xfrm>
          <a:prstGeom prst="rect">
            <a:avLst/>
          </a:prstGeom>
        </p:spPr>
        <p:txBody>
          <a:bodyPr anchor="t" anchorCtr="0">
            <a:normAutofit/>
          </a:bodyPr>
          <a:lstStyle>
            <a:lvl1pPr>
              <a:defRPr sz="3000"/>
            </a:lvl1pPr>
          </a:lstStyle>
          <a:p>
            <a:r>
              <a:rPr lang="en-US"/>
              <a:t>Click to edit Master title style</a:t>
            </a:r>
            <a:endParaRPr lang="en-US" dirty="0"/>
          </a:p>
        </p:txBody>
      </p:sp>
      <p:cxnSp>
        <p:nvCxnSpPr>
          <p:cNvPr id="4" name="Straight Connector 3"/>
          <p:cNvCxnSpPr/>
          <p:nvPr userDrawn="1"/>
        </p:nvCxnSpPr>
        <p:spPr bwMode="auto">
          <a:xfrm>
            <a:off x="457200" y="342900"/>
            <a:ext cx="8229600" cy="0"/>
          </a:xfrm>
          <a:prstGeom prst="line">
            <a:avLst/>
          </a:prstGeom>
          <a:ln w="47625" cap="flat">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790173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bwMode="auto">
          <a:xfrm>
            <a:off x="457200" y="445294"/>
            <a:ext cx="4114800" cy="1303020"/>
          </a:xfrm>
          <a:prstGeom prst="rect">
            <a:avLst/>
          </a:prstGeom>
        </p:spPr>
        <p:txBody>
          <a:bodyPr anchor="t" anchorCtr="0">
            <a:normAutofit/>
          </a:bodyPr>
          <a:lstStyle>
            <a:lvl1pPr>
              <a:defRPr sz="3000"/>
            </a:lvl1pPr>
          </a:lstStyle>
          <a:p>
            <a:r>
              <a:rPr lang="en-US"/>
              <a:t>Click to edit Master title style</a:t>
            </a:r>
            <a:endParaRPr lang="en-US" dirty="0"/>
          </a:p>
        </p:txBody>
      </p:sp>
      <p:cxnSp>
        <p:nvCxnSpPr>
          <p:cNvPr id="4" name="Straight Connector 3"/>
          <p:cNvCxnSpPr/>
          <p:nvPr userDrawn="1"/>
        </p:nvCxnSpPr>
        <p:spPr bwMode="auto">
          <a:xfrm>
            <a:off x="457200" y="342900"/>
            <a:ext cx="8229600" cy="0"/>
          </a:xfrm>
          <a:prstGeom prst="line">
            <a:avLst/>
          </a:prstGeom>
          <a:ln w="47625" cap="flat">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982307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Alternate Section Header">
    <p:spTree>
      <p:nvGrpSpPr>
        <p:cNvPr id="1" name=""/>
        <p:cNvGrpSpPr/>
        <p:nvPr/>
      </p:nvGrpSpPr>
      <p:grpSpPr>
        <a:xfrm>
          <a:off x="0" y="0"/>
          <a:ext cx="0" cy="0"/>
          <a:chOff x="0" y="0"/>
          <a:chExt cx="0" cy="0"/>
        </a:xfrm>
      </p:grpSpPr>
      <p:cxnSp>
        <p:nvCxnSpPr>
          <p:cNvPr id="8" name="Straight Connector 7"/>
          <p:cNvCxnSpPr/>
          <p:nvPr userDrawn="1"/>
        </p:nvCxnSpPr>
        <p:spPr bwMode="auto">
          <a:xfrm>
            <a:off x="457200" y="342900"/>
            <a:ext cx="8229600" cy="0"/>
          </a:xfrm>
          <a:prstGeom prst="line">
            <a:avLst/>
          </a:prstGeom>
          <a:ln w="47625" cap="flat"/>
        </p:spPr>
        <p:style>
          <a:lnRef idx="1">
            <a:schemeClr val="dk1"/>
          </a:lnRef>
          <a:fillRef idx="0">
            <a:schemeClr val="dk1"/>
          </a:fillRef>
          <a:effectRef idx="0">
            <a:schemeClr val="dk1"/>
          </a:effectRef>
          <a:fontRef idx="minor">
            <a:schemeClr val="tx1"/>
          </a:fontRef>
        </p:style>
      </p:cxnSp>
      <p:sp>
        <p:nvSpPr>
          <p:cNvPr id="11" name="Title 1"/>
          <p:cNvSpPr>
            <a:spLocks noGrp="1"/>
          </p:cNvSpPr>
          <p:nvPr>
            <p:ph type="title"/>
          </p:nvPr>
        </p:nvSpPr>
        <p:spPr bwMode="auto">
          <a:xfrm>
            <a:off x="457200" y="445294"/>
            <a:ext cx="7086600" cy="1200626"/>
          </a:xfrm>
          <a:prstGeom prst="rect">
            <a:avLst/>
          </a:prstGeom>
        </p:spPr>
        <p:txBody>
          <a:bodyPr lIns="0" rIns="0" anchor="t" anchorCtr="0">
            <a:normAutofit/>
          </a:bodyPr>
          <a:lstStyle>
            <a:lvl1pPr algn="l">
              <a:defRPr sz="3000" b="1" cap="none">
                <a:solidFill>
                  <a:schemeClr val="tx1"/>
                </a:solidFill>
              </a:defRPr>
            </a:lvl1pPr>
          </a:lstStyle>
          <a:p>
            <a:r>
              <a:rPr lang="en-US"/>
              <a:t>Click to edit Master title style</a:t>
            </a:r>
            <a:endParaRPr lang="en-US" dirty="0"/>
          </a:p>
        </p:txBody>
      </p:sp>
      <p:sp>
        <p:nvSpPr>
          <p:cNvPr id="12" name="Text Placeholder 7"/>
          <p:cNvSpPr>
            <a:spLocks noGrp="1"/>
          </p:cNvSpPr>
          <p:nvPr>
            <p:ph type="body" sz="quarter" idx="10"/>
          </p:nvPr>
        </p:nvSpPr>
        <p:spPr bwMode="auto">
          <a:xfrm>
            <a:off x="457200" y="1714500"/>
            <a:ext cx="7086600" cy="2913460"/>
          </a:xfrm>
          <a:prstGeom prst="rect">
            <a:avLst/>
          </a:prstGeom>
        </p:spPr>
        <p:txBody>
          <a:bodyPr>
            <a:normAutofit/>
          </a:bodyPr>
          <a:lstStyle>
            <a:lvl1pPr>
              <a:defRPr sz="1650">
                <a:solidFill>
                  <a:schemeClr val="tx1"/>
                </a:solidFill>
                <a:latin typeface="+mn-lt"/>
              </a:defRPr>
            </a:lvl1pPr>
            <a:lvl2pPr>
              <a:defRPr sz="1650">
                <a:solidFill>
                  <a:schemeClr val="tx1"/>
                </a:solidFill>
                <a:latin typeface="+mn-lt"/>
              </a:defRPr>
            </a:lvl2pPr>
            <a:lvl3pPr>
              <a:defRPr sz="1650">
                <a:solidFill>
                  <a:schemeClr val="tx1"/>
                </a:solidFill>
                <a:latin typeface="+mn-lt"/>
              </a:defRPr>
            </a:lvl3pPr>
            <a:lvl4pPr>
              <a:defRPr sz="1650">
                <a:solidFill>
                  <a:schemeClr val="tx1"/>
                </a:solidFill>
                <a:latin typeface="+mn-lt"/>
              </a:defRPr>
            </a:lvl4pPr>
            <a:lvl5pPr>
              <a:defRPr sz="165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78887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auto">
          <a:xfrm>
            <a:off x="457200" y="445294"/>
            <a:ext cx="7086600" cy="1200150"/>
          </a:xfrm>
          <a:prstGeom prst="rect">
            <a:avLst/>
          </a:prstGeom>
        </p:spPr>
        <p:txBody>
          <a:bodyPr lIns="0" rIns="0" anchor="t" anchorCtr="0">
            <a:normAutofit/>
          </a:bodyPr>
          <a:lstStyle>
            <a:lvl1pPr algn="l">
              <a:defRPr sz="3000" b="1" cap="none">
                <a:solidFill>
                  <a:schemeClr val="tx1"/>
                </a:solidFill>
              </a:defRPr>
            </a:lvl1pPr>
          </a:lstStyle>
          <a:p>
            <a:r>
              <a:rPr lang="en-US"/>
              <a:t>Click to edit Master title style</a:t>
            </a:r>
            <a:endParaRPr lang="en-US" dirty="0"/>
          </a:p>
        </p:txBody>
      </p:sp>
      <p:sp>
        <p:nvSpPr>
          <p:cNvPr id="10" name="Text Placeholder 7"/>
          <p:cNvSpPr>
            <a:spLocks noGrp="1"/>
          </p:cNvSpPr>
          <p:nvPr>
            <p:ph type="body" sz="quarter" idx="10"/>
          </p:nvPr>
        </p:nvSpPr>
        <p:spPr bwMode="auto">
          <a:xfrm>
            <a:off x="457200" y="1714500"/>
            <a:ext cx="7086600" cy="2913460"/>
          </a:xfrm>
          <a:prstGeom prst="rect">
            <a:avLst/>
          </a:prstGeom>
        </p:spPr>
        <p:txBody>
          <a:bodyPr>
            <a:normAutofit/>
          </a:bodyPr>
          <a:lstStyle>
            <a:lvl1pPr>
              <a:defRPr sz="1650">
                <a:solidFill>
                  <a:schemeClr val="tx1"/>
                </a:solidFill>
                <a:latin typeface="+mn-lt"/>
              </a:defRPr>
            </a:lvl1pPr>
            <a:lvl2pPr>
              <a:defRPr sz="1650">
                <a:solidFill>
                  <a:schemeClr val="tx1"/>
                </a:solidFill>
                <a:latin typeface="+mn-lt"/>
              </a:defRPr>
            </a:lvl2pPr>
            <a:lvl3pPr>
              <a:defRPr sz="1650">
                <a:solidFill>
                  <a:schemeClr val="tx1"/>
                </a:solidFill>
                <a:latin typeface="+mn-lt"/>
              </a:defRPr>
            </a:lvl3pPr>
            <a:lvl4pPr>
              <a:defRPr sz="1650">
                <a:solidFill>
                  <a:schemeClr val="tx1"/>
                </a:solidFill>
                <a:latin typeface="+mn-lt"/>
              </a:defRPr>
            </a:lvl4pPr>
            <a:lvl5pPr>
              <a:defRPr sz="1650">
                <a:solidFill>
                  <a:schemeClr val="tx1"/>
                </a:solidFill>
                <a:latin typeface="+mn-lt"/>
              </a:defRPr>
            </a:lvl5pPr>
            <a:lvl6pPr>
              <a:defRPr sz="1650" baseline="0"/>
            </a:lvl6pPr>
            <a:lvl7pPr>
              <a:defRPr sz="1650" baseline="0"/>
            </a:lvl7pPr>
            <a:lvl8pPr>
              <a:defRPr sz="1650" baseline="0"/>
            </a:lvl8pPr>
            <a:lvl9pPr>
              <a:defRPr sz="165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p:cNvCxnSpPr/>
          <p:nvPr userDrawn="1"/>
        </p:nvCxnSpPr>
        <p:spPr bwMode="auto">
          <a:xfrm>
            <a:off x="457200" y="342900"/>
            <a:ext cx="8229600" cy="0"/>
          </a:xfrm>
          <a:prstGeom prst="line">
            <a:avLst/>
          </a:prstGeom>
          <a:ln w="47625" cap="fla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1306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bwMode="white">
          <a:xfrm>
            <a:off x="0" y="0"/>
            <a:ext cx="9144000" cy="5143500"/>
          </a:xfrm>
          <a:solidFill>
            <a:schemeClr val="bg1"/>
          </a:solidFill>
        </p:spPr>
        <p:txBody>
          <a:bodyPr lIns="0" rIns="0" anchor="ctr" anchorCtr="0"/>
          <a:lstStyle>
            <a:lvl1pPr algn="ctr">
              <a:defRPr b="0"/>
            </a:lvl1pPr>
          </a:lstStyle>
          <a:p>
            <a:r>
              <a:rPr lang="en-US" dirty="0"/>
              <a:t>Click icon to add picture.</a:t>
            </a:r>
          </a:p>
        </p:txBody>
      </p:sp>
      <p:sp>
        <p:nvSpPr>
          <p:cNvPr id="6" name="Title 1"/>
          <p:cNvSpPr>
            <a:spLocks noGrp="1"/>
          </p:cNvSpPr>
          <p:nvPr>
            <p:ph type="ctrTitle"/>
          </p:nvPr>
        </p:nvSpPr>
        <p:spPr bwMode="auto">
          <a:xfrm>
            <a:off x="457200" y="592667"/>
            <a:ext cx="4114800" cy="1737360"/>
          </a:xfrm>
        </p:spPr>
        <p:txBody>
          <a:bodyPr anchor="t" anchorCtr="0">
            <a:normAutofit/>
          </a:bodyPr>
          <a:lstStyle>
            <a:lvl1pPr>
              <a:defRPr sz="4000">
                <a:solidFill>
                  <a:schemeClr val="tx1"/>
                </a:solidFill>
              </a:defRPr>
            </a:lvl1pPr>
          </a:lstStyle>
          <a:p>
            <a:r>
              <a:rPr lang="en-US"/>
              <a:t>Click to edit Master title style</a:t>
            </a:r>
            <a:endParaRPr lang="en-US" dirty="0"/>
          </a:p>
        </p:txBody>
      </p:sp>
      <p:sp>
        <p:nvSpPr>
          <p:cNvPr id="9" name="Footer Placeholder 4"/>
          <p:cNvSpPr txBox="1">
            <a:spLocks/>
          </p:cNvSpPr>
          <p:nvPr userDrawn="1"/>
        </p:nvSpPr>
        <p:spPr bwMode="auto">
          <a:xfrm>
            <a:off x="2812568" y="4700032"/>
            <a:ext cx="4023360" cy="228600"/>
          </a:xfrm>
          <a:prstGeom prst="rect">
            <a:avLst/>
          </a:prstGeom>
          <a:noFill/>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tx1"/>
                </a:solidFill>
              </a:rPr>
              <a:t>Confidential and proprietary materials for authorized Verizon personnel and outside agencies only.</a:t>
            </a:r>
            <a:r>
              <a:rPr lang="en-US" baseline="0" dirty="0">
                <a:solidFill>
                  <a:schemeClr val="tx1"/>
                </a:solidFill>
              </a:rPr>
              <a:t> </a:t>
            </a:r>
            <a:r>
              <a:rPr lang="en-US" dirty="0">
                <a:solidFill>
                  <a:schemeClr val="tx1"/>
                </a:solidFill>
              </a:rPr>
              <a:t>Use, disclosure or distribution of this material is not permitted to any unauthorized persons or third parties except by written agreement.</a:t>
            </a:r>
          </a:p>
        </p:txBody>
      </p:sp>
      <p:sp>
        <p:nvSpPr>
          <p:cNvPr id="8" name="Subtitle 2"/>
          <p:cNvSpPr>
            <a:spLocks noGrp="1"/>
          </p:cNvSpPr>
          <p:nvPr>
            <p:ph type="subTitle" idx="1"/>
          </p:nvPr>
        </p:nvSpPr>
        <p:spPr bwMode="auto">
          <a:xfrm>
            <a:off x="457200" y="2421467"/>
            <a:ext cx="4114800" cy="1371600"/>
          </a:xfrm>
        </p:spPr>
        <p:txBody>
          <a:bodyPr>
            <a:noAutofit/>
          </a:bodyPr>
          <a:lstStyle>
            <a:lvl1pPr marL="0" indent="0" algn="l">
              <a:lnSpc>
                <a:spcPct val="80000"/>
              </a:lnSpc>
              <a:spcBef>
                <a:spcPts val="900"/>
              </a:spcBef>
              <a:buNone/>
              <a:defRPr sz="2000" b="1">
                <a:solidFill>
                  <a:schemeClr val="tx1"/>
                </a:solidFill>
                <a:latin typeface="+mj-lt"/>
              </a:defRPr>
            </a:lvl1pPr>
            <a:lvl2pPr marL="0" indent="0" algn="l">
              <a:lnSpc>
                <a:spcPct val="80000"/>
              </a:lnSpc>
              <a:spcBef>
                <a:spcPts val="900"/>
              </a:spcBef>
              <a:buNone/>
              <a:defRPr sz="2000" b="1">
                <a:solidFill>
                  <a:schemeClr val="bg1"/>
                </a:solidFill>
              </a:defRPr>
            </a:lvl2pPr>
            <a:lvl3pPr marL="0" indent="0" algn="l">
              <a:lnSpc>
                <a:spcPct val="80000"/>
              </a:lnSpc>
              <a:spcBef>
                <a:spcPts val="900"/>
              </a:spcBef>
              <a:buNone/>
              <a:defRPr sz="2000" b="1">
                <a:solidFill>
                  <a:schemeClr val="bg1"/>
                </a:solidFill>
              </a:defRPr>
            </a:lvl3pPr>
            <a:lvl4pPr marL="0" indent="0" algn="l">
              <a:lnSpc>
                <a:spcPct val="80000"/>
              </a:lnSpc>
              <a:spcBef>
                <a:spcPts val="900"/>
              </a:spcBef>
              <a:buNone/>
              <a:defRPr sz="2000" b="1">
                <a:solidFill>
                  <a:schemeClr val="bg1"/>
                </a:solidFill>
              </a:defRPr>
            </a:lvl4pPr>
            <a:lvl5pPr marL="0" indent="0" algn="l">
              <a:lnSpc>
                <a:spcPct val="80000"/>
              </a:lnSpc>
              <a:spcBef>
                <a:spcPts val="900"/>
              </a:spcBef>
              <a:buNone/>
              <a:defRPr sz="2000" b="1">
                <a:solidFill>
                  <a:schemeClr val="bg1"/>
                </a:solidFill>
              </a:defRPr>
            </a:lvl5pPr>
            <a:lvl6pPr marL="0" indent="0" algn="l">
              <a:lnSpc>
                <a:spcPct val="80000"/>
              </a:lnSpc>
              <a:spcBef>
                <a:spcPts val="900"/>
              </a:spcBef>
              <a:buNone/>
              <a:defRPr sz="2000" b="1">
                <a:solidFill>
                  <a:schemeClr val="bg1"/>
                </a:solidFill>
              </a:defRPr>
            </a:lvl6pPr>
            <a:lvl7pPr marL="0" indent="0" algn="l">
              <a:lnSpc>
                <a:spcPct val="80000"/>
              </a:lnSpc>
              <a:spcBef>
                <a:spcPts val="900"/>
              </a:spcBef>
              <a:buNone/>
              <a:defRPr sz="2000" b="1">
                <a:solidFill>
                  <a:schemeClr val="bg1"/>
                </a:solidFill>
              </a:defRPr>
            </a:lvl7pPr>
            <a:lvl8pPr marL="0" indent="0" algn="l">
              <a:lnSpc>
                <a:spcPct val="80000"/>
              </a:lnSpc>
              <a:spcBef>
                <a:spcPts val="900"/>
              </a:spcBef>
              <a:buNone/>
              <a:defRPr sz="2000" b="1">
                <a:solidFill>
                  <a:schemeClr val="bg1"/>
                </a:solidFill>
              </a:defRPr>
            </a:lvl8pPr>
            <a:lvl9pPr marL="0" indent="0" algn="l">
              <a:lnSpc>
                <a:spcPct val="80000"/>
              </a:lnSpc>
              <a:spcBef>
                <a:spcPts val="900"/>
              </a:spcBef>
              <a:buNone/>
              <a:defRPr sz="2000" b="1">
                <a:solidFill>
                  <a:schemeClr val="bg1"/>
                </a:solidFill>
              </a:defRPr>
            </a:lvl9pPr>
          </a:lstStyle>
          <a:p>
            <a:r>
              <a:rPr lang="en-US"/>
              <a:t>Click to edit Master subtitle style</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824" y="4618101"/>
            <a:ext cx="1069846" cy="397804"/>
          </a:xfrm>
          <a:prstGeom prst="rect">
            <a:avLst/>
          </a:prstGeom>
          <a:noFill/>
        </p:spPr>
      </p:pic>
    </p:spTree>
    <p:extLst>
      <p:ext uri="{BB962C8B-B14F-4D97-AF65-F5344CB8AC3E}">
        <p14:creationId xmlns:p14="http://schemas.microsoft.com/office/powerpoint/2010/main" val="27780050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1364" y="89297"/>
            <a:ext cx="6904037" cy="43219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228600" y="1234679"/>
            <a:ext cx="4267200" cy="3429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34679"/>
            <a:ext cx="4267200" cy="3429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52884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3616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ext and One Picture">
  <p:cSld name="Text and One Picture">
    <p:spTree>
      <p:nvGrpSpPr>
        <p:cNvPr id="1" name="Shape 102"/>
        <p:cNvGrpSpPr/>
        <p:nvPr/>
      </p:nvGrpSpPr>
      <p:grpSpPr>
        <a:xfrm>
          <a:off x="0" y="0"/>
          <a:ext cx="0" cy="0"/>
          <a:chOff x="0" y="0"/>
          <a:chExt cx="0" cy="0"/>
        </a:xfrm>
      </p:grpSpPr>
      <p:sp>
        <p:nvSpPr>
          <p:cNvPr id="103" name="Shape 103"/>
          <p:cNvSpPr txBox="1">
            <a:spLocks noGrp="1"/>
          </p:cNvSpPr>
          <p:nvPr>
            <p:ph type="dt" idx="10"/>
          </p:nvPr>
        </p:nvSpPr>
        <p:spPr>
          <a:xfrm>
            <a:off x="7543800" y="4810899"/>
            <a:ext cx="914400" cy="1716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525" b="0" i="0" u="none" strike="noStrike" cap="none">
                <a:solidFill>
                  <a:schemeClr val="dk1"/>
                </a:solidFill>
                <a:latin typeface="Arial"/>
                <a:ea typeface="Arial"/>
                <a:cs typeface="Arial"/>
                <a:sym typeface="Arial"/>
              </a:defRPr>
            </a:lvl1pPr>
            <a:lvl2pPr marL="342900" marR="0" lvl="1" indent="0"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pPr defTabSz="685800"/>
            <a:endParaRPr lang="en-US">
              <a:solidFill>
                <a:srgbClr val="000000"/>
              </a:solidFill>
            </a:endParaRPr>
          </a:p>
        </p:txBody>
      </p:sp>
      <p:sp>
        <p:nvSpPr>
          <p:cNvPr id="104" name="Shape 104"/>
          <p:cNvSpPr txBox="1">
            <a:spLocks noGrp="1"/>
          </p:cNvSpPr>
          <p:nvPr>
            <p:ph type="sldNum" idx="12"/>
          </p:nvPr>
        </p:nvSpPr>
        <p:spPr>
          <a:xfrm>
            <a:off x="8458200" y="4810899"/>
            <a:ext cx="228600" cy="1716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525" b="1" i="0" u="none" strike="noStrike" cap="none">
                <a:solidFill>
                  <a:schemeClr val="dk1"/>
                </a:solidFill>
                <a:latin typeface="Arial"/>
                <a:ea typeface="Arial"/>
                <a:cs typeface="Arial"/>
                <a:sym typeface="Arial"/>
              </a:defRPr>
            </a:lvl1pPr>
            <a:lvl2pPr marL="0" marR="0" lvl="1" indent="0" algn="r" rtl="0">
              <a:spcBef>
                <a:spcPts val="0"/>
              </a:spcBef>
              <a:buNone/>
              <a:defRPr sz="525" b="1" i="0" u="none" strike="noStrike" cap="none">
                <a:solidFill>
                  <a:schemeClr val="dk1"/>
                </a:solidFill>
                <a:latin typeface="Arial"/>
                <a:ea typeface="Arial"/>
                <a:cs typeface="Arial"/>
                <a:sym typeface="Arial"/>
              </a:defRPr>
            </a:lvl2pPr>
            <a:lvl3pPr marL="0" marR="0" lvl="2" indent="0" algn="r" rtl="0">
              <a:spcBef>
                <a:spcPts val="0"/>
              </a:spcBef>
              <a:buNone/>
              <a:defRPr sz="525" b="1" i="0" u="none" strike="noStrike" cap="none">
                <a:solidFill>
                  <a:schemeClr val="dk1"/>
                </a:solidFill>
                <a:latin typeface="Arial"/>
                <a:ea typeface="Arial"/>
                <a:cs typeface="Arial"/>
                <a:sym typeface="Arial"/>
              </a:defRPr>
            </a:lvl3pPr>
            <a:lvl4pPr marL="0" marR="0" lvl="3" indent="0" algn="r" rtl="0">
              <a:spcBef>
                <a:spcPts val="0"/>
              </a:spcBef>
              <a:buNone/>
              <a:defRPr sz="525" b="1" i="0" u="none" strike="noStrike" cap="none">
                <a:solidFill>
                  <a:schemeClr val="dk1"/>
                </a:solidFill>
                <a:latin typeface="Arial"/>
                <a:ea typeface="Arial"/>
                <a:cs typeface="Arial"/>
                <a:sym typeface="Arial"/>
              </a:defRPr>
            </a:lvl4pPr>
            <a:lvl5pPr marL="0" marR="0" lvl="4" indent="0" algn="r" rtl="0">
              <a:spcBef>
                <a:spcPts val="0"/>
              </a:spcBef>
              <a:buNone/>
              <a:defRPr sz="525" b="1" i="0" u="none" strike="noStrike" cap="none">
                <a:solidFill>
                  <a:schemeClr val="dk1"/>
                </a:solidFill>
                <a:latin typeface="Arial"/>
                <a:ea typeface="Arial"/>
                <a:cs typeface="Arial"/>
                <a:sym typeface="Arial"/>
              </a:defRPr>
            </a:lvl5pPr>
            <a:lvl6pPr marL="0" marR="0" lvl="5" indent="0" algn="r" rtl="0">
              <a:spcBef>
                <a:spcPts val="0"/>
              </a:spcBef>
              <a:buNone/>
              <a:defRPr sz="525" b="1" i="0" u="none" strike="noStrike" cap="none">
                <a:solidFill>
                  <a:schemeClr val="dk1"/>
                </a:solidFill>
                <a:latin typeface="Arial"/>
                <a:ea typeface="Arial"/>
                <a:cs typeface="Arial"/>
                <a:sym typeface="Arial"/>
              </a:defRPr>
            </a:lvl6pPr>
            <a:lvl7pPr marL="0" marR="0" lvl="6" indent="0" algn="r" rtl="0">
              <a:spcBef>
                <a:spcPts val="0"/>
              </a:spcBef>
              <a:buNone/>
              <a:defRPr sz="525" b="1" i="0" u="none" strike="noStrike" cap="none">
                <a:solidFill>
                  <a:schemeClr val="dk1"/>
                </a:solidFill>
                <a:latin typeface="Arial"/>
                <a:ea typeface="Arial"/>
                <a:cs typeface="Arial"/>
                <a:sym typeface="Arial"/>
              </a:defRPr>
            </a:lvl7pPr>
            <a:lvl8pPr marL="0" marR="0" lvl="7" indent="0" algn="r" rtl="0">
              <a:spcBef>
                <a:spcPts val="0"/>
              </a:spcBef>
              <a:buNone/>
              <a:defRPr sz="525" b="1" i="0" u="none" strike="noStrike" cap="none">
                <a:solidFill>
                  <a:schemeClr val="dk1"/>
                </a:solidFill>
                <a:latin typeface="Arial"/>
                <a:ea typeface="Arial"/>
                <a:cs typeface="Arial"/>
                <a:sym typeface="Arial"/>
              </a:defRPr>
            </a:lvl8pPr>
            <a:lvl9pPr marL="0" marR="0" lvl="8" indent="0" algn="r" rtl="0">
              <a:spcBef>
                <a:spcPts val="0"/>
              </a:spcBef>
              <a:buNone/>
              <a:defRPr sz="525" b="1" i="0" u="none" strike="noStrike" cap="none">
                <a:solidFill>
                  <a:schemeClr val="dk1"/>
                </a:solidFill>
                <a:latin typeface="Arial"/>
                <a:ea typeface="Arial"/>
                <a:cs typeface="Arial"/>
                <a:sym typeface="Arial"/>
              </a:defRPr>
            </a:lvl9pPr>
          </a:lstStyle>
          <a:p>
            <a:fld id="{00000000-1234-1234-1234-123412341234}" type="slidenum">
              <a:rPr lang="en" smtClean="0">
                <a:solidFill>
                  <a:srgbClr val="000000"/>
                </a:solidFill>
              </a:rPr>
              <a:pPr/>
              <a:t>‹#›</a:t>
            </a:fld>
            <a:endParaRPr lang="en">
              <a:solidFill>
                <a:srgbClr val="000000"/>
              </a:solidFill>
            </a:endParaRPr>
          </a:p>
        </p:txBody>
      </p:sp>
      <p:sp>
        <p:nvSpPr>
          <p:cNvPr id="105" name="Shape 105"/>
          <p:cNvSpPr txBox="1">
            <a:spLocks noGrp="1"/>
          </p:cNvSpPr>
          <p:nvPr>
            <p:ph type="body" idx="1"/>
          </p:nvPr>
        </p:nvSpPr>
        <p:spPr>
          <a:xfrm>
            <a:off x="457200" y="445294"/>
            <a:ext cx="3566100" cy="4182600"/>
          </a:xfrm>
          <a:prstGeom prst="rect">
            <a:avLst/>
          </a:prstGeom>
          <a:noFill/>
          <a:ln>
            <a:noFill/>
          </a:ln>
        </p:spPr>
        <p:txBody>
          <a:bodyPr spcFirstLastPara="1" wrap="square" lIns="91425" tIns="91425" rIns="91425" bIns="91425" anchor="t" anchorCtr="0"/>
          <a:lstStyle>
            <a:lvl1pPr marL="342900" marR="0" lvl="0" indent="-171450" algn="l" rtl="0">
              <a:lnSpc>
                <a:spcPct val="90000"/>
              </a:lnSpc>
              <a:spcBef>
                <a:spcPts val="900"/>
              </a:spcBef>
              <a:spcAft>
                <a:spcPts val="0"/>
              </a:spcAft>
              <a:buClr>
                <a:schemeClr val="dk1"/>
              </a:buClr>
              <a:buSzPts val="1400"/>
              <a:buFont typeface="Arial"/>
              <a:buNone/>
              <a:defRPr sz="1800" b="1" i="0" u="none" strike="noStrike" cap="none">
                <a:solidFill>
                  <a:schemeClr val="dk1"/>
                </a:solidFill>
                <a:latin typeface="Arial"/>
                <a:ea typeface="Arial"/>
                <a:cs typeface="Arial"/>
                <a:sym typeface="Arial"/>
              </a:defRPr>
            </a:lvl1pPr>
            <a:lvl2pPr marL="685800" marR="0" lvl="1" indent="-171450" algn="l" rtl="0">
              <a:lnSpc>
                <a:spcPct val="100000"/>
              </a:lnSpc>
              <a:spcBef>
                <a:spcPts val="900"/>
              </a:spcBef>
              <a:spcAft>
                <a:spcPts val="0"/>
              </a:spcAft>
              <a:buClr>
                <a:schemeClr val="dk1"/>
              </a:buClr>
              <a:buSzPts val="1400"/>
              <a:buFont typeface="Arial"/>
              <a:buNone/>
              <a:defRPr sz="1200" b="1" i="0" u="none" strike="noStrike" cap="none">
                <a:solidFill>
                  <a:schemeClr val="dk1"/>
                </a:solidFill>
                <a:latin typeface="Arial"/>
                <a:ea typeface="Arial"/>
                <a:cs typeface="Arial"/>
                <a:sym typeface="Arial"/>
              </a:defRPr>
            </a:lvl2pPr>
            <a:lvl3pPr marL="1028700" marR="0" lvl="2" indent="-171450" algn="l" rtl="0">
              <a:lnSpc>
                <a:spcPct val="100000"/>
              </a:lnSpc>
              <a:spcBef>
                <a:spcPts val="90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3pPr>
            <a:lvl4pPr marL="1371600" marR="0" lvl="3" indent="-247650" algn="l" rtl="0">
              <a:lnSpc>
                <a:spcPct val="100000"/>
              </a:lnSpc>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rtl="0">
              <a:lnSpc>
                <a:spcPct val="100000"/>
              </a:lnSpc>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rtl="0">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rtl="0">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rtl="0">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rtl="0">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106" name="Shape 106"/>
          <p:cNvSpPr>
            <a:spLocks noGrp="1"/>
          </p:cNvSpPr>
          <p:nvPr>
            <p:ph type="pic" idx="2"/>
          </p:nvPr>
        </p:nvSpPr>
        <p:spPr>
          <a:xfrm>
            <a:off x="4251961" y="1462689"/>
            <a:ext cx="4434900" cy="21465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Arial"/>
              <a:buNone/>
              <a:defRPr sz="900" b="0" i="0" u="none" strike="noStrike" cap="none">
                <a:solidFill>
                  <a:schemeClr val="dk1"/>
                </a:solidFill>
                <a:latin typeface="Arial"/>
                <a:ea typeface="Arial"/>
                <a:cs typeface="Arial"/>
                <a:sym typeface="Arial"/>
              </a:defRPr>
            </a:lvl1pPr>
            <a:lvl2pPr marL="0" marR="0" lvl="1" indent="0" algn="l" rtl="0">
              <a:lnSpc>
                <a:spcPct val="100000"/>
              </a:lnSpc>
              <a:spcBef>
                <a:spcPts val="90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2pPr>
            <a:lvl3pPr marL="172640" marR="0" lvl="2" indent="-172640" algn="l" rtl="0">
              <a:lnSpc>
                <a:spcPct val="100000"/>
              </a:lnSpc>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341709" marR="0" lvl="3" indent="-170259" algn="l" rtl="0">
              <a:lnSpc>
                <a:spcPct val="100000"/>
              </a:lnSpc>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514350" marR="0" lvl="4" indent="-180975" algn="l" rtl="0">
              <a:lnSpc>
                <a:spcPct val="100000"/>
              </a:lnSpc>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685800" marR="0" lvl="5" indent="-171450" algn="l" rtl="0">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860822" marR="0" lvl="6" indent="-175022" algn="l" rtl="0">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1028700" marR="0" lvl="7" indent="-171450" algn="l" rtl="0">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1203722" marR="0" lvl="8" indent="-175022" algn="l" rtl="0">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107" name="Shape 107"/>
          <p:cNvSpPr txBox="1">
            <a:spLocks noGrp="1"/>
          </p:cNvSpPr>
          <p:nvPr>
            <p:ph type="body" idx="3"/>
          </p:nvPr>
        </p:nvSpPr>
        <p:spPr>
          <a:xfrm>
            <a:off x="4251960" y="3688863"/>
            <a:ext cx="4434900" cy="274200"/>
          </a:xfrm>
          <a:prstGeom prst="rect">
            <a:avLst/>
          </a:prstGeom>
          <a:noFill/>
          <a:ln>
            <a:noFill/>
          </a:ln>
        </p:spPr>
        <p:txBody>
          <a:bodyPr spcFirstLastPara="1" wrap="square" lIns="91425" tIns="91425" rIns="91425" bIns="91425" anchor="t" anchorCtr="0"/>
          <a:lstStyle>
            <a:lvl1pPr marL="342900" marR="0" lvl="0" indent="-171450" algn="l" rtl="0">
              <a:lnSpc>
                <a:spcPct val="100000"/>
              </a:lnSpc>
              <a:spcBef>
                <a:spcPts val="0"/>
              </a:spcBef>
              <a:spcAft>
                <a:spcPts val="0"/>
              </a:spcAft>
              <a:buClr>
                <a:schemeClr val="dk1"/>
              </a:buClr>
              <a:buSzPts val="1400"/>
              <a:buFont typeface="Arial"/>
              <a:buNone/>
              <a:defRPr sz="675" b="0" i="0" u="none" strike="noStrike" cap="none">
                <a:solidFill>
                  <a:schemeClr val="dk1"/>
                </a:solidFill>
                <a:latin typeface="Arial"/>
                <a:ea typeface="Arial"/>
                <a:cs typeface="Arial"/>
                <a:sym typeface="Arial"/>
              </a:defRPr>
            </a:lvl1pPr>
            <a:lvl2pPr marL="685800" marR="0" lvl="1" indent="-171450" algn="l" rtl="0">
              <a:lnSpc>
                <a:spcPct val="100000"/>
              </a:lnSpc>
              <a:spcBef>
                <a:spcPts val="0"/>
              </a:spcBef>
              <a:spcAft>
                <a:spcPts val="0"/>
              </a:spcAft>
              <a:buClr>
                <a:schemeClr val="dk1"/>
              </a:buClr>
              <a:buSzPts val="1400"/>
              <a:buFont typeface="Arial"/>
              <a:buNone/>
              <a:defRPr sz="675" b="0" i="0" u="none" strike="noStrike" cap="none">
                <a:solidFill>
                  <a:schemeClr val="dk1"/>
                </a:solidFill>
                <a:latin typeface="Arial"/>
                <a:ea typeface="Arial"/>
                <a:cs typeface="Arial"/>
                <a:sym typeface="Arial"/>
              </a:defRPr>
            </a:lvl2pPr>
            <a:lvl3pPr marL="1028700" marR="0" lvl="2" indent="-171450" algn="l" rtl="0">
              <a:lnSpc>
                <a:spcPct val="100000"/>
              </a:lnSpc>
              <a:spcBef>
                <a:spcPts val="0"/>
              </a:spcBef>
              <a:spcAft>
                <a:spcPts val="0"/>
              </a:spcAft>
              <a:buClr>
                <a:schemeClr val="dk1"/>
              </a:buClr>
              <a:buSzPts val="1600"/>
              <a:buFont typeface="Arial"/>
              <a:buNone/>
              <a:defRPr sz="675" b="0" i="0" u="none" strike="noStrike" cap="none">
                <a:solidFill>
                  <a:schemeClr val="dk1"/>
                </a:solidFill>
                <a:latin typeface="Arial"/>
                <a:ea typeface="Arial"/>
                <a:cs typeface="Arial"/>
                <a:sym typeface="Arial"/>
              </a:defRPr>
            </a:lvl3pPr>
            <a:lvl4pPr marL="1371600" marR="0" lvl="3" indent="-171450" algn="l" rtl="0">
              <a:lnSpc>
                <a:spcPct val="100000"/>
              </a:lnSpc>
              <a:spcBef>
                <a:spcPts val="0"/>
              </a:spcBef>
              <a:spcAft>
                <a:spcPts val="0"/>
              </a:spcAft>
              <a:buClr>
                <a:schemeClr val="dk1"/>
              </a:buClr>
              <a:buSzPts val="1600"/>
              <a:buFont typeface="Arial"/>
              <a:buNone/>
              <a:defRPr sz="675" b="0" i="0" u="none" strike="noStrike" cap="none">
                <a:solidFill>
                  <a:schemeClr val="dk1"/>
                </a:solidFill>
                <a:latin typeface="Arial"/>
                <a:ea typeface="Arial"/>
                <a:cs typeface="Arial"/>
                <a:sym typeface="Arial"/>
              </a:defRPr>
            </a:lvl4pPr>
            <a:lvl5pPr marL="1714500" marR="0" lvl="4" indent="-171450" algn="l" rtl="0">
              <a:lnSpc>
                <a:spcPct val="100000"/>
              </a:lnSpc>
              <a:spcBef>
                <a:spcPts val="0"/>
              </a:spcBef>
              <a:spcAft>
                <a:spcPts val="0"/>
              </a:spcAft>
              <a:buClr>
                <a:schemeClr val="dk1"/>
              </a:buClr>
              <a:buSzPts val="1600"/>
              <a:buFont typeface="Arial"/>
              <a:buNone/>
              <a:defRPr sz="675" b="0" i="0" u="none" strike="noStrike" cap="none">
                <a:solidFill>
                  <a:schemeClr val="dk1"/>
                </a:solidFill>
                <a:latin typeface="Arial"/>
                <a:ea typeface="Arial"/>
                <a:cs typeface="Arial"/>
                <a:sym typeface="Arial"/>
              </a:defRPr>
            </a:lvl5pPr>
            <a:lvl6pPr marL="2057400" marR="0" lvl="5" indent="-247650" algn="l" rtl="0">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rtl="0">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rtl="0">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rtl="0">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cxnSp>
        <p:nvCxnSpPr>
          <p:cNvPr id="108" name="Shape 108"/>
          <p:cNvCxnSpPr/>
          <p:nvPr/>
        </p:nvCxnSpPr>
        <p:spPr>
          <a:xfrm>
            <a:off x="457200" y="342900"/>
            <a:ext cx="8229600" cy="0"/>
          </a:xfrm>
          <a:prstGeom prst="straightConnector1">
            <a:avLst/>
          </a:prstGeom>
          <a:noFill/>
          <a:ln w="47625"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21747542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C2BDD82-4D15-44B7-A1FD-994C251C6205}" type="datetimeFigureOut">
              <a:rPr lang="en-US" smtClean="0">
                <a:solidFill>
                  <a:prstClr val="black">
                    <a:tint val="75000"/>
                  </a:prstClr>
                </a:solidFill>
              </a:rPr>
              <a:pPr/>
              <a:t>12/6/2020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8C7BAA-2666-48B9-9557-1B04E9F624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72073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2BDD82-4D15-44B7-A1FD-994C251C6205}" type="datetimeFigureOut">
              <a:rPr lang="en-US" smtClean="0">
                <a:solidFill>
                  <a:prstClr val="black">
                    <a:tint val="75000"/>
                  </a:prstClr>
                </a:solidFill>
              </a:rPr>
              <a:pPr/>
              <a:t>12/6/2020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8C7BAA-2666-48B9-9557-1B04E9F624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93560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2BDD82-4D15-44B7-A1FD-994C251C6205}" type="datetimeFigureOut">
              <a:rPr lang="en-US" smtClean="0">
                <a:solidFill>
                  <a:prstClr val="black">
                    <a:tint val="75000"/>
                  </a:prstClr>
                </a:solidFill>
              </a:rPr>
              <a:pPr/>
              <a:t>12/6/2020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8C7BAA-2666-48B9-9557-1B04E9F624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08895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C2BDD82-4D15-44B7-A1FD-994C251C6205}" type="datetimeFigureOut">
              <a:rPr lang="en-US" smtClean="0">
                <a:solidFill>
                  <a:prstClr val="black">
                    <a:tint val="75000"/>
                  </a:prstClr>
                </a:solidFill>
              </a:rPr>
              <a:pPr/>
              <a:t>12/6/2020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C8C7BAA-2666-48B9-9557-1B04E9F624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34177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C2BDD82-4D15-44B7-A1FD-994C251C6205}" type="datetimeFigureOut">
              <a:rPr lang="en-US" smtClean="0">
                <a:solidFill>
                  <a:prstClr val="black">
                    <a:tint val="75000"/>
                  </a:prstClr>
                </a:solidFill>
              </a:rPr>
              <a:pPr/>
              <a:t>12/6/2020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C8C7BAA-2666-48B9-9557-1B04E9F624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39580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C2BDD82-4D15-44B7-A1FD-994C251C6205}" type="datetimeFigureOut">
              <a:rPr lang="en-US" smtClean="0">
                <a:solidFill>
                  <a:prstClr val="black">
                    <a:tint val="75000"/>
                  </a:prstClr>
                </a:solidFill>
              </a:rPr>
              <a:pPr/>
              <a:t>12/6/2020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C8C7BAA-2666-48B9-9557-1B04E9F624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21306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2BDD82-4D15-44B7-A1FD-994C251C6205}" type="datetimeFigureOut">
              <a:rPr lang="en-US" smtClean="0">
                <a:solidFill>
                  <a:prstClr val="black">
                    <a:tint val="75000"/>
                  </a:prstClr>
                </a:solidFill>
              </a:rPr>
              <a:pPr/>
              <a:t>12/6/2020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C8C7BAA-2666-48B9-9557-1B04E9F624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7162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bwMode="auto">
          <a:xfrm>
            <a:off x="457200" y="594360"/>
            <a:ext cx="7086600" cy="685800"/>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bwMode="auto">
          <a:xfrm>
            <a:off x="457200" y="1459580"/>
            <a:ext cx="7086600" cy="3017520"/>
          </a:xfrm>
        </p:spPr>
        <p:txBody>
          <a:bodyPr/>
          <a:lstStyle>
            <a:lvl1pPr marL="342900" indent="-342900">
              <a:buFont typeface="+mj-lt"/>
              <a:buAutoNum type="arabicPeriod"/>
              <a:tabLst>
                <a:tab pos="339725" algn="l"/>
              </a:tabLst>
              <a:defRPr sz="1600"/>
            </a:lvl1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bwMode="auto"/>
        <p:txBody>
          <a:bodyPr/>
          <a:lstStyle/>
          <a:p>
            <a:r>
              <a:rPr lang="en-US"/>
              <a:t>Month 00, 0000</a:t>
            </a:r>
            <a:endParaRPr lang="en-US" dirty="0"/>
          </a:p>
        </p:txBody>
      </p:sp>
      <p:sp>
        <p:nvSpPr>
          <p:cNvPr id="6" name="Slide Number Placeholder 5"/>
          <p:cNvSpPr>
            <a:spLocks noGrp="1"/>
          </p:cNvSpPr>
          <p:nvPr>
            <p:ph type="sldNum" sz="quarter" idx="12"/>
          </p:nvPr>
        </p:nvSpPr>
        <p:spPr bwMode="auto"/>
        <p:txBody>
          <a:bodyPr/>
          <a:lstStyle/>
          <a:p>
            <a:fld id="{E12D0507-9F86-7A45-BE8E-43760B9F92AA}" type="slidenum">
              <a:rPr lang="en-US" smtClean="0"/>
              <a:pPr/>
              <a:t>‹#›</a:t>
            </a:fld>
            <a:endParaRPr lang="en-US"/>
          </a:p>
        </p:txBody>
      </p:sp>
      <p:cxnSp>
        <p:nvCxnSpPr>
          <p:cNvPr id="9" name="Straight Connector 8"/>
          <p:cNvCxnSpPr/>
          <p:nvPr userDrawn="1"/>
        </p:nvCxnSpPr>
        <p:spPr bwMode="auto">
          <a:xfrm>
            <a:off x="457200" y="457200"/>
            <a:ext cx="8229600" cy="0"/>
          </a:xfrm>
          <a:prstGeom prst="line">
            <a:avLst/>
          </a:prstGeom>
          <a:ln w="47625" cap="fla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61945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2BDD82-4D15-44B7-A1FD-994C251C6205}" type="datetimeFigureOut">
              <a:rPr lang="en-US" smtClean="0">
                <a:solidFill>
                  <a:prstClr val="black">
                    <a:tint val="75000"/>
                  </a:prstClr>
                </a:solidFill>
              </a:rPr>
              <a:pPr/>
              <a:t>12/6/2020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C8C7BAA-2666-48B9-9557-1B04E9F624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3360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2BDD82-4D15-44B7-A1FD-994C251C6205}" type="datetimeFigureOut">
              <a:rPr lang="en-US" smtClean="0">
                <a:solidFill>
                  <a:prstClr val="black">
                    <a:tint val="75000"/>
                  </a:prstClr>
                </a:solidFill>
              </a:rPr>
              <a:pPr/>
              <a:t>12/6/2020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C8C7BAA-2666-48B9-9557-1B04E9F624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87584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2BDD82-4D15-44B7-A1FD-994C251C6205}" type="datetimeFigureOut">
              <a:rPr lang="en-US" smtClean="0">
                <a:solidFill>
                  <a:prstClr val="black">
                    <a:tint val="75000"/>
                  </a:prstClr>
                </a:solidFill>
              </a:rPr>
              <a:pPr/>
              <a:t>12/6/2020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8C7BAA-2666-48B9-9557-1B04E9F624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5260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2BDD82-4D15-44B7-A1FD-994C251C6205}" type="datetimeFigureOut">
              <a:rPr lang="en-US" smtClean="0">
                <a:solidFill>
                  <a:prstClr val="black">
                    <a:tint val="75000"/>
                  </a:prstClr>
                </a:solidFill>
              </a:rPr>
              <a:pPr/>
              <a:t>12/6/2020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8C7BAA-2666-48B9-9557-1B04E9F624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82411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C2BDD82-4D15-44B7-A1FD-994C251C6205}" type="datetimeFigureOut">
              <a:rPr lang="en-US" smtClean="0">
                <a:solidFill>
                  <a:prstClr val="black">
                    <a:tint val="75000"/>
                  </a:prstClr>
                </a:solidFill>
              </a:rPr>
              <a:pPr/>
              <a:t>12/6/2020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8C7BAA-2666-48B9-9557-1B04E9F624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9203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2BDD82-4D15-44B7-A1FD-994C251C6205}" type="datetimeFigureOut">
              <a:rPr lang="en-US" smtClean="0">
                <a:solidFill>
                  <a:prstClr val="black">
                    <a:tint val="75000"/>
                  </a:prstClr>
                </a:solidFill>
              </a:rPr>
              <a:pPr/>
              <a:t>12/6/2020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8C7BAA-2666-48B9-9557-1B04E9F624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6128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2BDD82-4D15-44B7-A1FD-994C251C6205}" type="datetimeFigureOut">
              <a:rPr lang="en-US" smtClean="0">
                <a:solidFill>
                  <a:prstClr val="black">
                    <a:tint val="75000"/>
                  </a:prstClr>
                </a:solidFill>
              </a:rPr>
              <a:pPr/>
              <a:t>12/6/2020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8C7BAA-2666-48B9-9557-1B04E9F624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08391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C2BDD82-4D15-44B7-A1FD-994C251C6205}" type="datetimeFigureOut">
              <a:rPr lang="en-US" smtClean="0">
                <a:solidFill>
                  <a:prstClr val="black">
                    <a:tint val="75000"/>
                  </a:prstClr>
                </a:solidFill>
              </a:rPr>
              <a:pPr/>
              <a:t>12/6/2020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C8C7BAA-2666-48B9-9557-1B04E9F624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50288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C2BDD82-4D15-44B7-A1FD-994C251C6205}" type="datetimeFigureOut">
              <a:rPr lang="en-US" smtClean="0">
                <a:solidFill>
                  <a:prstClr val="black">
                    <a:tint val="75000"/>
                  </a:prstClr>
                </a:solidFill>
              </a:rPr>
              <a:pPr/>
              <a:t>12/6/2020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C8C7BAA-2666-48B9-9557-1B04E9F624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42911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C2BDD82-4D15-44B7-A1FD-994C251C6205}" type="datetimeFigureOut">
              <a:rPr lang="en-US" smtClean="0">
                <a:solidFill>
                  <a:prstClr val="black">
                    <a:tint val="75000"/>
                  </a:prstClr>
                </a:solidFill>
              </a:rPr>
              <a:pPr/>
              <a:t>12/6/2020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C8C7BAA-2666-48B9-9557-1B04E9F624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0089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auto">
          <a:xfrm>
            <a:off x="457200" y="1459580"/>
            <a:ext cx="708660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bwMode="auto"/>
        <p:txBody>
          <a:bodyPr/>
          <a:lstStyle/>
          <a:p>
            <a:r>
              <a:rPr lang="en-US"/>
              <a:t>Month 00, 0000</a:t>
            </a:r>
          </a:p>
        </p:txBody>
      </p:sp>
      <p:sp>
        <p:nvSpPr>
          <p:cNvPr id="6" name="Slide Number Placeholder 5"/>
          <p:cNvSpPr>
            <a:spLocks noGrp="1"/>
          </p:cNvSpPr>
          <p:nvPr>
            <p:ph type="sldNum" sz="quarter" idx="12"/>
          </p:nvPr>
        </p:nvSpPr>
        <p:spPr bwMode="auto"/>
        <p:txBody>
          <a:bodyPr/>
          <a:lstStyle/>
          <a:p>
            <a:fld id="{E12D0507-9F86-7A45-BE8E-43760B9F92AA}" type="slidenum">
              <a:rPr lang="en-US" smtClean="0"/>
              <a:pPr/>
              <a:t>‹#›</a:t>
            </a:fld>
            <a:endParaRPr lang="en-US" dirty="0"/>
          </a:p>
        </p:txBody>
      </p:sp>
      <p:cxnSp>
        <p:nvCxnSpPr>
          <p:cNvPr id="9" name="Straight Connector 8"/>
          <p:cNvCxnSpPr/>
          <p:nvPr userDrawn="1"/>
        </p:nvCxnSpPr>
        <p:spPr bwMode="auto">
          <a:xfrm>
            <a:off x="457200" y="457200"/>
            <a:ext cx="8229600" cy="0"/>
          </a:xfrm>
          <a:prstGeom prst="line">
            <a:avLst/>
          </a:prstGeom>
          <a:ln w="47625" cap="flat"/>
        </p:spPr>
        <p:style>
          <a:lnRef idx="1">
            <a:schemeClr val="dk1"/>
          </a:lnRef>
          <a:fillRef idx="0">
            <a:schemeClr val="dk1"/>
          </a:fillRef>
          <a:effectRef idx="0">
            <a:schemeClr val="dk1"/>
          </a:effectRef>
          <a:fontRef idx="minor">
            <a:schemeClr val="tx1"/>
          </a:fontRef>
        </p:style>
      </p:cxnSp>
      <p:sp>
        <p:nvSpPr>
          <p:cNvPr id="10" name="Title 1"/>
          <p:cNvSpPr>
            <a:spLocks noGrp="1"/>
          </p:cNvSpPr>
          <p:nvPr>
            <p:ph type="title"/>
          </p:nvPr>
        </p:nvSpPr>
        <p:spPr bwMode="auto">
          <a:xfrm>
            <a:off x="457200" y="594360"/>
            <a:ext cx="7086600" cy="685800"/>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803420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2BDD82-4D15-44B7-A1FD-994C251C6205}" type="datetimeFigureOut">
              <a:rPr lang="en-US" smtClean="0">
                <a:solidFill>
                  <a:prstClr val="black">
                    <a:tint val="75000"/>
                  </a:prstClr>
                </a:solidFill>
              </a:rPr>
              <a:pPr/>
              <a:t>12/6/2020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C8C7BAA-2666-48B9-9557-1B04E9F624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2811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2BDD82-4D15-44B7-A1FD-994C251C6205}" type="datetimeFigureOut">
              <a:rPr lang="en-US" smtClean="0">
                <a:solidFill>
                  <a:prstClr val="black">
                    <a:tint val="75000"/>
                  </a:prstClr>
                </a:solidFill>
              </a:rPr>
              <a:pPr/>
              <a:t>12/6/2020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C8C7BAA-2666-48B9-9557-1B04E9F624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73997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2BDD82-4D15-44B7-A1FD-994C251C6205}" type="datetimeFigureOut">
              <a:rPr lang="en-US" smtClean="0">
                <a:solidFill>
                  <a:prstClr val="black">
                    <a:tint val="75000"/>
                  </a:prstClr>
                </a:solidFill>
              </a:rPr>
              <a:pPr/>
              <a:t>12/6/2020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C8C7BAA-2666-48B9-9557-1B04E9F624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8886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2BDD82-4D15-44B7-A1FD-994C251C6205}" type="datetimeFigureOut">
              <a:rPr lang="en-US" smtClean="0">
                <a:solidFill>
                  <a:prstClr val="black">
                    <a:tint val="75000"/>
                  </a:prstClr>
                </a:solidFill>
              </a:rPr>
              <a:pPr/>
              <a:t>12/6/2020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8C7BAA-2666-48B9-9557-1B04E9F624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33045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2BDD82-4D15-44B7-A1FD-994C251C6205}" type="datetimeFigureOut">
              <a:rPr lang="en-US" smtClean="0">
                <a:solidFill>
                  <a:prstClr val="black">
                    <a:tint val="75000"/>
                  </a:prstClr>
                </a:solidFill>
              </a:rPr>
              <a:pPr/>
              <a:t>12/6/2020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8C7BAA-2666-48B9-9557-1B04E9F624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186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3" name="Content Placeholder 2"/>
          <p:cNvSpPr>
            <a:spLocks noGrp="1"/>
          </p:cNvSpPr>
          <p:nvPr>
            <p:ph idx="1"/>
          </p:nvPr>
        </p:nvSpPr>
        <p:spPr bwMode="auto">
          <a:xfrm>
            <a:off x="457200" y="1459579"/>
            <a:ext cx="3977640" cy="3017520"/>
          </a:xfrm>
        </p:spPr>
        <p:txBody>
          <a:bodyPr/>
          <a:lstStyle>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bwMode="auto"/>
        <p:txBody>
          <a:bodyPr/>
          <a:lstStyle/>
          <a:p>
            <a:r>
              <a:rPr lang="en-US"/>
              <a:t>Month 00, 0000</a:t>
            </a:r>
          </a:p>
        </p:txBody>
      </p:sp>
      <p:sp>
        <p:nvSpPr>
          <p:cNvPr id="6" name="Slide Number Placeholder 5"/>
          <p:cNvSpPr>
            <a:spLocks noGrp="1"/>
          </p:cNvSpPr>
          <p:nvPr>
            <p:ph type="sldNum" sz="quarter" idx="12"/>
          </p:nvPr>
        </p:nvSpPr>
        <p:spPr bwMode="auto">
          <a:xfrm>
            <a:off x="8458200" y="4700016"/>
            <a:ext cx="228600" cy="228600"/>
          </a:xfrm>
        </p:spPr>
        <p:txBody>
          <a:bodyPr/>
          <a:lstStyle/>
          <a:p>
            <a:fld id="{E12D0507-9F86-7A45-BE8E-43760B9F92AA}" type="slidenum">
              <a:rPr lang="en-US" smtClean="0"/>
              <a:pPr/>
              <a:t>‹#›</a:t>
            </a:fld>
            <a:endParaRPr lang="en-US"/>
          </a:p>
        </p:txBody>
      </p:sp>
      <p:cxnSp>
        <p:nvCxnSpPr>
          <p:cNvPr id="9" name="Straight Connector 8"/>
          <p:cNvCxnSpPr/>
          <p:nvPr userDrawn="1"/>
        </p:nvCxnSpPr>
        <p:spPr bwMode="auto">
          <a:xfrm>
            <a:off x="457200" y="457200"/>
            <a:ext cx="8229600" cy="0"/>
          </a:xfrm>
          <a:prstGeom prst="line">
            <a:avLst/>
          </a:prstGeom>
          <a:ln w="47625" cap="flat"/>
        </p:spPr>
        <p:style>
          <a:lnRef idx="1">
            <a:schemeClr val="dk1"/>
          </a:lnRef>
          <a:fillRef idx="0">
            <a:schemeClr val="dk1"/>
          </a:fillRef>
          <a:effectRef idx="0">
            <a:schemeClr val="dk1"/>
          </a:effectRef>
          <a:fontRef idx="minor">
            <a:schemeClr val="tx1"/>
          </a:fontRef>
        </p:style>
      </p:cxnSp>
      <p:sp>
        <p:nvSpPr>
          <p:cNvPr id="10" name="Content Placeholder 2"/>
          <p:cNvSpPr>
            <a:spLocks noGrp="1"/>
          </p:cNvSpPr>
          <p:nvPr>
            <p:ph idx="13"/>
          </p:nvPr>
        </p:nvSpPr>
        <p:spPr bwMode="auto">
          <a:xfrm>
            <a:off x="4709160" y="1459579"/>
            <a:ext cx="397764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bwMode="auto">
          <a:xfrm>
            <a:off x="457200" y="594360"/>
            <a:ext cx="7086600" cy="685800"/>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03967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auto">
          <a:xfrm>
            <a:off x="457200" y="594359"/>
            <a:ext cx="7086600" cy="1413614"/>
          </a:xfrm>
        </p:spPr>
        <p:txBody>
          <a:bodyPr lIns="0" rIns="0" anchor="t" anchorCtr="0">
            <a:normAutofit/>
          </a:bodyPr>
          <a:lstStyle>
            <a:lvl1pPr algn="l">
              <a:defRPr sz="4000" b="1" cap="none">
                <a:solidFill>
                  <a:schemeClr val="tx1"/>
                </a:solidFill>
              </a:defRPr>
            </a:lvl1pPr>
          </a:lstStyle>
          <a:p>
            <a:r>
              <a:rPr lang="en-US"/>
              <a:t>Click to edit Master title style</a:t>
            </a:r>
            <a:endParaRPr lang="en-US" dirty="0"/>
          </a:p>
        </p:txBody>
      </p:sp>
      <p:sp>
        <p:nvSpPr>
          <p:cNvPr id="10" name="Text Placeholder 7"/>
          <p:cNvSpPr>
            <a:spLocks noGrp="1"/>
          </p:cNvSpPr>
          <p:nvPr>
            <p:ph type="body" sz="quarter" idx="10"/>
          </p:nvPr>
        </p:nvSpPr>
        <p:spPr bwMode="auto">
          <a:xfrm>
            <a:off x="457200" y="2057400"/>
            <a:ext cx="7086600" cy="2419350"/>
          </a:xfrm>
        </p:spPr>
        <p:txBody>
          <a:bodyPr>
            <a:normAutofit/>
          </a:bodyPr>
          <a:lstStyle>
            <a:lvl1pPr>
              <a:defRPr sz="1800">
                <a:solidFill>
                  <a:schemeClr val="tx1"/>
                </a:solidFill>
                <a:latin typeface="+mn-lt"/>
              </a:defRPr>
            </a:lvl1pPr>
            <a:lvl2pPr>
              <a:defRPr sz="1800">
                <a:solidFill>
                  <a:schemeClr val="tx1"/>
                </a:solidFill>
                <a:latin typeface="+mn-lt"/>
              </a:defRPr>
            </a:lvl2pPr>
            <a:lvl3pPr>
              <a:defRPr sz="1800">
                <a:solidFill>
                  <a:schemeClr val="tx1"/>
                </a:solidFill>
                <a:latin typeface="+mn-lt"/>
              </a:defRPr>
            </a:lvl3pPr>
            <a:lvl4pPr>
              <a:defRPr sz="1800">
                <a:solidFill>
                  <a:schemeClr val="tx1"/>
                </a:solidFill>
                <a:latin typeface="+mn-lt"/>
              </a:defRPr>
            </a:lvl4pPr>
            <a:lvl5pPr>
              <a:defRPr sz="1800">
                <a:solidFill>
                  <a:schemeClr val="tx1"/>
                </a:solidFill>
                <a:latin typeface="+mn-lt"/>
              </a:defRPr>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p:cNvCxnSpPr/>
          <p:nvPr userDrawn="1"/>
        </p:nvCxnSpPr>
        <p:spPr bwMode="auto">
          <a:xfrm>
            <a:off x="457200" y="457200"/>
            <a:ext cx="8229600" cy="0"/>
          </a:xfrm>
          <a:prstGeom prst="line">
            <a:avLst/>
          </a:prstGeom>
          <a:ln w="47625" cap="fla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8214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p:cNvSpPr>
            <a:spLocks noGrp="1"/>
          </p:cNvSpPr>
          <p:nvPr>
            <p:ph type="title"/>
          </p:nvPr>
        </p:nvSpPr>
        <p:spPr bwMode="auto">
          <a:xfrm>
            <a:off x="457200" y="594359"/>
            <a:ext cx="5943600" cy="2057400"/>
          </a:xfrm>
        </p:spPr>
        <p:txBody>
          <a:bodyPr>
            <a:noAutofit/>
          </a:bodyPr>
          <a:lstStyle>
            <a:lvl1pPr>
              <a:lnSpc>
                <a:spcPct val="80000"/>
              </a:lnSpc>
              <a:defRPr sz="4000" baseline="0">
                <a:solidFill>
                  <a:schemeClr val="tx1"/>
                </a:solidFill>
              </a:defRPr>
            </a:lvl1pPr>
          </a:lstStyle>
          <a:p>
            <a:r>
              <a:rPr lang="en-US"/>
              <a:t>Click to edit Master title style</a:t>
            </a:r>
            <a:endParaRPr lang="en-US" dirty="0"/>
          </a:p>
        </p:txBody>
      </p:sp>
      <p:sp>
        <p:nvSpPr>
          <p:cNvPr id="3" name="Date Placeholder 2"/>
          <p:cNvSpPr>
            <a:spLocks noGrp="1"/>
          </p:cNvSpPr>
          <p:nvPr>
            <p:ph type="dt" sz="half" idx="10"/>
          </p:nvPr>
        </p:nvSpPr>
        <p:spPr bwMode="auto"/>
        <p:txBody>
          <a:bodyPr/>
          <a:lstStyle/>
          <a:p>
            <a:r>
              <a:rPr lang="en-US"/>
              <a:t>Month 00, 0000</a:t>
            </a:r>
            <a:endParaRPr lang="en-US" dirty="0"/>
          </a:p>
        </p:txBody>
      </p:sp>
      <p:sp>
        <p:nvSpPr>
          <p:cNvPr id="5" name="Slide Number Placeholder 4"/>
          <p:cNvSpPr>
            <a:spLocks noGrp="1"/>
          </p:cNvSpPr>
          <p:nvPr>
            <p:ph type="sldNum" sz="quarter" idx="12"/>
          </p:nvPr>
        </p:nvSpPr>
        <p:spPr bwMode="auto"/>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470858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One Statement and Picture">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bwMode="auto">
          <a:xfrm>
            <a:off x="4572000" y="0"/>
            <a:ext cx="4572000" cy="5143500"/>
          </a:xfrm>
          <a:noFill/>
        </p:spPr>
        <p:txBody>
          <a:bodyPr anchor="ctr" anchorCtr="0">
            <a:normAutofit/>
          </a:bodyPr>
          <a:lstStyle>
            <a:lvl1pPr marL="0" marR="0" indent="0" algn="ctr" defTabSz="457200" rtl="0" eaLnBrk="1" fontAlgn="auto" latinLnBrk="0" hangingPunct="1">
              <a:lnSpc>
                <a:spcPct val="100000"/>
              </a:lnSpc>
              <a:spcBef>
                <a:spcPts val="600"/>
              </a:spcBef>
              <a:spcAft>
                <a:spcPts val="0"/>
              </a:spcAft>
              <a:buClrTx/>
              <a:buSzTx/>
              <a:buFontTx/>
              <a:buNone/>
              <a:tabLst/>
              <a:defRPr sz="1200" b="0" baseline="0"/>
            </a:lvl1pPr>
          </a:lstStyle>
          <a:p>
            <a:r>
              <a:rPr lang="en-US" dirty="0"/>
              <a:t>Click icon to add picture. </a:t>
            </a:r>
          </a:p>
        </p:txBody>
      </p:sp>
      <p:sp>
        <p:nvSpPr>
          <p:cNvPr id="8" name="Text Placeholder 21"/>
          <p:cNvSpPr>
            <a:spLocks noGrp="1"/>
          </p:cNvSpPr>
          <p:nvPr>
            <p:ph type="body" sz="quarter" idx="16"/>
          </p:nvPr>
        </p:nvSpPr>
        <p:spPr bwMode="auto">
          <a:xfrm>
            <a:off x="457199" y="594360"/>
            <a:ext cx="3749040" cy="3884964"/>
          </a:xfrm>
        </p:spPr>
        <p:txBody>
          <a:bodyPr/>
          <a:lstStyle>
            <a:lvl1pPr>
              <a:lnSpc>
                <a:spcPct val="90000"/>
              </a:lnSpc>
              <a:spcBef>
                <a:spcPts val="900"/>
              </a:spcBef>
              <a:defRPr sz="2400">
                <a:solidFill>
                  <a:schemeClr val="tx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7"/>
          </p:nvPr>
        </p:nvSpPr>
        <p:spPr/>
        <p:txBody>
          <a:bodyPr/>
          <a:lstStyle/>
          <a:p>
            <a:r>
              <a:rPr lang="en-US"/>
              <a:t>Month 00, 0000</a:t>
            </a:r>
            <a:endParaRPr lang="en-US" dirty="0"/>
          </a:p>
        </p:txBody>
      </p:sp>
      <p:sp>
        <p:nvSpPr>
          <p:cNvPr id="4" name="Slide Number Placeholder 3"/>
          <p:cNvSpPr>
            <a:spLocks noGrp="1"/>
          </p:cNvSpPr>
          <p:nvPr>
            <p:ph type="sldNum" sz="quarter" idx="18"/>
          </p:nvPr>
        </p:nvSpPr>
        <p:spPr/>
        <p:txBody>
          <a:bodyPr/>
          <a:lstStyle/>
          <a:p>
            <a:fld id="{E12D0507-9F86-7A45-BE8E-43760B9F92AA}"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824" y="4618101"/>
            <a:ext cx="1069846" cy="397804"/>
          </a:xfrm>
          <a:prstGeom prst="rect">
            <a:avLst/>
          </a:prstGeom>
          <a:noFill/>
        </p:spPr>
      </p:pic>
    </p:spTree>
    <p:extLst>
      <p:ext uri="{BB962C8B-B14F-4D97-AF65-F5344CB8AC3E}">
        <p14:creationId xmlns:p14="http://schemas.microsoft.com/office/powerpoint/2010/main" val="3002119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image" Target="../media/image3.png"/><Relationship Id="rId5" Type="http://schemas.openxmlformats.org/officeDocument/2006/relationships/slideLayout" Target="../slideLayouts/slideLayout28.xml"/><Relationship Id="rId10"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457200" y="590550"/>
            <a:ext cx="7086600" cy="685800"/>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bwMode="auto">
          <a:xfrm>
            <a:off x="457200" y="1463040"/>
            <a:ext cx="7086600" cy="301752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bwMode="auto">
          <a:xfrm>
            <a:off x="7543800" y="4700016"/>
            <a:ext cx="914400" cy="228600"/>
          </a:xfrm>
          <a:prstGeom prst="rect">
            <a:avLst/>
          </a:prstGeom>
        </p:spPr>
        <p:txBody>
          <a:bodyPr vert="horz" lIns="0" tIns="0" rIns="0" bIns="0" rtlCol="0" anchor="b" anchorCtr="0"/>
          <a:lstStyle>
            <a:lvl1pPr algn="l">
              <a:defRPr sz="700">
                <a:solidFill>
                  <a:schemeClr val="tx1"/>
                </a:solidFill>
              </a:defRPr>
            </a:lvl1pPr>
          </a:lstStyle>
          <a:p>
            <a:r>
              <a:rPr lang="en-US"/>
              <a:t>Month 00, 0000</a:t>
            </a:r>
            <a:endParaRPr lang="en-US" dirty="0"/>
          </a:p>
        </p:txBody>
      </p:sp>
      <p:sp>
        <p:nvSpPr>
          <p:cNvPr id="6" name="Slide Number Placeholder 5"/>
          <p:cNvSpPr>
            <a:spLocks noGrp="1"/>
          </p:cNvSpPr>
          <p:nvPr>
            <p:ph type="sldNum" sz="quarter" idx="4"/>
          </p:nvPr>
        </p:nvSpPr>
        <p:spPr bwMode="auto">
          <a:xfrm>
            <a:off x="8458200" y="4700016"/>
            <a:ext cx="228600" cy="228600"/>
          </a:xfrm>
          <a:prstGeom prst="rect">
            <a:avLst/>
          </a:prstGeom>
        </p:spPr>
        <p:txBody>
          <a:bodyPr vert="horz" lIns="0" tIns="0" rIns="0" bIns="0" rtlCol="0" anchor="b" anchorCtr="0"/>
          <a:lstStyle>
            <a:lvl1pPr algn="r">
              <a:defRPr sz="700" b="1">
                <a:solidFill>
                  <a:schemeClr val="tx1"/>
                </a:solidFill>
              </a:defRPr>
            </a:lvl1pPr>
          </a:lstStyle>
          <a:p>
            <a:fld id="{E12D0507-9F86-7A45-BE8E-43760B9F92AA}" type="slidenum">
              <a:rPr lang="en-US" smtClean="0"/>
              <a:pPr/>
              <a:t>‹#›</a:t>
            </a:fld>
            <a:endParaRPr lang="en-US" dirty="0"/>
          </a:p>
        </p:txBody>
      </p:sp>
      <p:sp>
        <p:nvSpPr>
          <p:cNvPr id="9" name="Footer Placeholder 4"/>
          <p:cNvSpPr txBox="1">
            <a:spLocks/>
          </p:cNvSpPr>
          <p:nvPr/>
        </p:nvSpPr>
        <p:spPr bwMode="auto">
          <a:xfrm>
            <a:off x="2812568" y="4700032"/>
            <a:ext cx="4023360" cy="228600"/>
          </a:xfrm>
          <a:prstGeom prst="rect">
            <a:avLst/>
          </a:prstGeom>
          <a:noFill/>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tx1"/>
                </a:solidFill>
              </a:rPr>
              <a:t>Confidential and proprietary materials for authorized Verizon personnel and outside agencies only.</a:t>
            </a:r>
            <a:r>
              <a:rPr lang="en-US" baseline="0" dirty="0">
                <a:solidFill>
                  <a:schemeClr val="tx1"/>
                </a:solidFill>
              </a:rPr>
              <a:t> </a:t>
            </a:r>
            <a:r>
              <a:rPr lang="en-US" dirty="0">
                <a:solidFill>
                  <a:schemeClr val="tx1"/>
                </a:solidFill>
              </a:rPr>
              <a:t>Use, disclosure or distribution of this material is not permitted to any unauthorized persons or third parties except by written agreement.</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53824" y="4618101"/>
            <a:ext cx="1069846" cy="397804"/>
          </a:xfrm>
          <a:prstGeom prst="rect">
            <a:avLst/>
          </a:prstGeom>
          <a:noFill/>
        </p:spPr>
      </p:pic>
    </p:spTree>
    <p:extLst>
      <p:ext uri="{BB962C8B-B14F-4D97-AF65-F5344CB8AC3E}">
        <p14:creationId xmlns:p14="http://schemas.microsoft.com/office/powerpoint/2010/main" val="2880077780"/>
      </p:ext>
    </p:extLst>
  </p:cSld>
  <p:clrMap bg1="lt1" tx1="dk1" bg2="lt2" tx2="dk2" accent1="accent1" accent2="accent2" accent3="accent3" accent4="accent4" accent5="accent5" accent6="accent6" hlink="hlink" folHlink="folHlink"/>
  <p:sldLayoutIdLst>
    <p:sldLayoutId id="2147483687" r:id="rId1"/>
    <p:sldLayoutId id="2147483719" r:id="rId2"/>
    <p:sldLayoutId id="2147483689" r:id="rId3"/>
    <p:sldLayoutId id="2147483690" r:id="rId4"/>
    <p:sldLayoutId id="2147483691" r:id="rId5"/>
    <p:sldLayoutId id="2147483717" r:id="rId6"/>
    <p:sldLayoutId id="2147483693" r:id="rId7"/>
    <p:sldLayoutId id="2147483714" r:id="rId8"/>
    <p:sldLayoutId id="2147483704" r:id="rId9"/>
    <p:sldLayoutId id="2147483715" r:id="rId10"/>
    <p:sldLayoutId id="2147483709" r:id="rId11"/>
    <p:sldLayoutId id="2147483718" r:id="rId12"/>
    <p:sldLayoutId id="2147483711" r:id="rId13"/>
    <p:sldLayoutId id="2147483712" r:id="rId14"/>
    <p:sldLayoutId id="2147483713"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Lst>
  <p:hf hdr="0" ftr="0" dt="0"/>
  <p:txStyles>
    <p:titleStyle>
      <a:lvl1pPr algn="l" defTabSz="457200" rtl="0" eaLnBrk="1" latinLnBrk="0" hangingPunct="1">
        <a:lnSpc>
          <a:spcPct val="80000"/>
        </a:lnSpc>
        <a:spcBef>
          <a:spcPct val="0"/>
        </a:spcBef>
        <a:buNone/>
        <a:defRPr sz="2400" b="1" kern="1200">
          <a:solidFill>
            <a:schemeClr val="tx1"/>
          </a:solidFill>
          <a:latin typeface="+mj-lt"/>
          <a:ea typeface="+mj-ea"/>
          <a:cs typeface="+mj-cs"/>
        </a:defRPr>
      </a:lvl1pPr>
    </p:titleStyle>
    <p:bodyStyle>
      <a:lvl1pPr marL="0" indent="0" algn="l" defTabSz="457200" rtl="0" eaLnBrk="1" latinLnBrk="0" hangingPunct="1">
        <a:lnSpc>
          <a:spcPct val="100000"/>
        </a:lnSpc>
        <a:spcBef>
          <a:spcPts val="900"/>
        </a:spcBef>
        <a:buFontTx/>
        <a:buNone/>
        <a:defRPr sz="1200" b="1" kern="1200">
          <a:solidFill>
            <a:schemeClr val="tx1"/>
          </a:solidFill>
          <a:latin typeface="+mn-lt"/>
          <a:ea typeface="+mn-ea"/>
          <a:cs typeface="+mn-cs"/>
        </a:defRPr>
      </a:lvl1pPr>
      <a:lvl2pPr marL="0" indent="0" algn="l" defTabSz="457200" rtl="0" eaLnBrk="1" latinLnBrk="0" hangingPunct="1">
        <a:lnSpc>
          <a:spcPct val="100000"/>
        </a:lnSpc>
        <a:spcBef>
          <a:spcPts val="900"/>
        </a:spcBef>
        <a:buFontTx/>
        <a:buNone/>
        <a:defRPr sz="1200" kern="1200">
          <a:solidFill>
            <a:schemeClr val="tx1"/>
          </a:solidFill>
          <a:latin typeface="+mn-lt"/>
          <a:ea typeface="+mn-ea"/>
          <a:cs typeface="+mn-cs"/>
        </a:defRPr>
      </a:lvl2pPr>
      <a:lvl3pPr marL="230188" indent="-230188" algn="l" defTabSz="457200" rtl="0" eaLnBrk="1" latinLnBrk="0" hangingPunct="1">
        <a:lnSpc>
          <a:spcPct val="100000"/>
        </a:lnSpc>
        <a:spcBef>
          <a:spcPts val="600"/>
        </a:spcBef>
        <a:buFont typeface="Arial"/>
        <a:buChar char="•"/>
        <a:defRPr sz="1200" kern="1200">
          <a:solidFill>
            <a:schemeClr val="tx1"/>
          </a:solidFill>
          <a:latin typeface="+mn-lt"/>
          <a:ea typeface="+mn-ea"/>
          <a:cs typeface="+mn-cs"/>
        </a:defRPr>
      </a:lvl3pPr>
      <a:lvl4pPr marL="455613" indent="-225425" algn="l" defTabSz="457200" rtl="0" eaLnBrk="1" latinLnBrk="0" hangingPunct="1">
        <a:lnSpc>
          <a:spcPct val="100000"/>
        </a:lnSpc>
        <a:spcBef>
          <a:spcPts val="600"/>
        </a:spcBef>
        <a:buFont typeface="Arial" pitchFamily="34" charset="0"/>
        <a:buChar char="–"/>
        <a:defRPr sz="1200" kern="1200">
          <a:solidFill>
            <a:schemeClr val="tx1"/>
          </a:solidFill>
          <a:latin typeface="+mn-lt"/>
          <a:ea typeface="+mn-ea"/>
          <a:cs typeface="+mn-cs"/>
        </a:defRPr>
      </a:lvl4pPr>
      <a:lvl5pPr marL="685800" indent="-230188" algn="l" defTabSz="457200" rtl="0" eaLnBrk="1" latinLnBrk="0" hangingPunct="1">
        <a:lnSpc>
          <a:spcPct val="100000"/>
        </a:lnSpc>
        <a:spcBef>
          <a:spcPts val="600"/>
        </a:spcBef>
        <a:buFont typeface="Arial" pitchFamily="34" charset="0"/>
        <a:buChar char="–"/>
        <a:defRPr sz="1200" kern="1200">
          <a:solidFill>
            <a:schemeClr val="tx1"/>
          </a:solidFill>
          <a:latin typeface="+mn-lt"/>
          <a:ea typeface="+mn-ea"/>
          <a:cs typeface="+mn-cs"/>
        </a:defRPr>
      </a:lvl5pPr>
      <a:lvl6pPr marL="914400" indent="-225425" algn="l" defTabSz="457200" rtl="0" eaLnBrk="1" latinLnBrk="0" hangingPunct="1">
        <a:lnSpc>
          <a:spcPct val="100000"/>
        </a:lnSpc>
        <a:spcBef>
          <a:spcPts val="600"/>
        </a:spcBef>
        <a:buFont typeface="Arial" pitchFamily="34" charset="0"/>
        <a:buChar char="–"/>
        <a:tabLst/>
        <a:defRPr sz="1200" kern="1200">
          <a:solidFill>
            <a:schemeClr val="tx1"/>
          </a:solidFill>
          <a:latin typeface="+mn-lt"/>
          <a:ea typeface="+mn-ea"/>
          <a:cs typeface="+mn-cs"/>
        </a:defRPr>
      </a:lvl6pPr>
      <a:lvl7pPr marL="1147763" indent="-233363" algn="l" defTabSz="457200" rtl="0" eaLnBrk="1" latinLnBrk="0" hangingPunct="1">
        <a:lnSpc>
          <a:spcPct val="100000"/>
        </a:lnSpc>
        <a:spcBef>
          <a:spcPts val="600"/>
        </a:spcBef>
        <a:buFont typeface="Arial" pitchFamily="34" charset="0"/>
        <a:buChar char="–"/>
        <a:tabLst/>
        <a:defRPr sz="1200" kern="1200">
          <a:solidFill>
            <a:schemeClr val="tx1"/>
          </a:solidFill>
          <a:latin typeface="+mn-lt"/>
          <a:ea typeface="+mn-ea"/>
          <a:cs typeface="+mn-cs"/>
        </a:defRPr>
      </a:lvl7pPr>
      <a:lvl8pPr marL="1373188" indent="-225425" algn="l" defTabSz="457200" rtl="0" eaLnBrk="1" latinLnBrk="0" hangingPunct="1">
        <a:lnSpc>
          <a:spcPct val="100000"/>
        </a:lnSpc>
        <a:spcBef>
          <a:spcPts val="600"/>
        </a:spcBef>
        <a:buFont typeface="Arial" pitchFamily="34" charset="0"/>
        <a:buChar char="–"/>
        <a:tabLst/>
        <a:defRPr sz="1200" kern="1200">
          <a:solidFill>
            <a:schemeClr val="tx1"/>
          </a:solidFill>
          <a:latin typeface="+mn-lt"/>
          <a:ea typeface="+mn-ea"/>
          <a:cs typeface="+mn-cs"/>
        </a:defRPr>
      </a:lvl8pPr>
      <a:lvl9pPr marL="1604963" indent="-231775" algn="l" defTabSz="457200" rtl="0" eaLnBrk="1" latinLnBrk="0" hangingPunct="1">
        <a:lnSpc>
          <a:spcPct val="100000"/>
        </a:lnSpc>
        <a:spcBef>
          <a:spcPts val="600"/>
        </a:spcBef>
        <a:buFont typeface="Arial" pitchFamily="34" charset="0"/>
        <a:buChar char="–"/>
        <a:tabLst/>
        <a:defRPr sz="1200" kern="1200">
          <a:solidFill>
            <a:schemeClr val="tx1"/>
          </a:solidFill>
          <a:latin typeface="+mn-lt"/>
          <a:ea typeface="+mn-ea"/>
          <a:cs typeface="+mn-cs"/>
        </a:defRPr>
      </a:lvl9pPr>
    </p:bodyStyle>
    <p:otherStyle>
      <a:defPPr>
        <a:defRPr lang="en-US"/>
      </a:defPPr>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5472" userDrawn="1">
          <p15:clr>
            <a:srgbClr val="F26B43"/>
          </p15:clr>
        </p15:guide>
        <p15:guide id="4" pos="4752" userDrawn="1">
          <p15:clr>
            <a:srgbClr val="F26B43"/>
          </p15:clr>
        </p15:guide>
        <p15:guide id="5" orient="horz" pos="918" userDrawn="1">
          <p15:clr>
            <a:srgbClr val="F26B43"/>
          </p15:clr>
        </p15:guide>
        <p15:guide id="6" orient="horz" pos="2820" userDrawn="1">
          <p15:clr>
            <a:srgbClr val="F26B43"/>
          </p15:clr>
        </p15:guide>
        <p15:guide id="7" pos="2880" userDrawn="1">
          <p15:clr>
            <a:srgbClr val="F26B43"/>
          </p15:clr>
        </p15:guide>
        <p15:guide id="8" orient="horz" pos="37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Footer Placeholder 4"/>
          <p:cNvSpPr txBox="1">
            <a:spLocks/>
          </p:cNvSpPr>
          <p:nvPr userDrawn="1"/>
        </p:nvSpPr>
        <p:spPr>
          <a:xfrm>
            <a:off x="2316125" y="4801223"/>
            <a:ext cx="4041648" cy="171450"/>
          </a:xfrm>
          <a:prstGeom prst="rect">
            <a:avLst/>
          </a:prstGeom>
          <a:noFill/>
        </p:spPr>
        <p:txBody>
          <a:bodyPr vert="horz" lIns="0" tIns="0" rIns="13716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dirty="0">
                <a:solidFill>
                  <a:srgbClr val="333333"/>
                </a:solidFill>
                <a:sym typeface="Arial"/>
              </a:rPr>
              <a:t>Confidential and proprietary materials for authorized Verizon personnel and outside agencies only. Use, disclosure or distribution of this material is not permitted to any unauthorized persons or third parties except by written agreement.</a:t>
            </a:r>
          </a:p>
        </p:txBody>
      </p:sp>
      <p:sp>
        <p:nvSpPr>
          <p:cNvPr id="5" name="Slide Number Placeholder 5"/>
          <p:cNvSpPr>
            <a:spLocks noGrp="1"/>
          </p:cNvSpPr>
          <p:nvPr>
            <p:ph type="sldNum" sz="quarter" idx="4"/>
          </p:nvPr>
        </p:nvSpPr>
        <p:spPr bwMode="gray">
          <a:xfrm>
            <a:off x="8459788" y="4801223"/>
            <a:ext cx="228600" cy="171450"/>
          </a:xfrm>
          <a:prstGeom prst="rect">
            <a:avLst/>
          </a:prstGeom>
        </p:spPr>
        <p:txBody>
          <a:bodyPr vert="horz" lIns="0" tIns="0" rIns="0" bIns="0" rtlCol="0" anchor="b" anchorCtr="0"/>
          <a:lstStyle>
            <a:lvl1pPr algn="r">
              <a:defRPr sz="600" b="0">
                <a:solidFill>
                  <a:schemeClr val="tx1"/>
                </a:solidFill>
              </a:defRPr>
            </a:lvl1pPr>
          </a:lstStyle>
          <a:p>
            <a:fld id="{E12D0507-9F86-7A45-BE8E-43760B9F92AA}" type="slidenum">
              <a:rPr lang="en-US" smtClean="0">
                <a:solidFill>
                  <a:srgbClr val="000000"/>
                </a:solidFill>
                <a:cs typeface="Arial"/>
                <a:sym typeface="Arial"/>
              </a:rPr>
              <a:pPr/>
              <a:t>‹#›</a:t>
            </a:fld>
            <a:endParaRPr lang="en-US" dirty="0">
              <a:solidFill>
                <a:srgbClr val="000000"/>
              </a:solidFill>
              <a:cs typeface="Arial"/>
              <a:sym typeface="Arial"/>
            </a:endParaRPr>
          </a:p>
        </p:txBody>
      </p:sp>
      <p:pic>
        <p:nvPicPr>
          <p:cNvPr id="6" name="Picture 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53823" y="4749451"/>
            <a:ext cx="1069848" cy="298353"/>
          </a:xfrm>
          <a:prstGeom prst="rect">
            <a:avLst/>
          </a:prstGeom>
        </p:spPr>
      </p:pic>
    </p:spTree>
    <p:extLst>
      <p:ext uri="{BB962C8B-B14F-4D97-AF65-F5344CB8AC3E}">
        <p14:creationId xmlns:p14="http://schemas.microsoft.com/office/powerpoint/2010/main" val="146732608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Lst>
  <p:hf hdr="0" ftr="0" dt="0"/>
  <p:txStyles>
    <p:titleStyle>
      <a:lvl1pPr algn="l" defTabSz="342900" rtl="0" eaLnBrk="1" latinLnBrk="0" hangingPunct="1">
        <a:lnSpc>
          <a:spcPct val="90000"/>
        </a:lnSpc>
        <a:spcBef>
          <a:spcPct val="0"/>
        </a:spcBef>
        <a:buNone/>
        <a:defRPr sz="1950" b="1" kern="1200">
          <a:solidFill>
            <a:schemeClr val="bg2">
              <a:lumMod val="10000"/>
            </a:schemeClr>
          </a:solidFill>
          <a:latin typeface="+mj-lt"/>
          <a:ea typeface="+mj-ea"/>
          <a:cs typeface="+mj-cs"/>
        </a:defRPr>
      </a:lvl1pPr>
    </p:titleStyle>
    <p:bodyStyle>
      <a:lvl1pPr marL="0" indent="0" algn="l" defTabSz="342900" rtl="0" eaLnBrk="1" latinLnBrk="0" hangingPunct="1">
        <a:lnSpc>
          <a:spcPct val="100000"/>
        </a:lnSpc>
        <a:spcBef>
          <a:spcPts val="675"/>
        </a:spcBef>
        <a:buFontTx/>
        <a:buNone/>
        <a:defRPr sz="1200" b="1" kern="1200">
          <a:solidFill>
            <a:schemeClr val="tx1"/>
          </a:solidFill>
          <a:latin typeface="+mn-lt"/>
          <a:ea typeface="+mn-ea"/>
          <a:cs typeface="+mn-cs"/>
        </a:defRPr>
      </a:lvl1pPr>
      <a:lvl2pPr marL="0" indent="0" algn="l" defTabSz="342900" rtl="0" eaLnBrk="1" latinLnBrk="0" hangingPunct="1">
        <a:lnSpc>
          <a:spcPct val="100000"/>
        </a:lnSpc>
        <a:spcBef>
          <a:spcPts val="675"/>
        </a:spcBef>
        <a:buFontTx/>
        <a:buNone/>
        <a:defRPr sz="1200" kern="1200">
          <a:solidFill>
            <a:schemeClr val="tx1"/>
          </a:solidFill>
          <a:latin typeface="+mn-lt"/>
          <a:ea typeface="+mn-ea"/>
          <a:cs typeface="+mn-cs"/>
        </a:defRPr>
      </a:lvl2pPr>
      <a:lvl3pPr marL="172641" indent="-172641" algn="l" defTabSz="342900" rtl="0" eaLnBrk="1" latinLnBrk="0" hangingPunct="1">
        <a:lnSpc>
          <a:spcPct val="100000"/>
        </a:lnSpc>
        <a:spcBef>
          <a:spcPts val="450"/>
        </a:spcBef>
        <a:buFont typeface="Arial"/>
        <a:buChar char="•"/>
        <a:defRPr sz="1200" kern="1200">
          <a:solidFill>
            <a:schemeClr val="tx1"/>
          </a:solidFill>
          <a:latin typeface="+mn-lt"/>
          <a:ea typeface="+mn-ea"/>
          <a:cs typeface="+mn-cs"/>
        </a:defRPr>
      </a:lvl3pPr>
      <a:lvl4pPr marL="341710" indent="-169069" algn="l" defTabSz="342900" rtl="0" eaLnBrk="1" latinLnBrk="0" hangingPunct="1">
        <a:lnSpc>
          <a:spcPct val="100000"/>
        </a:lnSpc>
        <a:spcBef>
          <a:spcPts val="450"/>
        </a:spcBef>
        <a:buFont typeface="Arial"/>
        <a:buChar char="–"/>
        <a:defRPr sz="1200" kern="1200">
          <a:solidFill>
            <a:schemeClr val="tx1"/>
          </a:solidFill>
          <a:latin typeface="+mn-lt"/>
          <a:ea typeface="+mn-ea"/>
          <a:cs typeface="+mn-cs"/>
        </a:defRPr>
      </a:lvl4pPr>
      <a:lvl5pPr marL="514350" indent="-172641" algn="l" defTabSz="342900" rtl="0" eaLnBrk="1" latinLnBrk="0" hangingPunct="1">
        <a:lnSpc>
          <a:spcPct val="100000"/>
        </a:lnSpc>
        <a:spcBef>
          <a:spcPts val="450"/>
        </a:spcBef>
        <a:buFont typeface="Arial"/>
        <a:buChar char="–"/>
        <a:defRPr sz="12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5C2BDD82-4D15-44B7-A1FD-994C251C6205}" type="datetimeFigureOut">
              <a:rPr lang="en-US" smtClean="0">
                <a:solidFill>
                  <a:prstClr val="black">
                    <a:tint val="75000"/>
                  </a:prstClr>
                </a:solidFill>
              </a:rPr>
              <a:pPr defTabSz="685800"/>
              <a:t>12/6/2020</a:t>
            </a:fld>
            <a:endParaRPr 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1C8C7BAA-2666-48B9-9557-1B04E9F6247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429926624"/>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5C2BDD82-4D15-44B7-A1FD-994C251C6205}" type="datetimeFigureOut">
              <a:rPr lang="en-US" smtClean="0">
                <a:solidFill>
                  <a:prstClr val="black">
                    <a:tint val="75000"/>
                  </a:prstClr>
                </a:solidFill>
              </a:rPr>
              <a:pPr defTabSz="685800"/>
              <a:t>12/6/2020</a:t>
            </a:fld>
            <a:endParaRPr 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1C8C7BAA-2666-48B9-9557-1B04E9F6247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836712793"/>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26.jp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8.xml"/><Relationship Id="rId1" Type="http://schemas.openxmlformats.org/officeDocument/2006/relationships/slideLayout" Target="../slideLayouts/slideLayout16.xml"/><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98807"/>
            <a:ext cx="7875528" cy="1737360"/>
          </a:xfrm>
        </p:spPr>
        <p:txBody>
          <a:bodyPr/>
          <a:lstStyle/>
          <a:p>
            <a:r>
              <a:rPr lang="en-US" dirty="0" smtClean="0"/>
              <a:t>International Travel and Call EDA</a:t>
            </a:r>
            <a:endParaRPr lang="en-US" dirty="0"/>
          </a:p>
        </p:txBody>
      </p:sp>
    </p:spTree>
    <p:extLst>
      <p:ext uri="{BB962C8B-B14F-4D97-AF65-F5344CB8AC3E}">
        <p14:creationId xmlns:p14="http://schemas.microsoft.com/office/powerpoint/2010/main" val="294793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2" name="Group 241"/>
          <p:cNvGrpSpPr/>
          <p:nvPr/>
        </p:nvGrpSpPr>
        <p:grpSpPr>
          <a:xfrm>
            <a:off x="1777208" y="1253554"/>
            <a:ext cx="7291114" cy="3479342"/>
            <a:chOff x="835386" y="1456410"/>
            <a:chExt cx="9759956" cy="4657483"/>
          </a:xfrm>
        </p:grpSpPr>
        <p:sp>
          <p:nvSpPr>
            <p:cNvPr id="69" name="Rounded Rectangle 68"/>
            <p:cNvSpPr/>
            <p:nvPr/>
          </p:nvSpPr>
          <p:spPr>
            <a:xfrm>
              <a:off x="5181856" y="3002245"/>
              <a:ext cx="598101" cy="239965"/>
            </a:xfrm>
            <a:prstGeom prst="roundRect">
              <a:avLst/>
            </a:prstGeom>
            <a:no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sz="1350">
                <a:solidFill>
                  <a:prstClr val="white"/>
                </a:solidFill>
              </a:endParaRPr>
            </a:p>
          </p:txBody>
        </p:sp>
        <p:sp>
          <p:nvSpPr>
            <p:cNvPr id="194" name="Rounded Rectangle 193"/>
            <p:cNvSpPr/>
            <p:nvPr/>
          </p:nvSpPr>
          <p:spPr>
            <a:xfrm>
              <a:off x="7067457" y="4923491"/>
              <a:ext cx="598101" cy="239965"/>
            </a:xfrm>
            <a:prstGeom prst="roundRect">
              <a:avLst/>
            </a:prstGeom>
            <a:no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sz="1350">
                <a:solidFill>
                  <a:prstClr val="white"/>
                </a:solidFill>
              </a:endParaRPr>
            </a:p>
          </p:txBody>
        </p:sp>
        <p:sp>
          <p:nvSpPr>
            <p:cNvPr id="4" name="Rounded Rectangle 3"/>
            <p:cNvSpPr/>
            <p:nvPr/>
          </p:nvSpPr>
          <p:spPr>
            <a:xfrm>
              <a:off x="6436268" y="2897239"/>
              <a:ext cx="789949" cy="459728"/>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Not Travelled</a:t>
              </a:r>
            </a:p>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45K</a:t>
              </a:r>
            </a:p>
          </p:txBody>
        </p:sp>
        <p:sp>
          <p:nvSpPr>
            <p:cNvPr id="6" name="Rounded Rectangle 5"/>
            <p:cNvSpPr/>
            <p:nvPr/>
          </p:nvSpPr>
          <p:spPr>
            <a:xfrm>
              <a:off x="5437704" y="1955577"/>
              <a:ext cx="1530962" cy="686828"/>
            </a:xfrm>
            <a:prstGeom prst="roundRect">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spcBef>
                  <a:spcPct val="0"/>
                </a:spcBef>
              </a:pPr>
              <a:r>
                <a:rPr lang="en-US" sz="1500" dirty="0">
                  <a:solidFill>
                    <a:prstClr val="white"/>
                  </a:solidFill>
                  <a:latin typeface="Century Gothic" panose="020B0502020202020204" pitchFamily="34" charset="0"/>
                </a:rPr>
                <a:t>Total Calls</a:t>
              </a:r>
            </a:p>
            <a:p>
              <a:pPr algn="ctr" defTabSz="366713">
                <a:spcBef>
                  <a:spcPct val="0"/>
                </a:spcBef>
              </a:pPr>
              <a:r>
                <a:rPr lang="en-US" sz="1500" b="1" dirty="0">
                  <a:solidFill>
                    <a:prstClr val="white"/>
                  </a:solidFill>
                  <a:effectLst>
                    <a:outerShdw blurRad="38100" dist="38100" dir="2700000" algn="tl">
                      <a:srgbClr val="000000">
                        <a:alpha val="43137"/>
                      </a:srgbClr>
                    </a:outerShdw>
                  </a:effectLst>
                  <a:latin typeface="Century Gothic" panose="020B0502020202020204" pitchFamily="34" charset="0"/>
                </a:rPr>
                <a:t>154,439</a:t>
              </a:r>
            </a:p>
          </p:txBody>
        </p:sp>
        <p:sp>
          <p:nvSpPr>
            <p:cNvPr id="5" name="Rounded Rectangle 4"/>
            <p:cNvSpPr/>
            <p:nvPr/>
          </p:nvSpPr>
          <p:spPr>
            <a:xfrm>
              <a:off x="5047054" y="2942703"/>
              <a:ext cx="774235" cy="314093"/>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Travelled</a:t>
              </a:r>
            </a:p>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109K</a:t>
              </a:r>
            </a:p>
          </p:txBody>
        </p:sp>
        <p:cxnSp>
          <p:nvCxnSpPr>
            <p:cNvPr id="7" name="Straight Arrow Connector 6"/>
            <p:cNvCxnSpPr>
              <a:stCxn id="6" idx="3"/>
              <a:endCxn id="56" idx="1"/>
            </p:cNvCxnSpPr>
            <p:nvPr/>
          </p:nvCxnSpPr>
          <p:spPr>
            <a:xfrm flipV="1">
              <a:off x="6968665" y="2281694"/>
              <a:ext cx="317210" cy="1729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2"/>
              <a:endCxn id="5" idx="0"/>
            </p:cNvCxnSpPr>
            <p:nvPr/>
          </p:nvCxnSpPr>
          <p:spPr>
            <a:xfrm flipH="1">
              <a:off x="5434172" y="2642404"/>
              <a:ext cx="769013" cy="30029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504257" y="3235487"/>
              <a:ext cx="1084856" cy="554715"/>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1.6K called &amp; purchased plan before called after</a:t>
              </a:r>
            </a:p>
          </p:txBody>
        </p:sp>
        <p:sp>
          <p:nvSpPr>
            <p:cNvPr id="23" name="Rounded Rectangle 22"/>
            <p:cNvSpPr/>
            <p:nvPr/>
          </p:nvSpPr>
          <p:spPr>
            <a:xfrm>
              <a:off x="3792191" y="1979913"/>
              <a:ext cx="1361895" cy="283909"/>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73K purchased plan before travel</a:t>
              </a:r>
            </a:p>
          </p:txBody>
        </p:sp>
        <p:sp>
          <p:nvSpPr>
            <p:cNvPr id="24" name="Rounded Rectangle 23"/>
            <p:cNvSpPr/>
            <p:nvPr/>
          </p:nvSpPr>
          <p:spPr>
            <a:xfrm>
              <a:off x="2985710" y="2351683"/>
              <a:ext cx="1196202" cy="283448"/>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5K purchased during </a:t>
              </a:r>
              <a:r>
                <a:rPr lang="en-US" sz="750" dirty="0" err="1">
                  <a:solidFill>
                    <a:prstClr val="black"/>
                  </a:solidFill>
                  <a:latin typeface="Century Gothic" panose="020B0502020202020204" pitchFamily="34" charset="0"/>
                </a:rPr>
                <a:t>travelf</a:t>
              </a:r>
              <a:endParaRPr lang="en-US" sz="750" dirty="0">
                <a:solidFill>
                  <a:prstClr val="black"/>
                </a:solidFill>
                <a:latin typeface="Century Gothic" panose="020B0502020202020204" pitchFamily="34" charset="0"/>
              </a:endParaRPr>
            </a:p>
          </p:txBody>
        </p:sp>
        <p:sp>
          <p:nvSpPr>
            <p:cNvPr id="25" name="Rounded Rectangle 24"/>
            <p:cNvSpPr/>
            <p:nvPr/>
          </p:nvSpPr>
          <p:spPr>
            <a:xfrm>
              <a:off x="2605623" y="2754748"/>
              <a:ext cx="890130" cy="232629"/>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18K Called after travel</a:t>
              </a:r>
            </a:p>
          </p:txBody>
        </p:sp>
        <p:sp>
          <p:nvSpPr>
            <p:cNvPr id="28" name="Rounded Rectangle 27"/>
            <p:cNvSpPr/>
            <p:nvPr/>
          </p:nvSpPr>
          <p:spPr>
            <a:xfrm>
              <a:off x="3716645" y="3330696"/>
              <a:ext cx="991552" cy="296363"/>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33K Plan not Purchased</a:t>
              </a:r>
            </a:p>
          </p:txBody>
        </p:sp>
        <p:cxnSp>
          <p:nvCxnSpPr>
            <p:cNvPr id="29" name="Straight Arrow Connector 28"/>
            <p:cNvCxnSpPr>
              <a:stCxn id="5" idx="1"/>
              <a:endCxn id="28" idx="3"/>
            </p:cNvCxnSpPr>
            <p:nvPr/>
          </p:nvCxnSpPr>
          <p:spPr>
            <a:xfrm flipH="1">
              <a:off x="4708197" y="3099750"/>
              <a:ext cx="338857" cy="37912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3836602" y="2739880"/>
              <a:ext cx="879762" cy="262366"/>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78K Plan Purchased</a:t>
              </a:r>
            </a:p>
          </p:txBody>
        </p:sp>
        <p:cxnSp>
          <p:nvCxnSpPr>
            <p:cNvPr id="43" name="Straight Arrow Connector 42"/>
            <p:cNvCxnSpPr>
              <a:stCxn id="34" idx="0"/>
              <a:endCxn id="23" idx="2"/>
            </p:cNvCxnSpPr>
            <p:nvPr/>
          </p:nvCxnSpPr>
          <p:spPr>
            <a:xfrm flipV="1">
              <a:off x="4276483" y="2263822"/>
              <a:ext cx="196656" cy="47605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5" idx="2"/>
              <a:endCxn id="22" idx="0"/>
            </p:cNvCxnSpPr>
            <p:nvPr/>
          </p:nvCxnSpPr>
          <p:spPr>
            <a:xfrm flipH="1">
              <a:off x="3046685" y="2987377"/>
              <a:ext cx="4003" cy="24810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7285875" y="2052151"/>
              <a:ext cx="1112706" cy="459086"/>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55.5K visit website before calling</a:t>
              </a:r>
            </a:p>
          </p:txBody>
        </p:sp>
        <p:sp>
          <p:nvSpPr>
            <p:cNvPr id="71" name="Rounded Rectangle 70"/>
            <p:cNvSpPr/>
            <p:nvPr/>
          </p:nvSpPr>
          <p:spPr>
            <a:xfrm>
              <a:off x="7732475" y="2691666"/>
              <a:ext cx="813050" cy="289881"/>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7.5 K Visit </a:t>
              </a:r>
              <a:r>
                <a:rPr lang="en-US" sz="750" dirty="0" err="1">
                  <a:solidFill>
                    <a:prstClr val="white"/>
                  </a:solidFill>
                  <a:latin typeface="Century Gothic" panose="020B0502020202020204" pitchFamily="34" charset="0"/>
                </a:rPr>
                <a:t>Int</a:t>
              </a:r>
              <a:r>
                <a:rPr lang="en-US" sz="750" dirty="0">
                  <a:solidFill>
                    <a:prstClr val="white"/>
                  </a:solidFill>
                  <a:latin typeface="Century Gothic" panose="020B0502020202020204" pitchFamily="34" charset="0"/>
                </a:rPr>
                <a:t> </a:t>
              </a:r>
              <a:r>
                <a:rPr lang="en-US" sz="750" dirty="0" err="1">
                  <a:solidFill>
                    <a:prstClr val="white"/>
                  </a:solidFill>
                  <a:latin typeface="Century Gothic" panose="020B0502020202020204" pitchFamily="34" charset="0"/>
                </a:rPr>
                <a:t>Pg</a:t>
              </a:r>
              <a:endParaRPr lang="en-US" sz="750" dirty="0">
                <a:solidFill>
                  <a:prstClr val="white"/>
                </a:solidFill>
                <a:latin typeface="Century Gothic" panose="020B0502020202020204" pitchFamily="34" charset="0"/>
              </a:endParaRPr>
            </a:p>
          </p:txBody>
        </p:sp>
        <p:sp>
          <p:nvSpPr>
            <p:cNvPr id="72" name="Rounded Rectangle 71"/>
            <p:cNvSpPr/>
            <p:nvPr/>
          </p:nvSpPr>
          <p:spPr>
            <a:xfrm>
              <a:off x="8722173" y="2206501"/>
              <a:ext cx="659223" cy="259849"/>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14K Online</a:t>
              </a:r>
            </a:p>
          </p:txBody>
        </p:sp>
        <p:sp>
          <p:nvSpPr>
            <p:cNvPr id="73" name="Rounded Rectangle 72"/>
            <p:cNvSpPr/>
            <p:nvPr/>
          </p:nvSpPr>
          <p:spPr>
            <a:xfrm>
              <a:off x="8758902" y="1786172"/>
              <a:ext cx="710463" cy="251177"/>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41K mobile</a:t>
              </a:r>
            </a:p>
          </p:txBody>
        </p:sp>
        <p:sp>
          <p:nvSpPr>
            <p:cNvPr id="74" name="Rounded Rectangle 73"/>
            <p:cNvSpPr/>
            <p:nvPr/>
          </p:nvSpPr>
          <p:spPr>
            <a:xfrm>
              <a:off x="9745267" y="1456410"/>
              <a:ext cx="813050" cy="314639"/>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35K Break &amp;Call</a:t>
              </a:r>
            </a:p>
          </p:txBody>
        </p:sp>
        <p:sp>
          <p:nvSpPr>
            <p:cNvPr id="75" name="Rounded Rectangle 74"/>
            <p:cNvSpPr/>
            <p:nvPr/>
          </p:nvSpPr>
          <p:spPr>
            <a:xfrm>
              <a:off x="9782292" y="1921300"/>
              <a:ext cx="813050" cy="325266"/>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err="1">
                  <a:solidFill>
                    <a:prstClr val="white"/>
                  </a:solidFill>
                  <a:latin typeface="Century Gothic" panose="020B0502020202020204" pitchFamily="34" charset="0"/>
                </a:rPr>
                <a:t>Int</a:t>
              </a:r>
              <a:r>
                <a:rPr lang="en-US" sz="750" dirty="0">
                  <a:solidFill>
                    <a:prstClr val="white"/>
                  </a:solidFill>
                  <a:latin typeface="Century Gothic" panose="020B0502020202020204" pitchFamily="34" charset="0"/>
                </a:rPr>
                <a:t> </a:t>
              </a:r>
              <a:r>
                <a:rPr lang="en-US" sz="750" dirty="0" err="1">
                  <a:solidFill>
                    <a:prstClr val="white"/>
                  </a:solidFill>
                  <a:latin typeface="Century Gothic" panose="020B0502020202020204" pitchFamily="34" charset="0"/>
                </a:rPr>
                <a:t>Pg</a:t>
              </a:r>
              <a:r>
                <a:rPr lang="en-US" sz="750" dirty="0">
                  <a:solidFill>
                    <a:prstClr val="white"/>
                  </a:solidFill>
                  <a:latin typeface="Century Gothic" panose="020B0502020202020204" pitchFamily="34" charset="0"/>
                </a:rPr>
                <a:t> 5K then call</a:t>
              </a:r>
            </a:p>
          </p:txBody>
        </p:sp>
        <p:sp>
          <p:nvSpPr>
            <p:cNvPr id="78" name="Rounded Rectangle 77"/>
            <p:cNvSpPr/>
            <p:nvPr/>
          </p:nvSpPr>
          <p:spPr>
            <a:xfrm>
              <a:off x="9568106" y="2396816"/>
              <a:ext cx="813050" cy="265260"/>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err="1">
                  <a:solidFill>
                    <a:prstClr val="white"/>
                  </a:solidFill>
                  <a:latin typeface="Century Gothic" panose="020B0502020202020204" pitchFamily="34" charset="0"/>
                </a:rPr>
                <a:t>Brk</a:t>
              </a:r>
              <a:r>
                <a:rPr lang="en-US" sz="750" dirty="0">
                  <a:solidFill>
                    <a:prstClr val="white"/>
                  </a:solidFill>
                  <a:latin typeface="Century Gothic" panose="020B0502020202020204" pitchFamily="34" charset="0"/>
                </a:rPr>
                <a:t> &amp; Call 11K</a:t>
              </a:r>
            </a:p>
          </p:txBody>
        </p:sp>
        <p:sp>
          <p:nvSpPr>
            <p:cNvPr id="79" name="Rounded Rectangle 78"/>
            <p:cNvSpPr/>
            <p:nvPr/>
          </p:nvSpPr>
          <p:spPr>
            <a:xfrm>
              <a:off x="8672794" y="2710075"/>
              <a:ext cx="898101" cy="368726"/>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err="1">
                  <a:solidFill>
                    <a:prstClr val="white"/>
                  </a:solidFill>
                  <a:latin typeface="Century Gothic" panose="020B0502020202020204" pitchFamily="34" charset="0"/>
                </a:rPr>
                <a:t>Int</a:t>
              </a:r>
              <a:r>
                <a:rPr lang="en-US" sz="750" dirty="0">
                  <a:solidFill>
                    <a:prstClr val="white"/>
                  </a:solidFill>
                  <a:latin typeface="Century Gothic" panose="020B0502020202020204" pitchFamily="34" charset="0"/>
                </a:rPr>
                <a:t> </a:t>
              </a:r>
              <a:r>
                <a:rPr lang="en-US" sz="750" dirty="0" err="1">
                  <a:solidFill>
                    <a:prstClr val="white"/>
                  </a:solidFill>
                  <a:latin typeface="Century Gothic" panose="020B0502020202020204" pitchFamily="34" charset="0"/>
                </a:rPr>
                <a:t>Pg</a:t>
              </a:r>
              <a:r>
                <a:rPr lang="en-US" sz="750" dirty="0">
                  <a:solidFill>
                    <a:prstClr val="white"/>
                  </a:solidFill>
                  <a:latin typeface="Century Gothic" panose="020B0502020202020204" pitchFamily="34" charset="0"/>
                </a:rPr>
                <a:t> then Call 2.5 K</a:t>
              </a:r>
            </a:p>
          </p:txBody>
        </p:sp>
        <p:sp>
          <p:nvSpPr>
            <p:cNvPr id="82" name="Rounded Rectangle 81"/>
            <p:cNvSpPr/>
            <p:nvPr/>
          </p:nvSpPr>
          <p:spPr>
            <a:xfrm>
              <a:off x="7758961" y="3226850"/>
              <a:ext cx="1145966" cy="297651"/>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4.5K 0-10 days before travel</a:t>
              </a:r>
            </a:p>
          </p:txBody>
        </p:sp>
        <p:cxnSp>
          <p:nvCxnSpPr>
            <p:cNvPr id="83" name="Straight Arrow Connector 82"/>
            <p:cNvCxnSpPr>
              <a:stCxn id="71" idx="2"/>
              <a:endCxn id="82" idx="0"/>
            </p:cNvCxnSpPr>
            <p:nvPr/>
          </p:nvCxnSpPr>
          <p:spPr>
            <a:xfrm>
              <a:off x="8139000" y="2981547"/>
              <a:ext cx="192945" cy="24530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56" idx="2"/>
              <a:endCxn id="71" idx="0"/>
            </p:cNvCxnSpPr>
            <p:nvPr/>
          </p:nvCxnSpPr>
          <p:spPr>
            <a:xfrm>
              <a:off x="7842228" y="2511237"/>
              <a:ext cx="296772" cy="18042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7" name="Rounded Rectangle 106"/>
            <p:cNvSpPr/>
            <p:nvPr/>
          </p:nvSpPr>
          <p:spPr>
            <a:xfrm>
              <a:off x="6390944" y="3855628"/>
              <a:ext cx="1005477" cy="30639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Called After</a:t>
              </a:r>
            </a:p>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31K</a:t>
              </a:r>
            </a:p>
          </p:txBody>
        </p:sp>
        <p:sp>
          <p:nvSpPr>
            <p:cNvPr id="108" name="Rounded Rectangle 107"/>
            <p:cNvSpPr/>
            <p:nvPr/>
          </p:nvSpPr>
          <p:spPr>
            <a:xfrm>
              <a:off x="4987414" y="4021571"/>
              <a:ext cx="1196202" cy="334400"/>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Called Before</a:t>
              </a:r>
            </a:p>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78K</a:t>
              </a:r>
            </a:p>
          </p:txBody>
        </p:sp>
        <p:sp>
          <p:nvSpPr>
            <p:cNvPr id="123" name="Rounded Rectangle 122"/>
            <p:cNvSpPr/>
            <p:nvPr/>
          </p:nvSpPr>
          <p:spPr>
            <a:xfrm>
              <a:off x="4124555" y="4669816"/>
              <a:ext cx="1196202" cy="459086"/>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Purchased before Call 47K</a:t>
              </a:r>
            </a:p>
          </p:txBody>
        </p:sp>
        <p:sp>
          <p:nvSpPr>
            <p:cNvPr id="124" name="Rounded Rectangle 123"/>
            <p:cNvSpPr/>
            <p:nvPr/>
          </p:nvSpPr>
          <p:spPr>
            <a:xfrm>
              <a:off x="5095542" y="5654807"/>
              <a:ext cx="1060649" cy="459086"/>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Purchased after Call 11K</a:t>
              </a:r>
            </a:p>
          </p:txBody>
        </p:sp>
        <p:sp>
          <p:nvSpPr>
            <p:cNvPr id="125" name="Rounded Rectangle 124"/>
            <p:cNvSpPr/>
            <p:nvPr/>
          </p:nvSpPr>
          <p:spPr>
            <a:xfrm>
              <a:off x="5821289" y="5157134"/>
              <a:ext cx="948861" cy="459086"/>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Not Purchased 20K</a:t>
              </a:r>
            </a:p>
          </p:txBody>
        </p:sp>
        <p:cxnSp>
          <p:nvCxnSpPr>
            <p:cNvPr id="135" name="Straight Arrow Connector 134"/>
            <p:cNvCxnSpPr>
              <a:stCxn id="108" idx="2"/>
              <a:endCxn id="125" idx="0"/>
            </p:cNvCxnSpPr>
            <p:nvPr/>
          </p:nvCxnSpPr>
          <p:spPr>
            <a:xfrm>
              <a:off x="5585516" y="4355971"/>
              <a:ext cx="710204" cy="80116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8" name="Rounded Rectangle 147"/>
            <p:cNvSpPr/>
            <p:nvPr/>
          </p:nvSpPr>
          <p:spPr>
            <a:xfrm>
              <a:off x="6401336" y="4588293"/>
              <a:ext cx="951722" cy="288053"/>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Not </a:t>
              </a:r>
              <a:r>
                <a:rPr lang="en-US" sz="750" dirty="0" err="1">
                  <a:solidFill>
                    <a:prstClr val="white"/>
                  </a:solidFill>
                  <a:latin typeface="Century Gothic" panose="020B0502020202020204" pitchFamily="34" charset="0"/>
                </a:rPr>
                <a:t>Purch</a:t>
              </a:r>
              <a:r>
                <a:rPr lang="en-US" sz="750" dirty="0">
                  <a:solidFill>
                    <a:prstClr val="white"/>
                  </a:solidFill>
                  <a:latin typeface="Century Gothic" panose="020B0502020202020204" pitchFamily="34" charset="0"/>
                </a:rPr>
                <a:t> 12.3K</a:t>
              </a:r>
            </a:p>
          </p:txBody>
        </p:sp>
        <p:sp>
          <p:nvSpPr>
            <p:cNvPr id="149" name="Rounded Rectangle 148"/>
            <p:cNvSpPr/>
            <p:nvPr/>
          </p:nvSpPr>
          <p:spPr>
            <a:xfrm>
              <a:off x="7476592" y="4603182"/>
              <a:ext cx="1196202" cy="240257"/>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Purchased 18.3 K</a:t>
              </a:r>
            </a:p>
          </p:txBody>
        </p:sp>
        <p:cxnSp>
          <p:nvCxnSpPr>
            <p:cNvPr id="153" name="Straight Arrow Connector 152"/>
            <p:cNvCxnSpPr>
              <a:stCxn id="107" idx="2"/>
              <a:endCxn id="148" idx="0"/>
            </p:cNvCxnSpPr>
            <p:nvPr/>
          </p:nvCxnSpPr>
          <p:spPr>
            <a:xfrm flipH="1">
              <a:off x="6877198" y="4162019"/>
              <a:ext cx="16485" cy="42627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0" name="Rounded Rectangle 159"/>
            <p:cNvSpPr/>
            <p:nvPr/>
          </p:nvSpPr>
          <p:spPr>
            <a:xfrm>
              <a:off x="7962330" y="4009660"/>
              <a:ext cx="902816" cy="294236"/>
            </a:xfrm>
            <a:prstGeom prst="roundRect">
              <a:avLst/>
            </a:prstGeom>
            <a:solidFill>
              <a:schemeClr val="bg2">
                <a:lumMod val="2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11K visited mob/web</a:t>
              </a:r>
            </a:p>
          </p:txBody>
        </p:sp>
        <p:sp>
          <p:nvSpPr>
            <p:cNvPr id="167" name="Rounded Rectangle 166"/>
            <p:cNvSpPr/>
            <p:nvPr/>
          </p:nvSpPr>
          <p:spPr>
            <a:xfrm>
              <a:off x="9114135" y="4247703"/>
              <a:ext cx="753271" cy="252742"/>
            </a:xfrm>
            <a:prstGeom prst="roundRect">
              <a:avLst/>
            </a:prstGeom>
            <a:solidFill>
              <a:schemeClr val="bg2">
                <a:lumMod val="2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4.6 K +10% Bill</a:t>
              </a:r>
            </a:p>
          </p:txBody>
        </p:sp>
        <p:sp>
          <p:nvSpPr>
            <p:cNvPr id="168" name="Rounded Rectangle 167"/>
            <p:cNvSpPr/>
            <p:nvPr/>
          </p:nvSpPr>
          <p:spPr>
            <a:xfrm>
              <a:off x="9120210" y="3638367"/>
              <a:ext cx="747196" cy="240612"/>
            </a:xfrm>
            <a:prstGeom prst="roundRect">
              <a:avLst/>
            </a:prstGeom>
            <a:solidFill>
              <a:schemeClr val="bg2">
                <a:lumMod val="2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3.6 K +25% Bill</a:t>
              </a:r>
            </a:p>
          </p:txBody>
        </p:sp>
        <p:cxnSp>
          <p:nvCxnSpPr>
            <p:cNvPr id="180" name="Straight Arrow Connector 179"/>
            <p:cNvCxnSpPr>
              <a:stCxn id="107" idx="3"/>
              <a:endCxn id="160" idx="1"/>
            </p:cNvCxnSpPr>
            <p:nvPr/>
          </p:nvCxnSpPr>
          <p:spPr>
            <a:xfrm>
              <a:off x="7396422" y="4008824"/>
              <a:ext cx="565909" cy="147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835386" y="3478877"/>
              <a:ext cx="3872624" cy="1897213"/>
              <a:chOff x="156625" y="2878384"/>
              <a:chExt cx="3872624" cy="1897213"/>
            </a:xfrm>
          </p:grpSpPr>
          <p:sp>
            <p:nvSpPr>
              <p:cNvPr id="178" name="Rounded Rectangle 177"/>
              <p:cNvSpPr/>
              <p:nvPr/>
            </p:nvSpPr>
            <p:spPr>
              <a:xfrm>
                <a:off x="3157841" y="3440866"/>
                <a:ext cx="871408" cy="459086"/>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25K visited Website’/</a:t>
                </a:r>
              </a:p>
            </p:txBody>
          </p:sp>
          <p:sp>
            <p:nvSpPr>
              <p:cNvPr id="202" name="Rounded Rectangle 201"/>
              <p:cNvSpPr/>
              <p:nvPr/>
            </p:nvSpPr>
            <p:spPr>
              <a:xfrm>
                <a:off x="2016515" y="3493863"/>
                <a:ext cx="762048" cy="279223"/>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Desktop 7K</a:t>
                </a:r>
              </a:p>
            </p:txBody>
          </p:sp>
          <p:sp>
            <p:nvSpPr>
              <p:cNvPr id="203" name="Rounded Rectangle 202"/>
              <p:cNvSpPr/>
              <p:nvPr/>
            </p:nvSpPr>
            <p:spPr>
              <a:xfrm>
                <a:off x="2413233" y="4176151"/>
                <a:ext cx="660251" cy="278549"/>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Mobile 18K</a:t>
                </a:r>
              </a:p>
            </p:txBody>
          </p:sp>
          <p:cxnSp>
            <p:nvCxnSpPr>
              <p:cNvPr id="208" name="Straight Arrow Connector 207"/>
              <p:cNvCxnSpPr>
                <a:stCxn id="178" idx="1"/>
                <a:endCxn id="202" idx="3"/>
              </p:cNvCxnSpPr>
              <p:nvPr/>
            </p:nvCxnSpPr>
            <p:spPr>
              <a:xfrm flipH="1" flipV="1">
                <a:off x="2778563" y="3633475"/>
                <a:ext cx="379278" cy="36935"/>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3" name="Rounded Rectangle 222"/>
              <p:cNvSpPr/>
              <p:nvPr/>
            </p:nvSpPr>
            <p:spPr>
              <a:xfrm>
                <a:off x="1560158" y="4249859"/>
                <a:ext cx="646176" cy="283887"/>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Int. Pg. 1.6K</a:t>
                </a:r>
              </a:p>
            </p:txBody>
          </p:sp>
          <p:sp>
            <p:nvSpPr>
              <p:cNvPr id="224" name="Rounded Rectangle 223"/>
              <p:cNvSpPr/>
              <p:nvPr/>
            </p:nvSpPr>
            <p:spPr>
              <a:xfrm>
                <a:off x="214119" y="3981563"/>
                <a:ext cx="853401" cy="286200"/>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PP before </a:t>
                </a:r>
                <a:br>
                  <a:rPr lang="en-US" sz="750" dirty="0">
                    <a:solidFill>
                      <a:prstClr val="white"/>
                    </a:solidFill>
                    <a:latin typeface="Century Gothic" panose="020B0502020202020204" pitchFamily="34" charset="0"/>
                  </a:rPr>
                </a:br>
                <a:r>
                  <a:rPr lang="en-US" sz="750" dirty="0">
                    <a:solidFill>
                      <a:prstClr val="white"/>
                    </a:solidFill>
                    <a:latin typeface="Century Gothic" panose="020B0502020202020204" pitchFamily="34" charset="0"/>
                  </a:rPr>
                  <a:t>call 1K</a:t>
                </a:r>
              </a:p>
            </p:txBody>
          </p:sp>
          <p:cxnSp>
            <p:nvCxnSpPr>
              <p:cNvPr id="225" name="Straight Arrow Connector 224"/>
              <p:cNvCxnSpPr>
                <a:stCxn id="203" idx="1"/>
                <a:endCxn id="223" idx="3"/>
              </p:cNvCxnSpPr>
              <p:nvPr/>
            </p:nvCxnSpPr>
            <p:spPr>
              <a:xfrm flipH="1">
                <a:off x="2206334" y="4315426"/>
                <a:ext cx="206899" cy="7637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6" name="Rounded Rectangle 225"/>
              <p:cNvSpPr/>
              <p:nvPr/>
            </p:nvSpPr>
            <p:spPr>
              <a:xfrm>
                <a:off x="349308" y="4442980"/>
                <a:ext cx="782055" cy="332617"/>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PP After call 300</a:t>
                </a:r>
              </a:p>
            </p:txBody>
          </p:sp>
          <p:cxnSp>
            <p:nvCxnSpPr>
              <p:cNvPr id="228" name="Straight Arrow Connector 227"/>
              <p:cNvCxnSpPr>
                <a:stCxn id="223" idx="1"/>
                <a:endCxn id="226" idx="3"/>
              </p:cNvCxnSpPr>
              <p:nvPr/>
            </p:nvCxnSpPr>
            <p:spPr>
              <a:xfrm flipH="1">
                <a:off x="1131362" y="4391803"/>
                <a:ext cx="428796" cy="217485"/>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9"/>
              <p:cNvGrpSpPr/>
              <p:nvPr/>
            </p:nvGrpSpPr>
            <p:grpSpPr>
              <a:xfrm>
                <a:off x="156625" y="2878384"/>
                <a:ext cx="1859890" cy="989504"/>
                <a:chOff x="156625" y="2878384"/>
                <a:chExt cx="1859890" cy="989504"/>
              </a:xfrm>
            </p:grpSpPr>
            <p:sp>
              <p:nvSpPr>
                <p:cNvPr id="206" name="Rounded Rectangle 205"/>
                <p:cNvSpPr/>
                <p:nvPr/>
              </p:nvSpPr>
              <p:spPr>
                <a:xfrm>
                  <a:off x="1239106" y="3492940"/>
                  <a:ext cx="651019" cy="305320"/>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Int. Pg. 1.6K</a:t>
                  </a:r>
                </a:p>
              </p:txBody>
            </p:sp>
            <p:sp>
              <p:nvSpPr>
                <p:cNvPr id="207" name="Rounded Rectangle 206"/>
                <p:cNvSpPr/>
                <p:nvPr/>
              </p:nvSpPr>
              <p:spPr>
                <a:xfrm>
                  <a:off x="156625" y="3597796"/>
                  <a:ext cx="841193" cy="270092"/>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PP before </a:t>
                  </a:r>
                  <a:br>
                    <a:rPr lang="en-US" sz="750" dirty="0">
                      <a:solidFill>
                        <a:prstClr val="white"/>
                      </a:solidFill>
                      <a:latin typeface="Century Gothic" panose="020B0502020202020204" pitchFamily="34" charset="0"/>
                    </a:rPr>
                  </a:br>
                  <a:r>
                    <a:rPr lang="en-US" sz="750" dirty="0">
                      <a:solidFill>
                        <a:prstClr val="white"/>
                      </a:solidFill>
                      <a:latin typeface="Century Gothic" panose="020B0502020202020204" pitchFamily="34" charset="0"/>
                    </a:rPr>
                    <a:t>call 1K</a:t>
                  </a:r>
                </a:p>
              </p:txBody>
            </p:sp>
            <p:cxnSp>
              <p:nvCxnSpPr>
                <p:cNvPr id="211" name="Straight Arrow Connector 210"/>
                <p:cNvCxnSpPr>
                  <a:stCxn id="202" idx="1"/>
                  <a:endCxn id="206" idx="3"/>
                </p:cNvCxnSpPr>
                <p:nvPr/>
              </p:nvCxnSpPr>
              <p:spPr>
                <a:xfrm flipH="1">
                  <a:off x="1890125" y="3633475"/>
                  <a:ext cx="126390" cy="12125"/>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5" name="Rounded Rectangle 214"/>
                <p:cNvSpPr/>
                <p:nvPr/>
              </p:nvSpPr>
              <p:spPr>
                <a:xfrm>
                  <a:off x="474376" y="2878384"/>
                  <a:ext cx="712282" cy="318171"/>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PP After call 300</a:t>
                  </a:r>
                </a:p>
              </p:txBody>
            </p:sp>
            <p:cxnSp>
              <p:nvCxnSpPr>
                <p:cNvPr id="220" name="Straight Arrow Connector 219"/>
                <p:cNvCxnSpPr>
                  <a:stCxn id="206" idx="1"/>
                  <a:endCxn id="207" idx="3"/>
                </p:cNvCxnSpPr>
                <p:nvPr/>
              </p:nvCxnSpPr>
              <p:spPr>
                <a:xfrm flipH="1">
                  <a:off x="997818" y="3645600"/>
                  <a:ext cx="241288" cy="8724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cxnSp>
        <p:nvCxnSpPr>
          <p:cNvPr id="127" name="Straight Arrow Connector 126"/>
          <p:cNvCxnSpPr>
            <a:stCxn id="107" idx="2"/>
            <a:endCxn id="149" idx="0"/>
          </p:cNvCxnSpPr>
          <p:nvPr/>
        </p:nvCxnSpPr>
        <p:spPr>
          <a:xfrm>
            <a:off x="6303021" y="3274761"/>
            <a:ext cx="882266" cy="329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08" idx="2"/>
            <a:endCxn id="124" idx="0"/>
          </p:cNvCxnSpPr>
          <p:nvPr/>
        </p:nvCxnSpPr>
        <p:spPr>
          <a:xfrm>
            <a:off x="5325762" y="3419651"/>
            <a:ext cx="30144" cy="97028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08" idx="2"/>
            <a:endCxn id="123" idx="0"/>
          </p:cNvCxnSpPr>
          <p:nvPr/>
        </p:nvCxnSpPr>
        <p:spPr>
          <a:xfrm flipH="1">
            <a:off x="4681168" y="3419651"/>
            <a:ext cx="644594" cy="23445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60" idx="3"/>
            <a:endCxn id="168" idx="1"/>
          </p:cNvCxnSpPr>
          <p:nvPr/>
        </p:nvCxnSpPr>
        <p:spPr>
          <a:xfrm flipV="1">
            <a:off x="7775790" y="2973445"/>
            <a:ext cx="190544" cy="2974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60" idx="3"/>
            <a:endCxn id="167" idx="1"/>
          </p:cNvCxnSpPr>
          <p:nvPr/>
        </p:nvCxnSpPr>
        <p:spPr>
          <a:xfrm>
            <a:off x="7775789" y="3270845"/>
            <a:ext cx="186006" cy="162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6" idx="2"/>
            <a:endCxn id="4" idx="0"/>
          </p:cNvCxnSpPr>
          <p:nvPr/>
        </p:nvCxnSpPr>
        <p:spPr>
          <a:xfrm>
            <a:off x="5787188" y="2139543"/>
            <a:ext cx="469187" cy="19037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5" idx="2"/>
            <a:endCxn id="108" idx="0"/>
          </p:cNvCxnSpPr>
          <p:nvPr/>
        </p:nvCxnSpPr>
        <p:spPr>
          <a:xfrm>
            <a:off x="5212702" y="2598521"/>
            <a:ext cx="113060" cy="5713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5" idx="2"/>
            <a:endCxn id="107" idx="0"/>
          </p:cNvCxnSpPr>
          <p:nvPr/>
        </p:nvCxnSpPr>
        <p:spPr>
          <a:xfrm>
            <a:off x="5212702" y="2598521"/>
            <a:ext cx="1090319" cy="44735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stCxn id="34" idx="0"/>
            <a:endCxn id="24" idx="2"/>
          </p:cNvCxnSpPr>
          <p:nvPr/>
        </p:nvCxnSpPr>
        <p:spPr>
          <a:xfrm flipH="1" flipV="1">
            <a:off x="3830402" y="2134111"/>
            <a:ext cx="517456" cy="7825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a:stCxn id="34" idx="1"/>
            <a:endCxn id="25" idx="3"/>
          </p:cNvCxnSpPr>
          <p:nvPr/>
        </p:nvCxnSpPr>
        <p:spPr>
          <a:xfrm flipH="1">
            <a:off x="3764617" y="2310361"/>
            <a:ext cx="254630"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a:stCxn id="56" idx="3"/>
            <a:endCxn id="72" idx="1"/>
          </p:cNvCxnSpPr>
          <p:nvPr/>
        </p:nvCxnSpPr>
        <p:spPr>
          <a:xfrm>
            <a:off x="7427245" y="1870078"/>
            <a:ext cx="241737" cy="4088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p:cNvCxnSpPr>
            <a:stCxn id="56" idx="3"/>
            <a:endCxn id="73" idx="1"/>
          </p:cNvCxnSpPr>
          <p:nvPr/>
        </p:nvCxnSpPr>
        <p:spPr>
          <a:xfrm flipV="1">
            <a:off x="7427245" y="1593722"/>
            <a:ext cx="269176" cy="27635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5" idx="1"/>
            <a:endCxn id="34" idx="3"/>
          </p:cNvCxnSpPr>
          <p:nvPr/>
        </p:nvCxnSpPr>
        <p:spPr>
          <a:xfrm flipH="1" flipV="1">
            <a:off x="4676468" y="2310361"/>
            <a:ext cx="247040" cy="17084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p:cNvCxnSpPr>
            <a:stCxn id="108" idx="1"/>
            <a:endCxn id="178" idx="3"/>
          </p:cNvCxnSpPr>
          <p:nvPr/>
        </p:nvCxnSpPr>
        <p:spPr>
          <a:xfrm flipH="1">
            <a:off x="4670227" y="3294746"/>
            <a:ext cx="208727" cy="6135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a:stCxn id="178" idx="1"/>
            <a:endCxn id="203" idx="0"/>
          </p:cNvCxnSpPr>
          <p:nvPr/>
        </p:nvCxnSpPr>
        <p:spPr>
          <a:xfrm flipH="1">
            <a:off x="3709611" y="3356102"/>
            <a:ext cx="309637" cy="37781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p:cNvCxnSpPr>
            <a:stCxn id="223" idx="1"/>
            <a:endCxn id="224" idx="0"/>
          </p:cNvCxnSpPr>
          <p:nvPr/>
        </p:nvCxnSpPr>
        <p:spPr>
          <a:xfrm flipH="1" flipV="1">
            <a:off x="2138923" y="3588547"/>
            <a:ext cx="686786" cy="30646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p:cNvCxnSpPr>
            <a:stCxn id="206" idx="1"/>
            <a:endCxn id="215" idx="2"/>
          </p:cNvCxnSpPr>
          <p:nvPr/>
        </p:nvCxnSpPr>
        <p:spPr>
          <a:xfrm flipH="1" flipV="1">
            <a:off x="2280634" y="3002112"/>
            <a:ext cx="305234" cy="33545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p:cNvCxnSpPr>
            <a:stCxn id="73" idx="3"/>
            <a:endCxn id="74" idx="1"/>
          </p:cNvCxnSpPr>
          <p:nvPr/>
        </p:nvCxnSpPr>
        <p:spPr>
          <a:xfrm flipV="1">
            <a:off x="8227168" y="1371079"/>
            <a:ext cx="206111" cy="22264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p:cNvCxnSpPr>
            <a:stCxn id="73" idx="3"/>
            <a:endCxn id="75" idx="1"/>
          </p:cNvCxnSpPr>
          <p:nvPr/>
        </p:nvCxnSpPr>
        <p:spPr>
          <a:xfrm>
            <a:off x="8227168" y="1593722"/>
            <a:ext cx="233770" cy="12862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p:cNvCxnSpPr>
            <a:stCxn id="72" idx="2"/>
            <a:endCxn id="79" idx="0"/>
          </p:cNvCxnSpPr>
          <p:nvPr/>
        </p:nvCxnSpPr>
        <p:spPr>
          <a:xfrm>
            <a:off x="7915216" y="2008024"/>
            <a:ext cx="52339" cy="18207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2" name="Straight Arrow Connector 431"/>
          <p:cNvCxnSpPr>
            <a:stCxn id="72" idx="2"/>
            <a:endCxn id="78" idx="1"/>
          </p:cNvCxnSpPr>
          <p:nvPr/>
        </p:nvCxnSpPr>
        <p:spPr>
          <a:xfrm>
            <a:off x="7915216" y="2008024"/>
            <a:ext cx="385715" cy="4713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3" name="Oval 592"/>
          <p:cNvSpPr/>
          <p:nvPr/>
        </p:nvSpPr>
        <p:spPr>
          <a:xfrm rot="2257570">
            <a:off x="3947100" y="3285249"/>
            <a:ext cx="995478" cy="62720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13" name="Rectangle 612"/>
          <p:cNvSpPr/>
          <p:nvPr/>
        </p:nvSpPr>
        <p:spPr>
          <a:xfrm>
            <a:off x="4105006" y="3977104"/>
            <a:ext cx="905778" cy="381893"/>
          </a:xfrm>
          <a:prstGeom prst="rect">
            <a:avLst/>
          </a:prstGeom>
          <a:ln w="38100">
            <a:solidFill>
              <a:schemeClr val="accent1">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r>
              <a:rPr lang="en-US" sz="750" dirty="0">
                <a:solidFill>
                  <a:prstClr val="black"/>
                </a:solidFill>
              </a:rPr>
              <a:t>Potential to move customers towards self serve</a:t>
            </a:r>
          </a:p>
        </p:txBody>
      </p:sp>
      <p:sp>
        <p:nvSpPr>
          <p:cNvPr id="614" name="Rectangle 613"/>
          <p:cNvSpPr/>
          <p:nvPr/>
        </p:nvSpPr>
        <p:spPr>
          <a:xfrm>
            <a:off x="5813389" y="4355614"/>
            <a:ext cx="973457" cy="210940"/>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750" dirty="0">
                <a:solidFill>
                  <a:prstClr val="black"/>
                </a:solidFill>
              </a:rPr>
              <a:t>Potential to increase travel pass purchase </a:t>
            </a:r>
          </a:p>
        </p:txBody>
      </p:sp>
      <p:sp>
        <p:nvSpPr>
          <p:cNvPr id="615" name="Rectangle 614"/>
          <p:cNvSpPr/>
          <p:nvPr/>
        </p:nvSpPr>
        <p:spPr>
          <a:xfrm>
            <a:off x="6243952" y="3814314"/>
            <a:ext cx="803867" cy="321892"/>
          </a:xfrm>
          <a:prstGeom prst="rect">
            <a:avLst/>
          </a:prstGeom>
          <a:solidFill>
            <a:schemeClr val="bg1">
              <a:lumMod val="75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750" dirty="0">
                <a:solidFill>
                  <a:prstClr val="black"/>
                </a:solidFill>
              </a:rPr>
              <a:t>Decrease calls by selling  before travel pass</a:t>
            </a:r>
          </a:p>
        </p:txBody>
      </p:sp>
      <p:sp>
        <p:nvSpPr>
          <p:cNvPr id="616" name="Rectangle 615"/>
          <p:cNvSpPr/>
          <p:nvPr/>
        </p:nvSpPr>
        <p:spPr>
          <a:xfrm>
            <a:off x="7455845" y="3756414"/>
            <a:ext cx="918741" cy="342988"/>
          </a:xfrm>
          <a:prstGeom prst="rect">
            <a:avLst/>
          </a:prstGeom>
          <a:ln w="28575">
            <a:solidFill>
              <a:schemeClr val="accent1">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r>
              <a:rPr lang="en-US" sz="750" dirty="0">
                <a:solidFill>
                  <a:prstClr val="black"/>
                </a:solidFill>
              </a:rPr>
              <a:t>Potential to move customers towards self serve</a:t>
            </a:r>
          </a:p>
        </p:txBody>
      </p:sp>
      <p:sp>
        <p:nvSpPr>
          <p:cNvPr id="620" name="Rounded Rectangle 619"/>
          <p:cNvSpPr/>
          <p:nvPr/>
        </p:nvSpPr>
        <p:spPr>
          <a:xfrm>
            <a:off x="4718003" y="4733633"/>
            <a:ext cx="1314305" cy="343941"/>
          </a:xfrm>
          <a:prstGeom prst="roundRect">
            <a:avLst/>
          </a:prstGeom>
          <a:solidFill>
            <a:schemeClr val="bg1">
              <a:lumMod val="75000"/>
            </a:scheme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en-US" sz="788" b="1" dirty="0">
                <a:solidFill>
                  <a:prstClr val="black"/>
                </a:solidFill>
              </a:rPr>
              <a:t>Predictive model to help call center agent to sell the plan to the right customer</a:t>
            </a:r>
          </a:p>
        </p:txBody>
      </p:sp>
      <p:cxnSp>
        <p:nvCxnSpPr>
          <p:cNvPr id="622" name="Straight Arrow Connector 621"/>
          <p:cNvCxnSpPr>
            <a:stCxn id="148" idx="2"/>
          </p:cNvCxnSpPr>
          <p:nvPr/>
        </p:nvCxnSpPr>
        <p:spPr>
          <a:xfrm>
            <a:off x="6290706" y="3808394"/>
            <a:ext cx="680449" cy="9035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3" name="Straight Arrow Connector 622"/>
          <p:cNvCxnSpPr>
            <a:stCxn id="125" idx="2"/>
          </p:cNvCxnSpPr>
          <p:nvPr/>
        </p:nvCxnSpPr>
        <p:spPr>
          <a:xfrm>
            <a:off x="5856316" y="4361114"/>
            <a:ext cx="1189115" cy="3479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28" name="Rectangle 627"/>
          <p:cNvSpPr/>
          <p:nvPr/>
        </p:nvSpPr>
        <p:spPr>
          <a:xfrm>
            <a:off x="6615444" y="4724822"/>
            <a:ext cx="1195782" cy="272707"/>
          </a:xfrm>
          <a:prstGeom prst="rect">
            <a:avLst/>
          </a:prstGeom>
          <a:solidFill>
            <a:schemeClr val="bg1">
              <a:lumMod val="75000"/>
            </a:schemeClr>
          </a:solidFill>
          <a:ln w="28575">
            <a:solidFill>
              <a:schemeClr val="accent1">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r" defTabSz="685800"/>
            <a:r>
              <a:rPr lang="en-US" sz="750" dirty="0">
                <a:solidFill>
                  <a:prstClr val="black"/>
                </a:solidFill>
              </a:rPr>
              <a:t>5K Potential call reduction </a:t>
            </a:r>
          </a:p>
          <a:p>
            <a:pPr algn="r" defTabSz="685800"/>
            <a:r>
              <a:rPr lang="en-US" sz="750" dirty="0">
                <a:solidFill>
                  <a:prstClr val="black"/>
                </a:solidFill>
              </a:rPr>
              <a:t>based on primary results</a:t>
            </a:r>
          </a:p>
        </p:txBody>
      </p:sp>
      <p:sp>
        <p:nvSpPr>
          <p:cNvPr id="643" name="Oval 642"/>
          <p:cNvSpPr/>
          <p:nvPr/>
        </p:nvSpPr>
        <p:spPr>
          <a:xfrm rot="2257570">
            <a:off x="1711148" y="3164252"/>
            <a:ext cx="829406" cy="74679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44" name="Rectangle 643"/>
          <p:cNvSpPr/>
          <p:nvPr/>
        </p:nvSpPr>
        <p:spPr>
          <a:xfrm>
            <a:off x="654804" y="3443730"/>
            <a:ext cx="1141454" cy="372052"/>
          </a:xfrm>
          <a:prstGeom prst="rect">
            <a:avLst/>
          </a:prstGeom>
          <a:solidFill>
            <a:schemeClr val="bg1">
              <a:lumMod val="75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825" b="1" dirty="0">
                <a:solidFill>
                  <a:prstClr val="black"/>
                </a:solidFill>
              </a:rPr>
              <a:t>2.8K (out of4.5K) calls have Potential to migrate to Self Serve</a:t>
            </a:r>
          </a:p>
        </p:txBody>
      </p:sp>
      <p:cxnSp>
        <p:nvCxnSpPr>
          <p:cNvPr id="646" name="Straight Arrow Connector 645"/>
          <p:cNvCxnSpPr>
            <a:stCxn id="56" idx="0"/>
            <a:endCxn id="657" idx="2"/>
          </p:cNvCxnSpPr>
          <p:nvPr/>
        </p:nvCxnSpPr>
        <p:spPr>
          <a:xfrm flipV="1">
            <a:off x="7011625" y="1490132"/>
            <a:ext cx="49921" cy="20846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p:cNvCxnSpPr>
            <a:stCxn id="56" idx="0"/>
            <a:endCxn id="658" idx="2"/>
          </p:cNvCxnSpPr>
          <p:nvPr/>
        </p:nvCxnSpPr>
        <p:spPr>
          <a:xfrm flipH="1" flipV="1">
            <a:off x="6527283" y="1533564"/>
            <a:ext cx="484342" cy="16503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1" name="Straight Arrow Connector 650"/>
          <p:cNvCxnSpPr>
            <a:stCxn id="56" idx="0"/>
            <a:endCxn id="656" idx="2"/>
          </p:cNvCxnSpPr>
          <p:nvPr/>
        </p:nvCxnSpPr>
        <p:spPr>
          <a:xfrm flipV="1">
            <a:off x="7011625" y="1483291"/>
            <a:ext cx="550208" cy="21530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56" name="Rounded Rectangle 655"/>
          <p:cNvSpPr/>
          <p:nvPr/>
        </p:nvSpPr>
        <p:spPr>
          <a:xfrm>
            <a:off x="7336054" y="1277738"/>
            <a:ext cx="451556" cy="20555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No </a:t>
            </a:r>
            <a:r>
              <a:rPr lang="en-US" sz="750" dirty="0" err="1">
                <a:solidFill>
                  <a:prstClr val="white"/>
                </a:solidFill>
                <a:latin typeface="Century Gothic" panose="020B0502020202020204" pitchFamily="34" charset="0"/>
              </a:rPr>
              <a:t>trv</a:t>
            </a:r>
            <a:r>
              <a:rPr lang="en-US" sz="750" dirty="0">
                <a:solidFill>
                  <a:prstClr val="white"/>
                </a:solidFill>
                <a:latin typeface="Century Gothic" panose="020B0502020202020204" pitchFamily="34" charset="0"/>
              </a:rPr>
              <a:t/>
            </a:r>
            <a:br>
              <a:rPr lang="en-US" sz="750" dirty="0">
                <a:solidFill>
                  <a:prstClr val="white"/>
                </a:solidFill>
                <a:latin typeface="Century Gothic" panose="020B0502020202020204" pitchFamily="34" charset="0"/>
              </a:rPr>
            </a:br>
            <a:r>
              <a:rPr lang="en-US" sz="750" dirty="0">
                <a:solidFill>
                  <a:prstClr val="white"/>
                </a:solidFill>
                <a:latin typeface="Century Gothic" panose="020B0502020202020204" pitchFamily="34" charset="0"/>
              </a:rPr>
              <a:t>18.5 K</a:t>
            </a:r>
          </a:p>
        </p:txBody>
      </p:sp>
      <p:sp>
        <p:nvSpPr>
          <p:cNvPr id="657" name="Rounded Rectangle 656"/>
          <p:cNvSpPr/>
          <p:nvPr/>
        </p:nvSpPr>
        <p:spPr>
          <a:xfrm>
            <a:off x="6818407" y="1273149"/>
            <a:ext cx="486277" cy="21698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After </a:t>
            </a:r>
            <a:r>
              <a:rPr lang="en-US" sz="750" dirty="0" err="1">
                <a:solidFill>
                  <a:prstClr val="white"/>
                </a:solidFill>
                <a:latin typeface="Century Gothic" panose="020B0502020202020204" pitchFamily="34" charset="0"/>
              </a:rPr>
              <a:t>trv</a:t>
            </a:r>
            <a:r>
              <a:rPr lang="en-US" sz="750" dirty="0">
                <a:solidFill>
                  <a:prstClr val="white"/>
                </a:solidFill>
                <a:latin typeface="Century Gothic" panose="020B0502020202020204" pitchFamily="34" charset="0"/>
              </a:rPr>
              <a:t> 11K</a:t>
            </a:r>
          </a:p>
        </p:txBody>
      </p:sp>
      <p:sp>
        <p:nvSpPr>
          <p:cNvPr id="658" name="Rounded Rectangle 657"/>
          <p:cNvSpPr/>
          <p:nvPr/>
        </p:nvSpPr>
        <p:spPr>
          <a:xfrm>
            <a:off x="6286079" y="1325935"/>
            <a:ext cx="482408" cy="2076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Before </a:t>
            </a:r>
            <a:r>
              <a:rPr lang="en-US" sz="750" dirty="0" err="1">
                <a:solidFill>
                  <a:prstClr val="white"/>
                </a:solidFill>
                <a:latin typeface="Century Gothic" panose="020B0502020202020204" pitchFamily="34" charset="0"/>
              </a:rPr>
              <a:t>trv</a:t>
            </a:r>
            <a:r>
              <a:rPr lang="en-US" sz="750" dirty="0">
                <a:solidFill>
                  <a:prstClr val="white"/>
                </a:solidFill>
                <a:latin typeface="Century Gothic" panose="020B0502020202020204" pitchFamily="34" charset="0"/>
              </a:rPr>
              <a:t> 25K</a:t>
            </a:r>
          </a:p>
        </p:txBody>
      </p:sp>
      <p:sp>
        <p:nvSpPr>
          <p:cNvPr id="2" name="TextBox 1"/>
          <p:cNvSpPr txBox="1"/>
          <p:nvPr/>
        </p:nvSpPr>
        <p:spPr>
          <a:xfrm>
            <a:off x="-49258" y="4622396"/>
            <a:ext cx="2891890" cy="738664"/>
          </a:xfrm>
          <a:prstGeom prst="rect">
            <a:avLst/>
          </a:prstGeom>
          <a:noFill/>
        </p:spPr>
        <p:txBody>
          <a:bodyPr wrap="square" rtlCol="0">
            <a:spAutoFit/>
          </a:bodyPr>
          <a:lstStyle/>
          <a:p>
            <a:pPr defTabSz="685800"/>
            <a:r>
              <a:rPr lang="en-US" sz="1050" b="1" dirty="0">
                <a:solidFill>
                  <a:prstClr val="black"/>
                </a:solidFill>
              </a:rPr>
              <a:t>Criterion:</a:t>
            </a:r>
            <a:endParaRPr lang="en-US" sz="1050" dirty="0">
              <a:solidFill>
                <a:prstClr val="black"/>
              </a:solidFill>
            </a:endParaRPr>
          </a:p>
          <a:p>
            <a:pPr defTabSz="685800"/>
            <a:r>
              <a:rPr lang="en-US" sz="1050" dirty="0">
                <a:solidFill>
                  <a:prstClr val="black"/>
                </a:solidFill>
              </a:rPr>
              <a:t>Calls numbers made between Dec 1 -31 : travelled up to 30 days before or 45 days after the call</a:t>
            </a:r>
          </a:p>
        </p:txBody>
      </p:sp>
      <p:sp>
        <p:nvSpPr>
          <p:cNvPr id="3" name="TextBox 2"/>
          <p:cNvSpPr txBox="1"/>
          <p:nvPr/>
        </p:nvSpPr>
        <p:spPr>
          <a:xfrm>
            <a:off x="16881" y="96814"/>
            <a:ext cx="5195821" cy="1131079"/>
          </a:xfrm>
          <a:prstGeom prst="rect">
            <a:avLst/>
          </a:prstGeom>
          <a:noFill/>
        </p:spPr>
        <p:txBody>
          <a:bodyPr wrap="square" rtlCol="0">
            <a:spAutoFit/>
          </a:bodyPr>
          <a:lstStyle/>
          <a:p>
            <a:pPr defTabSz="685800"/>
            <a:r>
              <a:rPr lang="en-US" sz="1350" dirty="0">
                <a:solidFill>
                  <a:prstClr val="black"/>
                </a:solidFill>
              </a:rPr>
              <a:t>Total consumer customers : 95 million</a:t>
            </a:r>
          </a:p>
          <a:p>
            <a:pPr defTabSz="685800"/>
            <a:r>
              <a:rPr lang="en-US" sz="1350" dirty="0">
                <a:solidFill>
                  <a:prstClr val="black"/>
                </a:solidFill>
              </a:rPr>
              <a:t>Total December monthly calls : 10 million</a:t>
            </a:r>
          </a:p>
          <a:p>
            <a:pPr defTabSz="685800"/>
            <a:r>
              <a:rPr lang="en-US" sz="1350" dirty="0">
                <a:solidFill>
                  <a:prstClr val="black"/>
                </a:solidFill>
              </a:rPr>
              <a:t>Total international December calls : 2.5 million</a:t>
            </a:r>
          </a:p>
          <a:p>
            <a:pPr defTabSz="685800"/>
            <a:r>
              <a:rPr lang="en-US" sz="1350" dirty="0">
                <a:solidFill>
                  <a:prstClr val="black"/>
                </a:solidFill>
              </a:rPr>
              <a:t>6.1% of the total call volume</a:t>
            </a:r>
          </a:p>
          <a:p>
            <a:pPr defTabSz="685800"/>
            <a:endParaRPr lang="en-US" sz="1350" dirty="0">
              <a:solidFill>
                <a:prstClr val="black"/>
              </a:solidFill>
            </a:endParaRPr>
          </a:p>
        </p:txBody>
      </p:sp>
      <p:sp>
        <p:nvSpPr>
          <p:cNvPr id="13" name="Freeform 12"/>
          <p:cNvSpPr/>
          <p:nvPr/>
        </p:nvSpPr>
        <p:spPr>
          <a:xfrm>
            <a:off x="5097780" y="1546860"/>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6" name="Freeform 15"/>
          <p:cNvSpPr/>
          <p:nvPr/>
        </p:nvSpPr>
        <p:spPr>
          <a:xfrm>
            <a:off x="274320" y="944880"/>
            <a:ext cx="8923020" cy="4358640"/>
          </a:xfrm>
          <a:custGeom>
            <a:avLst/>
            <a:gdLst>
              <a:gd name="connsiteX0" fmla="*/ 6329680 w 11897360"/>
              <a:gd name="connsiteY0" fmla="*/ 2692400 h 5811520"/>
              <a:gd name="connsiteX1" fmla="*/ 6441440 w 11897360"/>
              <a:gd name="connsiteY1" fmla="*/ 2661920 h 5811520"/>
              <a:gd name="connsiteX2" fmla="*/ 6756400 w 11897360"/>
              <a:gd name="connsiteY2" fmla="*/ 2641600 h 5811520"/>
              <a:gd name="connsiteX3" fmla="*/ 7294880 w 11897360"/>
              <a:gd name="connsiteY3" fmla="*/ 2611120 h 5811520"/>
              <a:gd name="connsiteX4" fmla="*/ 7325360 w 11897360"/>
              <a:gd name="connsiteY4" fmla="*/ 2600960 h 5811520"/>
              <a:gd name="connsiteX5" fmla="*/ 7376160 w 11897360"/>
              <a:gd name="connsiteY5" fmla="*/ 2590800 h 5811520"/>
              <a:gd name="connsiteX6" fmla="*/ 7457440 w 11897360"/>
              <a:gd name="connsiteY6" fmla="*/ 2560320 h 5811520"/>
              <a:gd name="connsiteX7" fmla="*/ 7579360 w 11897360"/>
              <a:gd name="connsiteY7" fmla="*/ 2529840 h 5811520"/>
              <a:gd name="connsiteX8" fmla="*/ 7620000 w 11897360"/>
              <a:gd name="connsiteY8" fmla="*/ 2519680 h 5811520"/>
              <a:gd name="connsiteX9" fmla="*/ 7904480 w 11897360"/>
              <a:gd name="connsiteY9" fmla="*/ 2509520 h 5811520"/>
              <a:gd name="connsiteX10" fmla="*/ 8077200 w 11897360"/>
              <a:gd name="connsiteY10" fmla="*/ 2489200 h 5811520"/>
              <a:gd name="connsiteX11" fmla="*/ 8178800 w 11897360"/>
              <a:gd name="connsiteY11" fmla="*/ 2458720 h 5811520"/>
              <a:gd name="connsiteX12" fmla="*/ 8249920 w 11897360"/>
              <a:gd name="connsiteY12" fmla="*/ 2438400 h 5811520"/>
              <a:gd name="connsiteX13" fmla="*/ 8310880 w 11897360"/>
              <a:gd name="connsiteY13" fmla="*/ 2387600 h 5811520"/>
              <a:gd name="connsiteX14" fmla="*/ 8341360 w 11897360"/>
              <a:gd name="connsiteY14" fmla="*/ 2377440 h 5811520"/>
              <a:gd name="connsiteX15" fmla="*/ 8402320 w 11897360"/>
              <a:gd name="connsiteY15" fmla="*/ 2336800 h 5811520"/>
              <a:gd name="connsiteX16" fmla="*/ 8432800 w 11897360"/>
              <a:gd name="connsiteY16" fmla="*/ 2316480 h 5811520"/>
              <a:gd name="connsiteX17" fmla="*/ 8493760 w 11897360"/>
              <a:gd name="connsiteY17" fmla="*/ 2265680 h 5811520"/>
              <a:gd name="connsiteX18" fmla="*/ 8493760 w 11897360"/>
              <a:gd name="connsiteY18" fmla="*/ 1859280 h 5811520"/>
              <a:gd name="connsiteX19" fmla="*/ 8483600 w 11897360"/>
              <a:gd name="connsiteY19" fmla="*/ 1818640 h 5811520"/>
              <a:gd name="connsiteX20" fmla="*/ 8463280 w 11897360"/>
              <a:gd name="connsiteY20" fmla="*/ 1788160 h 5811520"/>
              <a:gd name="connsiteX21" fmla="*/ 8442960 w 11897360"/>
              <a:gd name="connsiteY21" fmla="*/ 1727200 h 5811520"/>
              <a:gd name="connsiteX22" fmla="*/ 8432800 w 11897360"/>
              <a:gd name="connsiteY22" fmla="*/ 1696720 h 5811520"/>
              <a:gd name="connsiteX23" fmla="*/ 8392160 w 11897360"/>
              <a:gd name="connsiteY23" fmla="*/ 1635760 h 5811520"/>
              <a:gd name="connsiteX24" fmla="*/ 8351520 w 11897360"/>
              <a:gd name="connsiteY24" fmla="*/ 1544320 h 5811520"/>
              <a:gd name="connsiteX25" fmla="*/ 8341360 w 11897360"/>
              <a:gd name="connsiteY25" fmla="*/ 1371600 h 5811520"/>
              <a:gd name="connsiteX26" fmla="*/ 8321040 w 11897360"/>
              <a:gd name="connsiteY26" fmla="*/ 1310640 h 5811520"/>
              <a:gd name="connsiteX27" fmla="*/ 8290560 w 11897360"/>
              <a:gd name="connsiteY27" fmla="*/ 1188720 h 5811520"/>
              <a:gd name="connsiteX28" fmla="*/ 8280400 w 11897360"/>
              <a:gd name="connsiteY28" fmla="*/ 1158240 h 5811520"/>
              <a:gd name="connsiteX29" fmla="*/ 8260080 w 11897360"/>
              <a:gd name="connsiteY29" fmla="*/ 1127760 h 5811520"/>
              <a:gd name="connsiteX30" fmla="*/ 8209280 w 11897360"/>
              <a:gd name="connsiteY30" fmla="*/ 1036320 h 5811520"/>
              <a:gd name="connsiteX31" fmla="*/ 8168640 w 11897360"/>
              <a:gd name="connsiteY31" fmla="*/ 995680 h 5811520"/>
              <a:gd name="connsiteX32" fmla="*/ 8097520 w 11897360"/>
              <a:gd name="connsiteY32" fmla="*/ 904240 h 5811520"/>
              <a:gd name="connsiteX33" fmla="*/ 8036560 w 11897360"/>
              <a:gd name="connsiteY33" fmla="*/ 863600 h 5811520"/>
              <a:gd name="connsiteX34" fmla="*/ 7945120 w 11897360"/>
              <a:gd name="connsiteY34" fmla="*/ 792480 h 5811520"/>
              <a:gd name="connsiteX35" fmla="*/ 7914640 w 11897360"/>
              <a:gd name="connsiteY35" fmla="*/ 782320 h 5811520"/>
              <a:gd name="connsiteX36" fmla="*/ 7853680 w 11897360"/>
              <a:gd name="connsiteY36" fmla="*/ 731520 h 5811520"/>
              <a:gd name="connsiteX37" fmla="*/ 7843520 w 11897360"/>
              <a:gd name="connsiteY37" fmla="*/ 518160 h 5811520"/>
              <a:gd name="connsiteX38" fmla="*/ 7863840 w 11897360"/>
              <a:gd name="connsiteY38" fmla="*/ 416560 h 5811520"/>
              <a:gd name="connsiteX39" fmla="*/ 7924800 w 11897360"/>
              <a:gd name="connsiteY39" fmla="*/ 365760 h 5811520"/>
              <a:gd name="connsiteX40" fmla="*/ 7985760 w 11897360"/>
              <a:gd name="connsiteY40" fmla="*/ 345440 h 5811520"/>
              <a:gd name="connsiteX41" fmla="*/ 8036560 w 11897360"/>
              <a:gd name="connsiteY41" fmla="*/ 314960 h 5811520"/>
              <a:gd name="connsiteX42" fmla="*/ 8199120 w 11897360"/>
              <a:gd name="connsiteY42" fmla="*/ 254000 h 5811520"/>
              <a:gd name="connsiteX43" fmla="*/ 8260080 w 11897360"/>
              <a:gd name="connsiteY43" fmla="*/ 243840 h 5811520"/>
              <a:gd name="connsiteX44" fmla="*/ 8402320 w 11897360"/>
              <a:gd name="connsiteY44" fmla="*/ 223520 h 5811520"/>
              <a:gd name="connsiteX45" fmla="*/ 8859520 w 11897360"/>
              <a:gd name="connsiteY45" fmla="*/ 213360 h 5811520"/>
              <a:gd name="connsiteX46" fmla="*/ 8961120 w 11897360"/>
              <a:gd name="connsiteY46" fmla="*/ 203200 h 5811520"/>
              <a:gd name="connsiteX47" fmla="*/ 9154160 w 11897360"/>
              <a:gd name="connsiteY47" fmla="*/ 142240 h 5811520"/>
              <a:gd name="connsiteX48" fmla="*/ 9387840 w 11897360"/>
              <a:gd name="connsiteY48" fmla="*/ 81280 h 5811520"/>
              <a:gd name="connsiteX49" fmla="*/ 9519920 w 11897360"/>
              <a:gd name="connsiteY49" fmla="*/ 50800 h 5811520"/>
              <a:gd name="connsiteX50" fmla="*/ 9662160 w 11897360"/>
              <a:gd name="connsiteY50" fmla="*/ 40640 h 5811520"/>
              <a:gd name="connsiteX51" fmla="*/ 9804400 w 11897360"/>
              <a:gd name="connsiteY51" fmla="*/ 20320 h 5811520"/>
              <a:gd name="connsiteX52" fmla="*/ 10088880 w 11897360"/>
              <a:gd name="connsiteY52" fmla="*/ 0 h 5811520"/>
              <a:gd name="connsiteX53" fmla="*/ 11043920 w 11897360"/>
              <a:gd name="connsiteY53" fmla="*/ 20320 h 5811520"/>
              <a:gd name="connsiteX54" fmla="*/ 11297920 w 11897360"/>
              <a:gd name="connsiteY54" fmla="*/ 30480 h 5811520"/>
              <a:gd name="connsiteX55" fmla="*/ 11379200 w 11897360"/>
              <a:gd name="connsiteY55" fmla="*/ 50800 h 5811520"/>
              <a:gd name="connsiteX56" fmla="*/ 11450320 w 11897360"/>
              <a:gd name="connsiteY56" fmla="*/ 60960 h 5811520"/>
              <a:gd name="connsiteX57" fmla="*/ 11562080 w 11897360"/>
              <a:gd name="connsiteY57" fmla="*/ 81280 h 5811520"/>
              <a:gd name="connsiteX58" fmla="*/ 11592560 w 11897360"/>
              <a:gd name="connsiteY58" fmla="*/ 101600 h 5811520"/>
              <a:gd name="connsiteX59" fmla="*/ 11673840 w 11897360"/>
              <a:gd name="connsiteY59" fmla="*/ 121920 h 5811520"/>
              <a:gd name="connsiteX60" fmla="*/ 11704320 w 11897360"/>
              <a:gd name="connsiteY60" fmla="*/ 142240 h 5811520"/>
              <a:gd name="connsiteX61" fmla="*/ 11744960 w 11897360"/>
              <a:gd name="connsiteY61" fmla="*/ 264160 h 5811520"/>
              <a:gd name="connsiteX62" fmla="*/ 11755120 w 11897360"/>
              <a:gd name="connsiteY62" fmla="*/ 304800 h 5811520"/>
              <a:gd name="connsiteX63" fmla="*/ 11775440 w 11897360"/>
              <a:gd name="connsiteY63" fmla="*/ 426720 h 5811520"/>
              <a:gd name="connsiteX64" fmla="*/ 11785600 w 11897360"/>
              <a:gd name="connsiteY64" fmla="*/ 467360 h 5811520"/>
              <a:gd name="connsiteX65" fmla="*/ 11805920 w 11897360"/>
              <a:gd name="connsiteY65" fmla="*/ 497840 h 5811520"/>
              <a:gd name="connsiteX66" fmla="*/ 11826240 w 11897360"/>
              <a:gd name="connsiteY66" fmla="*/ 619760 h 5811520"/>
              <a:gd name="connsiteX67" fmla="*/ 11846560 w 11897360"/>
              <a:gd name="connsiteY67" fmla="*/ 690880 h 5811520"/>
              <a:gd name="connsiteX68" fmla="*/ 11856720 w 11897360"/>
              <a:gd name="connsiteY68" fmla="*/ 731520 h 5811520"/>
              <a:gd name="connsiteX69" fmla="*/ 11866880 w 11897360"/>
              <a:gd name="connsiteY69" fmla="*/ 782320 h 5811520"/>
              <a:gd name="connsiteX70" fmla="*/ 11877040 w 11897360"/>
              <a:gd name="connsiteY70" fmla="*/ 812800 h 5811520"/>
              <a:gd name="connsiteX71" fmla="*/ 11897360 w 11897360"/>
              <a:gd name="connsiteY71" fmla="*/ 904240 h 5811520"/>
              <a:gd name="connsiteX72" fmla="*/ 11887200 w 11897360"/>
              <a:gd name="connsiteY72" fmla="*/ 1239520 h 5811520"/>
              <a:gd name="connsiteX73" fmla="*/ 11856720 w 11897360"/>
              <a:gd name="connsiteY73" fmla="*/ 1371600 h 5811520"/>
              <a:gd name="connsiteX74" fmla="*/ 11826240 w 11897360"/>
              <a:gd name="connsiteY74" fmla="*/ 1452880 h 5811520"/>
              <a:gd name="connsiteX75" fmla="*/ 11775440 w 11897360"/>
              <a:gd name="connsiteY75" fmla="*/ 1635760 h 5811520"/>
              <a:gd name="connsiteX76" fmla="*/ 11724640 w 11897360"/>
              <a:gd name="connsiteY76" fmla="*/ 1706880 h 5811520"/>
              <a:gd name="connsiteX77" fmla="*/ 11704320 w 11897360"/>
              <a:gd name="connsiteY77" fmla="*/ 1767840 h 5811520"/>
              <a:gd name="connsiteX78" fmla="*/ 11653520 w 11897360"/>
              <a:gd name="connsiteY78" fmla="*/ 1859280 h 5811520"/>
              <a:gd name="connsiteX79" fmla="*/ 11684000 w 11897360"/>
              <a:gd name="connsiteY79" fmla="*/ 1991360 h 5811520"/>
              <a:gd name="connsiteX80" fmla="*/ 11724640 w 11897360"/>
              <a:gd name="connsiteY80" fmla="*/ 2072640 h 5811520"/>
              <a:gd name="connsiteX81" fmla="*/ 11744960 w 11897360"/>
              <a:gd name="connsiteY81" fmla="*/ 2174240 h 5811520"/>
              <a:gd name="connsiteX82" fmla="*/ 11755120 w 11897360"/>
              <a:gd name="connsiteY82" fmla="*/ 2235200 h 5811520"/>
              <a:gd name="connsiteX83" fmla="*/ 11775440 w 11897360"/>
              <a:gd name="connsiteY83" fmla="*/ 2306320 h 5811520"/>
              <a:gd name="connsiteX84" fmla="*/ 11755120 w 11897360"/>
              <a:gd name="connsiteY84" fmla="*/ 2814320 h 5811520"/>
              <a:gd name="connsiteX85" fmla="*/ 11724640 w 11897360"/>
              <a:gd name="connsiteY85" fmla="*/ 2926080 h 5811520"/>
              <a:gd name="connsiteX86" fmla="*/ 11694160 w 11897360"/>
              <a:gd name="connsiteY86" fmla="*/ 3048000 h 5811520"/>
              <a:gd name="connsiteX87" fmla="*/ 11684000 w 11897360"/>
              <a:gd name="connsiteY87" fmla="*/ 3078480 h 5811520"/>
              <a:gd name="connsiteX88" fmla="*/ 11653520 w 11897360"/>
              <a:gd name="connsiteY88" fmla="*/ 3098800 h 5811520"/>
              <a:gd name="connsiteX89" fmla="*/ 11633200 w 11897360"/>
              <a:gd name="connsiteY89" fmla="*/ 3352800 h 5811520"/>
              <a:gd name="connsiteX90" fmla="*/ 11612880 w 11897360"/>
              <a:gd name="connsiteY90" fmla="*/ 3495040 h 5811520"/>
              <a:gd name="connsiteX91" fmla="*/ 11602720 w 11897360"/>
              <a:gd name="connsiteY91" fmla="*/ 3616960 h 5811520"/>
              <a:gd name="connsiteX92" fmla="*/ 11582400 w 11897360"/>
              <a:gd name="connsiteY92" fmla="*/ 3749040 h 5811520"/>
              <a:gd name="connsiteX93" fmla="*/ 11572240 w 11897360"/>
              <a:gd name="connsiteY93" fmla="*/ 3870960 h 5811520"/>
              <a:gd name="connsiteX94" fmla="*/ 11541760 w 11897360"/>
              <a:gd name="connsiteY94" fmla="*/ 3972560 h 5811520"/>
              <a:gd name="connsiteX95" fmla="*/ 11521440 w 11897360"/>
              <a:gd name="connsiteY95" fmla="*/ 4084320 h 5811520"/>
              <a:gd name="connsiteX96" fmla="*/ 11460480 w 11897360"/>
              <a:gd name="connsiteY96" fmla="*/ 4297680 h 5811520"/>
              <a:gd name="connsiteX97" fmla="*/ 11419840 w 11897360"/>
              <a:gd name="connsiteY97" fmla="*/ 4470400 h 5811520"/>
              <a:gd name="connsiteX98" fmla="*/ 11409680 w 11897360"/>
              <a:gd name="connsiteY98" fmla="*/ 4531360 h 5811520"/>
              <a:gd name="connsiteX99" fmla="*/ 11348720 w 11897360"/>
              <a:gd name="connsiteY99" fmla="*/ 4673600 h 5811520"/>
              <a:gd name="connsiteX100" fmla="*/ 11328400 w 11897360"/>
              <a:gd name="connsiteY100" fmla="*/ 4785360 h 5811520"/>
              <a:gd name="connsiteX101" fmla="*/ 11318240 w 11897360"/>
              <a:gd name="connsiteY101" fmla="*/ 4815840 h 5811520"/>
              <a:gd name="connsiteX102" fmla="*/ 11287760 w 11897360"/>
              <a:gd name="connsiteY102" fmla="*/ 4897120 h 5811520"/>
              <a:gd name="connsiteX103" fmla="*/ 11257280 w 11897360"/>
              <a:gd name="connsiteY103" fmla="*/ 4907280 h 5811520"/>
              <a:gd name="connsiteX104" fmla="*/ 11084560 w 11897360"/>
              <a:gd name="connsiteY104" fmla="*/ 5140960 h 5811520"/>
              <a:gd name="connsiteX105" fmla="*/ 10881360 w 11897360"/>
              <a:gd name="connsiteY105" fmla="*/ 5334000 h 5811520"/>
              <a:gd name="connsiteX106" fmla="*/ 10810240 w 11897360"/>
              <a:gd name="connsiteY106" fmla="*/ 5374640 h 5811520"/>
              <a:gd name="connsiteX107" fmla="*/ 10688320 w 11897360"/>
              <a:gd name="connsiteY107" fmla="*/ 5455920 h 5811520"/>
              <a:gd name="connsiteX108" fmla="*/ 10657840 w 11897360"/>
              <a:gd name="connsiteY108" fmla="*/ 5496560 h 5811520"/>
              <a:gd name="connsiteX109" fmla="*/ 10566400 w 11897360"/>
              <a:gd name="connsiteY109" fmla="*/ 5527040 h 5811520"/>
              <a:gd name="connsiteX110" fmla="*/ 10535920 w 11897360"/>
              <a:gd name="connsiteY110" fmla="*/ 5547360 h 5811520"/>
              <a:gd name="connsiteX111" fmla="*/ 10271760 w 11897360"/>
              <a:gd name="connsiteY111" fmla="*/ 5577840 h 5811520"/>
              <a:gd name="connsiteX112" fmla="*/ 10170160 w 11897360"/>
              <a:gd name="connsiteY112" fmla="*/ 5588000 h 5811520"/>
              <a:gd name="connsiteX113" fmla="*/ 10129520 w 11897360"/>
              <a:gd name="connsiteY113" fmla="*/ 5598160 h 5811520"/>
              <a:gd name="connsiteX114" fmla="*/ 10048240 w 11897360"/>
              <a:gd name="connsiteY114" fmla="*/ 5608320 h 5811520"/>
              <a:gd name="connsiteX115" fmla="*/ 9641840 w 11897360"/>
              <a:gd name="connsiteY115" fmla="*/ 5638800 h 5811520"/>
              <a:gd name="connsiteX116" fmla="*/ 9194800 w 11897360"/>
              <a:gd name="connsiteY116" fmla="*/ 5699760 h 5811520"/>
              <a:gd name="connsiteX117" fmla="*/ 8818880 w 11897360"/>
              <a:gd name="connsiteY117" fmla="*/ 5730240 h 5811520"/>
              <a:gd name="connsiteX118" fmla="*/ 8270240 w 11897360"/>
              <a:gd name="connsiteY118" fmla="*/ 5760720 h 5811520"/>
              <a:gd name="connsiteX119" fmla="*/ 7548880 w 11897360"/>
              <a:gd name="connsiteY119" fmla="*/ 5781040 h 5811520"/>
              <a:gd name="connsiteX120" fmla="*/ 7376160 w 11897360"/>
              <a:gd name="connsiteY120" fmla="*/ 5791200 h 5811520"/>
              <a:gd name="connsiteX121" fmla="*/ 7213600 w 11897360"/>
              <a:gd name="connsiteY121" fmla="*/ 5811520 h 5811520"/>
              <a:gd name="connsiteX122" fmla="*/ 6441440 w 11897360"/>
              <a:gd name="connsiteY122" fmla="*/ 5801360 h 5811520"/>
              <a:gd name="connsiteX123" fmla="*/ 6350000 w 11897360"/>
              <a:gd name="connsiteY123" fmla="*/ 5781040 h 5811520"/>
              <a:gd name="connsiteX124" fmla="*/ 6299200 w 11897360"/>
              <a:gd name="connsiteY124" fmla="*/ 5750560 h 5811520"/>
              <a:gd name="connsiteX125" fmla="*/ 6248400 w 11897360"/>
              <a:gd name="connsiteY125" fmla="*/ 5730240 h 5811520"/>
              <a:gd name="connsiteX126" fmla="*/ 6217920 w 11897360"/>
              <a:gd name="connsiteY126" fmla="*/ 5709920 h 5811520"/>
              <a:gd name="connsiteX127" fmla="*/ 6126480 w 11897360"/>
              <a:gd name="connsiteY127" fmla="*/ 5689600 h 5811520"/>
              <a:gd name="connsiteX128" fmla="*/ 5669280 w 11897360"/>
              <a:gd name="connsiteY128" fmla="*/ 5669280 h 5811520"/>
              <a:gd name="connsiteX129" fmla="*/ 5415280 w 11897360"/>
              <a:gd name="connsiteY129" fmla="*/ 5588000 h 5811520"/>
              <a:gd name="connsiteX130" fmla="*/ 5293360 w 11897360"/>
              <a:gd name="connsiteY130" fmla="*/ 5547360 h 5811520"/>
              <a:gd name="connsiteX131" fmla="*/ 5069840 w 11897360"/>
              <a:gd name="connsiteY131" fmla="*/ 5435600 h 5811520"/>
              <a:gd name="connsiteX132" fmla="*/ 4978400 w 11897360"/>
              <a:gd name="connsiteY132" fmla="*/ 5374640 h 5811520"/>
              <a:gd name="connsiteX133" fmla="*/ 4907280 w 11897360"/>
              <a:gd name="connsiteY133" fmla="*/ 5334000 h 5811520"/>
              <a:gd name="connsiteX134" fmla="*/ 4815840 w 11897360"/>
              <a:gd name="connsiteY134" fmla="*/ 5273040 h 5811520"/>
              <a:gd name="connsiteX135" fmla="*/ 4795520 w 11897360"/>
              <a:gd name="connsiteY135" fmla="*/ 5242560 h 5811520"/>
              <a:gd name="connsiteX136" fmla="*/ 4734560 w 11897360"/>
              <a:gd name="connsiteY136" fmla="*/ 5222240 h 5811520"/>
              <a:gd name="connsiteX137" fmla="*/ 4521200 w 11897360"/>
              <a:gd name="connsiteY137" fmla="*/ 5161280 h 5811520"/>
              <a:gd name="connsiteX138" fmla="*/ 4328160 w 11897360"/>
              <a:gd name="connsiteY138" fmla="*/ 5100320 h 5811520"/>
              <a:gd name="connsiteX139" fmla="*/ 4155440 w 11897360"/>
              <a:gd name="connsiteY139" fmla="*/ 5039360 h 5811520"/>
              <a:gd name="connsiteX140" fmla="*/ 4013200 w 11897360"/>
              <a:gd name="connsiteY140" fmla="*/ 4978400 h 5811520"/>
              <a:gd name="connsiteX141" fmla="*/ 3982720 w 11897360"/>
              <a:gd name="connsiteY141" fmla="*/ 4968240 h 5811520"/>
              <a:gd name="connsiteX142" fmla="*/ 3911600 w 11897360"/>
              <a:gd name="connsiteY142" fmla="*/ 4947920 h 5811520"/>
              <a:gd name="connsiteX143" fmla="*/ 3881120 w 11897360"/>
              <a:gd name="connsiteY143" fmla="*/ 4927600 h 5811520"/>
              <a:gd name="connsiteX144" fmla="*/ 3850640 w 11897360"/>
              <a:gd name="connsiteY144" fmla="*/ 4917440 h 5811520"/>
              <a:gd name="connsiteX145" fmla="*/ 3728720 w 11897360"/>
              <a:gd name="connsiteY145" fmla="*/ 4836160 h 5811520"/>
              <a:gd name="connsiteX146" fmla="*/ 3677920 w 11897360"/>
              <a:gd name="connsiteY146" fmla="*/ 4805680 h 5811520"/>
              <a:gd name="connsiteX147" fmla="*/ 3606800 w 11897360"/>
              <a:gd name="connsiteY147" fmla="*/ 4754880 h 5811520"/>
              <a:gd name="connsiteX148" fmla="*/ 3525520 w 11897360"/>
              <a:gd name="connsiteY148" fmla="*/ 4714240 h 5811520"/>
              <a:gd name="connsiteX149" fmla="*/ 3484880 w 11897360"/>
              <a:gd name="connsiteY149" fmla="*/ 4693920 h 5811520"/>
              <a:gd name="connsiteX150" fmla="*/ 3383280 w 11897360"/>
              <a:gd name="connsiteY150" fmla="*/ 4663440 h 5811520"/>
              <a:gd name="connsiteX151" fmla="*/ 3352800 w 11897360"/>
              <a:gd name="connsiteY151" fmla="*/ 4653280 h 5811520"/>
              <a:gd name="connsiteX152" fmla="*/ 3261360 w 11897360"/>
              <a:gd name="connsiteY152" fmla="*/ 4612640 h 5811520"/>
              <a:gd name="connsiteX153" fmla="*/ 3230880 w 11897360"/>
              <a:gd name="connsiteY153" fmla="*/ 4602480 h 5811520"/>
              <a:gd name="connsiteX154" fmla="*/ 3200400 w 11897360"/>
              <a:gd name="connsiteY154" fmla="*/ 4582160 h 5811520"/>
              <a:gd name="connsiteX155" fmla="*/ 3139440 w 11897360"/>
              <a:gd name="connsiteY155" fmla="*/ 4561840 h 5811520"/>
              <a:gd name="connsiteX156" fmla="*/ 2997200 w 11897360"/>
              <a:gd name="connsiteY156" fmla="*/ 4531360 h 5811520"/>
              <a:gd name="connsiteX157" fmla="*/ 2895600 w 11897360"/>
              <a:gd name="connsiteY157" fmla="*/ 4511040 h 5811520"/>
              <a:gd name="connsiteX158" fmla="*/ 2306320 w 11897360"/>
              <a:gd name="connsiteY158" fmla="*/ 4500880 h 5811520"/>
              <a:gd name="connsiteX159" fmla="*/ 2021840 w 11897360"/>
              <a:gd name="connsiteY159" fmla="*/ 4450080 h 5811520"/>
              <a:gd name="connsiteX160" fmla="*/ 1981200 w 11897360"/>
              <a:gd name="connsiteY160" fmla="*/ 4429760 h 5811520"/>
              <a:gd name="connsiteX161" fmla="*/ 1828800 w 11897360"/>
              <a:gd name="connsiteY161" fmla="*/ 4389120 h 5811520"/>
              <a:gd name="connsiteX162" fmla="*/ 1737360 w 11897360"/>
              <a:gd name="connsiteY162" fmla="*/ 4358640 h 5811520"/>
              <a:gd name="connsiteX163" fmla="*/ 1686560 w 11897360"/>
              <a:gd name="connsiteY163" fmla="*/ 4348480 h 5811520"/>
              <a:gd name="connsiteX164" fmla="*/ 1615440 w 11897360"/>
              <a:gd name="connsiteY164" fmla="*/ 4328160 h 5811520"/>
              <a:gd name="connsiteX165" fmla="*/ 1564640 w 11897360"/>
              <a:gd name="connsiteY165" fmla="*/ 4307840 h 5811520"/>
              <a:gd name="connsiteX166" fmla="*/ 1493520 w 11897360"/>
              <a:gd name="connsiteY166" fmla="*/ 4297680 h 5811520"/>
              <a:gd name="connsiteX167" fmla="*/ 1391920 w 11897360"/>
              <a:gd name="connsiteY167" fmla="*/ 4277360 h 5811520"/>
              <a:gd name="connsiteX168" fmla="*/ 1361440 w 11897360"/>
              <a:gd name="connsiteY168" fmla="*/ 4267200 h 5811520"/>
              <a:gd name="connsiteX169" fmla="*/ 1188720 w 11897360"/>
              <a:gd name="connsiteY169" fmla="*/ 4246880 h 5811520"/>
              <a:gd name="connsiteX170" fmla="*/ 690880 w 11897360"/>
              <a:gd name="connsiteY170" fmla="*/ 4104640 h 5811520"/>
              <a:gd name="connsiteX171" fmla="*/ 599440 w 11897360"/>
              <a:gd name="connsiteY171" fmla="*/ 4053840 h 5811520"/>
              <a:gd name="connsiteX172" fmla="*/ 355600 w 11897360"/>
              <a:gd name="connsiteY172" fmla="*/ 3972560 h 5811520"/>
              <a:gd name="connsiteX173" fmla="*/ 111760 w 11897360"/>
              <a:gd name="connsiteY173" fmla="*/ 3820160 h 5811520"/>
              <a:gd name="connsiteX174" fmla="*/ 20320 w 11897360"/>
              <a:gd name="connsiteY174" fmla="*/ 3728720 h 5811520"/>
              <a:gd name="connsiteX175" fmla="*/ 0 w 11897360"/>
              <a:gd name="connsiteY175" fmla="*/ 3698240 h 5811520"/>
              <a:gd name="connsiteX176" fmla="*/ 20320 w 11897360"/>
              <a:gd name="connsiteY176" fmla="*/ 3576320 h 5811520"/>
              <a:gd name="connsiteX177" fmla="*/ 101600 w 11897360"/>
              <a:gd name="connsiteY177" fmla="*/ 3373120 h 5811520"/>
              <a:gd name="connsiteX178" fmla="*/ 121920 w 11897360"/>
              <a:gd name="connsiteY178" fmla="*/ 3322320 h 5811520"/>
              <a:gd name="connsiteX179" fmla="*/ 193040 w 11897360"/>
              <a:gd name="connsiteY179" fmla="*/ 3220720 h 5811520"/>
              <a:gd name="connsiteX180" fmla="*/ 213360 w 11897360"/>
              <a:gd name="connsiteY180" fmla="*/ 3169920 h 5811520"/>
              <a:gd name="connsiteX181" fmla="*/ 274320 w 11897360"/>
              <a:gd name="connsiteY181" fmla="*/ 3098800 h 5811520"/>
              <a:gd name="connsiteX182" fmla="*/ 314960 w 11897360"/>
              <a:gd name="connsiteY182" fmla="*/ 3037840 h 5811520"/>
              <a:gd name="connsiteX183" fmla="*/ 375920 w 11897360"/>
              <a:gd name="connsiteY183" fmla="*/ 2956560 h 5811520"/>
              <a:gd name="connsiteX184" fmla="*/ 426720 w 11897360"/>
              <a:gd name="connsiteY184" fmla="*/ 2885440 h 5811520"/>
              <a:gd name="connsiteX185" fmla="*/ 538480 w 11897360"/>
              <a:gd name="connsiteY185" fmla="*/ 2824480 h 5811520"/>
              <a:gd name="connsiteX186" fmla="*/ 640080 w 11897360"/>
              <a:gd name="connsiteY186" fmla="*/ 2794000 h 5811520"/>
              <a:gd name="connsiteX187" fmla="*/ 680720 w 11897360"/>
              <a:gd name="connsiteY187" fmla="*/ 2773680 h 5811520"/>
              <a:gd name="connsiteX188" fmla="*/ 853440 w 11897360"/>
              <a:gd name="connsiteY188" fmla="*/ 2722880 h 5811520"/>
              <a:gd name="connsiteX189" fmla="*/ 944880 w 11897360"/>
              <a:gd name="connsiteY189" fmla="*/ 2692400 h 5811520"/>
              <a:gd name="connsiteX190" fmla="*/ 975360 w 11897360"/>
              <a:gd name="connsiteY190" fmla="*/ 2672080 h 5811520"/>
              <a:gd name="connsiteX191" fmla="*/ 1097280 w 11897360"/>
              <a:gd name="connsiteY191" fmla="*/ 2641600 h 5811520"/>
              <a:gd name="connsiteX192" fmla="*/ 1391920 w 11897360"/>
              <a:gd name="connsiteY192" fmla="*/ 2529840 h 5811520"/>
              <a:gd name="connsiteX193" fmla="*/ 1696720 w 11897360"/>
              <a:gd name="connsiteY193" fmla="*/ 2438400 h 5811520"/>
              <a:gd name="connsiteX194" fmla="*/ 1869440 w 11897360"/>
              <a:gd name="connsiteY194" fmla="*/ 2387600 h 5811520"/>
              <a:gd name="connsiteX195" fmla="*/ 1940560 w 11897360"/>
              <a:gd name="connsiteY195" fmla="*/ 2357120 h 5811520"/>
              <a:gd name="connsiteX196" fmla="*/ 2032000 w 11897360"/>
              <a:gd name="connsiteY196" fmla="*/ 2346960 h 5811520"/>
              <a:gd name="connsiteX197" fmla="*/ 2072640 w 11897360"/>
              <a:gd name="connsiteY197" fmla="*/ 2326640 h 5811520"/>
              <a:gd name="connsiteX198" fmla="*/ 2123440 w 11897360"/>
              <a:gd name="connsiteY198" fmla="*/ 2316480 h 5811520"/>
              <a:gd name="connsiteX199" fmla="*/ 2245360 w 11897360"/>
              <a:gd name="connsiteY199" fmla="*/ 2296160 h 5811520"/>
              <a:gd name="connsiteX200" fmla="*/ 2540000 w 11897360"/>
              <a:gd name="connsiteY200" fmla="*/ 2306320 h 5811520"/>
              <a:gd name="connsiteX201" fmla="*/ 2915920 w 11897360"/>
              <a:gd name="connsiteY201" fmla="*/ 2275840 h 5811520"/>
              <a:gd name="connsiteX202" fmla="*/ 3190240 w 11897360"/>
              <a:gd name="connsiteY202" fmla="*/ 2286000 h 5811520"/>
              <a:gd name="connsiteX203" fmla="*/ 3200400 w 11897360"/>
              <a:gd name="connsiteY203" fmla="*/ 2316480 h 5811520"/>
              <a:gd name="connsiteX204" fmla="*/ 3230880 w 11897360"/>
              <a:gd name="connsiteY204" fmla="*/ 2346960 h 5811520"/>
              <a:gd name="connsiteX205" fmla="*/ 3251200 w 11897360"/>
              <a:gd name="connsiteY205" fmla="*/ 2377440 h 5811520"/>
              <a:gd name="connsiteX206" fmla="*/ 3322320 w 11897360"/>
              <a:gd name="connsiteY206" fmla="*/ 2468880 h 5811520"/>
              <a:gd name="connsiteX207" fmla="*/ 3373120 w 11897360"/>
              <a:gd name="connsiteY207" fmla="*/ 2529840 h 5811520"/>
              <a:gd name="connsiteX208" fmla="*/ 3413760 w 11897360"/>
              <a:gd name="connsiteY208" fmla="*/ 2590800 h 5811520"/>
              <a:gd name="connsiteX209" fmla="*/ 3434080 w 11897360"/>
              <a:gd name="connsiteY209" fmla="*/ 2621280 h 5811520"/>
              <a:gd name="connsiteX210" fmla="*/ 3444240 w 11897360"/>
              <a:gd name="connsiteY210" fmla="*/ 2651760 h 5811520"/>
              <a:gd name="connsiteX211" fmla="*/ 3505200 w 11897360"/>
              <a:gd name="connsiteY211" fmla="*/ 2712720 h 5811520"/>
              <a:gd name="connsiteX212" fmla="*/ 3545840 w 11897360"/>
              <a:gd name="connsiteY212" fmla="*/ 2753360 h 5811520"/>
              <a:gd name="connsiteX213" fmla="*/ 3586480 w 11897360"/>
              <a:gd name="connsiteY213" fmla="*/ 2773680 h 5811520"/>
              <a:gd name="connsiteX214" fmla="*/ 3677920 w 11897360"/>
              <a:gd name="connsiteY214" fmla="*/ 2844800 h 5811520"/>
              <a:gd name="connsiteX215" fmla="*/ 3738880 w 11897360"/>
              <a:gd name="connsiteY215" fmla="*/ 2865120 h 5811520"/>
              <a:gd name="connsiteX216" fmla="*/ 3810000 w 11897360"/>
              <a:gd name="connsiteY216" fmla="*/ 2875280 h 5811520"/>
              <a:gd name="connsiteX217" fmla="*/ 3901440 w 11897360"/>
              <a:gd name="connsiteY217" fmla="*/ 2885440 h 5811520"/>
              <a:gd name="connsiteX218" fmla="*/ 4033520 w 11897360"/>
              <a:gd name="connsiteY218" fmla="*/ 2915920 h 5811520"/>
              <a:gd name="connsiteX219" fmla="*/ 4074160 w 11897360"/>
              <a:gd name="connsiteY219" fmla="*/ 2926080 h 5811520"/>
              <a:gd name="connsiteX220" fmla="*/ 4185920 w 11897360"/>
              <a:gd name="connsiteY220" fmla="*/ 2936240 h 5811520"/>
              <a:gd name="connsiteX221" fmla="*/ 4348480 w 11897360"/>
              <a:gd name="connsiteY221" fmla="*/ 2966720 h 5811520"/>
              <a:gd name="connsiteX222" fmla="*/ 4582160 w 11897360"/>
              <a:gd name="connsiteY222" fmla="*/ 2956560 h 5811520"/>
              <a:gd name="connsiteX223" fmla="*/ 4673600 w 11897360"/>
              <a:gd name="connsiteY223" fmla="*/ 2926080 h 5811520"/>
              <a:gd name="connsiteX224" fmla="*/ 4744720 w 11897360"/>
              <a:gd name="connsiteY224" fmla="*/ 2905760 h 5811520"/>
              <a:gd name="connsiteX225" fmla="*/ 4775200 w 11897360"/>
              <a:gd name="connsiteY225" fmla="*/ 2895600 h 5811520"/>
              <a:gd name="connsiteX226" fmla="*/ 4846320 w 11897360"/>
              <a:gd name="connsiteY226" fmla="*/ 2875280 h 5811520"/>
              <a:gd name="connsiteX227" fmla="*/ 5679440 w 11897360"/>
              <a:gd name="connsiteY227" fmla="*/ 2885440 h 5811520"/>
              <a:gd name="connsiteX228" fmla="*/ 5720080 w 11897360"/>
              <a:gd name="connsiteY228" fmla="*/ 2895600 h 5811520"/>
              <a:gd name="connsiteX229" fmla="*/ 6055360 w 11897360"/>
              <a:gd name="connsiteY229" fmla="*/ 2885440 h 5811520"/>
              <a:gd name="connsiteX230" fmla="*/ 6136640 w 11897360"/>
              <a:gd name="connsiteY230" fmla="*/ 2865120 h 5811520"/>
              <a:gd name="connsiteX231" fmla="*/ 6207760 w 11897360"/>
              <a:gd name="connsiteY231" fmla="*/ 2854960 h 5811520"/>
              <a:gd name="connsiteX232" fmla="*/ 6238240 w 11897360"/>
              <a:gd name="connsiteY232" fmla="*/ 2844800 h 5811520"/>
              <a:gd name="connsiteX233" fmla="*/ 6278880 w 11897360"/>
              <a:gd name="connsiteY233" fmla="*/ 2834640 h 5811520"/>
              <a:gd name="connsiteX234" fmla="*/ 6339840 w 11897360"/>
              <a:gd name="connsiteY234" fmla="*/ 2814320 h 5811520"/>
              <a:gd name="connsiteX235" fmla="*/ 6350000 w 11897360"/>
              <a:gd name="connsiteY235" fmla="*/ 2733040 h 5811520"/>
              <a:gd name="connsiteX236" fmla="*/ 6380480 w 11897360"/>
              <a:gd name="connsiteY236" fmla="*/ 2722880 h 5811520"/>
              <a:gd name="connsiteX237" fmla="*/ 6370320 w 11897360"/>
              <a:gd name="connsiteY237" fmla="*/ 2661920 h 5811520"/>
              <a:gd name="connsiteX238" fmla="*/ 6350000 w 11897360"/>
              <a:gd name="connsiteY238" fmla="*/ 2631440 h 5811520"/>
              <a:gd name="connsiteX239" fmla="*/ 6329680 w 11897360"/>
              <a:gd name="connsiteY239" fmla="*/ 2692400 h 581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1897360" h="5811520">
                <a:moveTo>
                  <a:pt x="6329680" y="2692400"/>
                </a:moveTo>
                <a:cubicBezTo>
                  <a:pt x="6344920" y="2697480"/>
                  <a:pt x="6422072" y="2665148"/>
                  <a:pt x="6441440" y="2661920"/>
                </a:cubicBezTo>
                <a:cubicBezTo>
                  <a:pt x="6553892" y="2643178"/>
                  <a:pt x="6627345" y="2649838"/>
                  <a:pt x="6756400" y="2641600"/>
                </a:cubicBezTo>
                <a:cubicBezTo>
                  <a:pt x="7325308" y="2605287"/>
                  <a:pt x="6645056" y="2633528"/>
                  <a:pt x="7294880" y="2611120"/>
                </a:cubicBezTo>
                <a:cubicBezTo>
                  <a:pt x="7305040" y="2607733"/>
                  <a:pt x="7314970" y="2603557"/>
                  <a:pt x="7325360" y="2600960"/>
                </a:cubicBezTo>
                <a:cubicBezTo>
                  <a:pt x="7342113" y="2596772"/>
                  <a:pt x="7359655" y="2595878"/>
                  <a:pt x="7376160" y="2590800"/>
                </a:cubicBezTo>
                <a:cubicBezTo>
                  <a:pt x="7403816" y="2582290"/>
                  <a:pt x="7429989" y="2569470"/>
                  <a:pt x="7457440" y="2560320"/>
                </a:cubicBezTo>
                <a:cubicBezTo>
                  <a:pt x="7528978" y="2536474"/>
                  <a:pt x="7515721" y="2543982"/>
                  <a:pt x="7579360" y="2529840"/>
                </a:cubicBezTo>
                <a:cubicBezTo>
                  <a:pt x="7592991" y="2526811"/>
                  <a:pt x="7606064" y="2520551"/>
                  <a:pt x="7620000" y="2519680"/>
                </a:cubicBezTo>
                <a:cubicBezTo>
                  <a:pt x="7714702" y="2513761"/>
                  <a:pt x="7809653" y="2512907"/>
                  <a:pt x="7904480" y="2509520"/>
                </a:cubicBezTo>
                <a:cubicBezTo>
                  <a:pt x="7982460" y="2502431"/>
                  <a:pt x="8009243" y="2502791"/>
                  <a:pt x="8077200" y="2489200"/>
                </a:cubicBezTo>
                <a:cubicBezTo>
                  <a:pt x="8157828" y="2473074"/>
                  <a:pt x="8075128" y="2484638"/>
                  <a:pt x="8178800" y="2458720"/>
                </a:cubicBezTo>
                <a:cubicBezTo>
                  <a:pt x="8191821" y="2455465"/>
                  <a:pt x="8235344" y="2445688"/>
                  <a:pt x="8249920" y="2438400"/>
                </a:cubicBezTo>
                <a:cubicBezTo>
                  <a:pt x="8316402" y="2405159"/>
                  <a:pt x="8243470" y="2432540"/>
                  <a:pt x="8310880" y="2387600"/>
                </a:cubicBezTo>
                <a:cubicBezTo>
                  <a:pt x="8319791" y="2381659"/>
                  <a:pt x="8331998" y="2382641"/>
                  <a:pt x="8341360" y="2377440"/>
                </a:cubicBezTo>
                <a:cubicBezTo>
                  <a:pt x="8362708" y="2365580"/>
                  <a:pt x="8382000" y="2350347"/>
                  <a:pt x="8402320" y="2336800"/>
                </a:cubicBezTo>
                <a:cubicBezTo>
                  <a:pt x="8412480" y="2330027"/>
                  <a:pt x="8424166" y="2325114"/>
                  <a:pt x="8432800" y="2316480"/>
                </a:cubicBezTo>
                <a:cubicBezTo>
                  <a:pt x="8471914" y="2277366"/>
                  <a:pt x="8451325" y="2293970"/>
                  <a:pt x="8493760" y="2265680"/>
                </a:cubicBezTo>
                <a:cubicBezTo>
                  <a:pt x="8542933" y="2118161"/>
                  <a:pt x="8511546" y="2223895"/>
                  <a:pt x="8493760" y="1859280"/>
                </a:cubicBezTo>
                <a:cubicBezTo>
                  <a:pt x="8493080" y="1845333"/>
                  <a:pt x="8489101" y="1831475"/>
                  <a:pt x="8483600" y="1818640"/>
                </a:cubicBezTo>
                <a:cubicBezTo>
                  <a:pt x="8478790" y="1807417"/>
                  <a:pt x="8468239" y="1799318"/>
                  <a:pt x="8463280" y="1788160"/>
                </a:cubicBezTo>
                <a:cubicBezTo>
                  <a:pt x="8454581" y="1768587"/>
                  <a:pt x="8449733" y="1747520"/>
                  <a:pt x="8442960" y="1727200"/>
                </a:cubicBezTo>
                <a:cubicBezTo>
                  <a:pt x="8439573" y="1717040"/>
                  <a:pt x="8438741" y="1705631"/>
                  <a:pt x="8432800" y="1696720"/>
                </a:cubicBezTo>
                <a:cubicBezTo>
                  <a:pt x="8419253" y="1676400"/>
                  <a:pt x="8399883" y="1658928"/>
                  <a:pt x="8392160" y="1635760"/>
                </a:cubicBezTo>
                <a:cubicBezTo>
                  <a:pt x="8367979" y="1563216"/>
                  <a:pt x="8383721" y="1592622"/>
                  <a:pt x="8351520" y="1544320"/>
                </a:cubicBezTo>
                <a:cubicBezTo>
                  <a:pt x="8348133" y="1486747"/>
                  <a:pt x="8348819" y="1428788"/>
                  <a:pt x="8341360" y="1371600"/>
                </a:cubicBezTo>
                <a:cubicBezTo>
                  <a:pt x="8338590" y="1350361"/>
                  <a:pt x="8324561" y="1331768"/>
                  <a:pt x="8321040" y="1310640"/>
                </a:cubicBezTo>
                <a:cubicBezTo>
                  <a:pt x="8307359" y="1228552"/>
                  <a:pt x="8317394" y="1269223"/>
                  <a:pt x="8290560" y="1188720"/>
                </a:cubicBezTo>
                <a:cubicBezTo>
                  <a:pt x="8287173" y="1178560"/>
                  <a:pt x="8286341" y="1167151"/>
                  <a:pt x="8280400" y="1158240"/>
                </a:cubicBezTo>
                <a:cubicBezTo>
                  <a:pt x="8273627" y="1148080"/>
                  <a:pt x="8265039" y="1138918"/>
                  <a:pt x="8260080" y="1127760"/>
                </a:cubicBezTo>
                <a:cubicBezTo>
                  <a:pt x="8220298" y="1038251"/>
                  <a:pt x="8264913" y="1091953"/>
                  <a:pt x="8209280" y="1036320"/>
                </a:cubicBezTo>
                <a:cubicBezTo>
                  <a:pt x="8182187" y="955040"/>
                  <a:pt x="8222827" y="1049867"/>
                  <a:pt x="8168640" y="995680"/>
                </a:cubicBezTo>
                <a:cubicBezTo>
                  <a:pt x="8091814" y="918854"/>
                  <a:pt x="8161869" y="954289"/>
                  <a:pt x="8097520" y="904240"/>
                </a:cubicBezTo>
                <a:cubicBezTo>
                  <a:pt x="8078243" y="889247"/>
                  <a:pt x="8053829" y="880869"/>
                  <a:pt x="8036560" y="863600"/>
                </a:cubicBezTo>
                <a:cubicBezTo>
                  <a:pt x="8010261" y="837301"/>
                  <a:pt x="7981578" y="804633"/>
                  <a:pt x="7945120" y="792480"/>
                </a:cubicBezTo>
                <a:cubicBezTo>
                  <a:pt x="7934960" y="789093"/>
                  <a:pt x="7924219" y="787109"/>
                  <a:pt x="7914640" y="782320"/>
                </a:cubicBezTo>
                <a:cubicBezTo>
                  <a:pt x="7886350" y="768175"/>
                  <a:pt x="7876150" y="753990"/>
                  <a:pt x="7853680" y="731520"/>
                </a:cubicBezTo>
                <a:cubicBezTo>
                  <a:pt x="7821847" y="620103"/>
                  <a:pt x="7828624" y="674566"/>
                  <a:pt x="7843520" y="518160"/>
                </a:cubicBezTo>
                <a:cubicBezTo>
                  <a:pt x="7844046" y="512639"/>
                  <a:pt x="7851093" y="435680"/>
                  <a:pt x="7863840" y="416560"/>
                </a:cubicBezTo>
                <a:cubicBezTo>
                  <a:pt x="7873914" y="401449"/>
                  <a:pt x="7907044" y="373651"/>
                  <a:pt x="7924800" y="365760"/>
                </a:cubicBezTo>
                <a:cubicBezTo>
                  <a:pt x="7944373" y="357061"/>
                  <a:pt x="7966261" y="354303"/>
                  <a:pt x="7985760" y="345440"/>
                </a:cubicBezTo>
                <a:cubicBezTo>
                  <a:pt x="8003737" y="337268"/>
                  <a:pt x="8018665" y="323311"/>
                  <a:pt x="8036560" y="314960"/>
                </a:cubicBezTo>
                <a:cubicBezTo>
                  <a:pt x="8040639" y="313056"/>
                  <a:pt x="8172501" y="258437"/>
                  <a:pt x="8199120" y="254000"/>
                </a:cubicBezTo>
                <a:cubicBezTo>
                  <a:pt x="8219440" y="250613"/>
                  <a:pt x="8239970" y="248309"/>
                  <a:pt x="8260080" y="243840"/>
                </a:cubicBezTo>
                <a:cubicBezTo>
                  <a:pt x="8354974" y="222752"/>
                  <a:pt x="8178857" y="231501"/>
                  <a:pt x="8402320" y="223520"/>
                </a:cubicBezTo>
                <a:cubicBezTo>
                  <a:pt x="8554661" y="218079"/>
                  <a:pt x="8707120" y="216747"/>
                  <a:pt x="8859520" y="213360"/>
                </a:cubicBezTo>
                <a:cubicBezTo>
                  <a:pt x="8893387" y="209973"/>
                  <a:pt x="8928035" y="211186"/>
                  <a:pt x="8961120" y="203200"/>
                </a:cubicBezTo>
                <a:cubicBezTo>
                  <a:pt x="9026715" y="187367"/>
                  <a:pt x="9089753" y="162367"/>
                  <a:pt x="9154160" y="142240"/>
                </a:cubicBezTo>
                <a:cubicBezTo>
                  <a:pt x="9346699" y="82071"/>
                  <a:pt x="9220490" y="117660"/>
                  <a:pt x="9387840" y="81280"/>
                </a:cubicBezTo>
                <a:cubicBezTo>
                  <a:pt x="9431993" y="71682"/>
                  <a:pt x="9475224" y="57422"/>
                  <a:pt x="9519920" y="50800"/>
                </a:cubicBezTo>
                <a:cubicBezTo>
                  <a:pt x="9566941" y="43834"/>
                  <a:pt x="9614896" y="45704"/>
                  <a:pt x="9662160" y="40640"/>
                </a:cubicBezTo>
                <a:cubicBezTo>
                  <a:pt x="9709782" y="35538"/>
                  <a:pt x="9756721" y="24861"/>
                  <a:pt x="9804400" y="20320"/>
                </a:cubicBezTo>
                <a:cubicBezTo>
                  <a:pt x="9899040" y="11307"/>
                  <a:pt x="9994053" y="6773"/>
                  <a:pt x="10088880" y="0"/>
                </a:cubicBezTo>
                <a:lnTo>
                  <a:pt x="11043920" y="20320"/>
                </a:lnTo>
                <a:cubicBezTo>
                  <a:pt x="11128627" y="22455"/>
                  <a:pt x="11213534" y="22809"/>
                  <a:pt x="11297920" y="30480"/>
                </a:cubicBezTo>
                <a:cubicBezTo>
                  <a:pt x="11325732" y="33008"/>
                  <a:pt x="11351815" y="45323"/>
                  <a:pt x="11379200" y="50800"/>
                </a:cubicBezTo>
                <a:cubicBezTo>
                  <a:pt x="11402682" y="55496"/>
                  <a:pt x="11426651" y="57319"/>
                  <a:pt x="11450320" y="60960"/>
                </a:cubicBezTo>
                <a:cubicBezTo>
                  <a:pt x="11506649" y="69626"/>
                  <a:pt x="11509241" y="70712"/>
                  <a:pt x="11562080" y="81280"/>
                </a:cubicBezTo>
                <a:cubicBezTo>
                  <a:pt x="11572240" y="88053"/>
                  <a:pt x="11581084" y="97427"/>
                  <a:pt x="11592560" y="101600"/>
                </a:cubicBezTo>
                <a:cubicBezTo>
                  <a:pt x="11618806" y="111144"/>
                  <a:pt x="11673840" y="121920"/>
                  <a:pt x="11673840" y="121920"/>
                </a:cubicBezTo>
                <a:cubicBezTo>
                  <a:pt x="11684000" y="128693"/>
                  <a:pt x="11695686" y="133606"/>
                  <a:pt x="11704320" y="142240"/>
                </a:cubicBezTo>
                <a:cubicBezTo>
                  <a:pt x="11736763" y="174683"/>
                  <a:pt x="11735280" y="222212"/>
                  <a:pt x="11744960" y="264160"/>
                </a:cubicBezTo>
                <a:cubicBezTo>
                  <a:pt x="11748100" y="277766"/>
                  <a:pt x="11752622" y="291062"/>
                  <a:pt x="11755120" y="304800"/>
                </a:cubicBezTo>
                <a:cubicBezTo>
                  <a:pt x="11776324" y="421424"/>
                  <a:pt x="11754380" y="331952"/>
                  <a:pt x="11775440" y="426720"/>
                </a:cubicBezTo>
                <a:cubicBezTo>
                  <a:pt x="11778469" y="440351"/>
                  <a:pt x="11780099" y="454525"/>
                  <a:pt x="11785600" y="467360"/>
                </a:cubicBezTo>
                <a:cubicBezTo>
                  <a:pt x="11790410" y="478583"/>
                  <a:pt x="11799147" y="487680"/>
                  <a:pt x="11805920" y="497840"/>
                </a:cubicBezTo>
                <a:cubicBezTo>
                  <a:pt x="11814402" y="557212"/>
                  <a:pt x="11814355" y="566277"/>
                  <a:pt x="11826240" y="619760"/>
                </a:cubicBezTo>
                <a:cubicBezTo>
                  <a:pt x="11842121" y="691224"/>
                  <a:pt x="11829589" y="631481"/>
                  <a:pt x="11846560" y="690880"/>
                </a:cubicBezTo>
                <a:cubicBezTo>
                  <a:pt x="11850396" y="704306"/>
                  <a:pt x="11853691" y="717889"/>
                  <a:pt x="11856720" y="731520"/>
                </a:cubicBezTo>
                <a:cubicBezTo>
                  <a:pt x="11860466" y="748377"/>
                  <a:pt x="11862692" y="765567"/>
                  <a:pt x="11866880" y="782320"/>
                </a:cubicBezTo>
                <a:cubicBezTo>
                  <a:pt x="11869477" y="792710"/>
                  <a:pt x="11874717" y="802345"/>
                  <a:pt x="11877040" y="812800"/>
                </a:cubicBezTo>
                <a:cubicBezTo>
                  <a:pt x="11900881" y="920086"/>
                  <a:pt x="11874488" y="835625"/>
                  <a:pt x="11897360" y="904240"/>
                </a:cubicBezTo>
                <a:cubicBezTo>
                  <a:pt x="11893973" y="1016000"/>
                  <a:pt x="11892926" y="1127855"/>
                  <a:pt x="11887200" y="1239520"/>
                </a:cubicBezTo>
                <a:cubicBezTo>
                  <a:pt x="11885274" y="1277086"/>
                  <a:pt x="11867994" y="1337778"/>
                  <a:pt x="11856720" y="1371600"/>
                </a:cubicBezTo>
                <a:cubicBezTo>
                  <a:pt x="11847570" y="1399051"/>
                  <a:pt x="11834405" y="1425120"/>
                  <a:pt x="11826240" y="1452880"/>
                </a:cubicBezTo>
                <a:cubicBezTo>
                  <a:pt x="11805520" y="1523327"/>
                  <a:pt x="11809033" y="1568574"/>
                  <a:pt x="11775440" y="1635760"/>
                </a:cubicBezTo>
                <a:cubicBezTo>
                  <a:pt x="11762411" y="1661818"/>
                  <a:pt x="11741573" y="1683173"/>
                  <a:pt x="11724640" y="1706880"/>
                </a:cubicBezTo>
                <a:cubicBezTo>
                  <a:pt x="11717867" y="1727200"/>
                  <a:pt x="11713899" y="1748682"/>
                  <a:pt x="11704320" y="1767840"/>
                </a:cubicBezTo>
                <a:cubicBezTo>
                  <a:pt x="11634449" y="1907582"/>
                  <a:pt x="11681616" y="1774991"/>
                  <a:pt x="11653520" y="1859280"/>
                </a:cubicBezTo>
                <a:cubicBezTo>
                  <a:pt x="11656516" y="1874258"/>
                  <a:pt x="11668942" y="1958232"/>
                  <a:pt x="11684000" y="1991360"/>
                </a:cubicBezTo>
                <a:cubicBezTo>
                  <a:pt x="11696535" y="2018936"/>
                  <a:pt x="11724640" y="2072640"/>
                  <a:pt x="11724640" y="2072640"/>
                </a:cubicBezTo>
                <a:cubicBezTo>
                  <a:pt x="11731413" y="2106507"/>
                  <a:pt x="11739282" y="2140173"/>
                  <a:pt x="11744960" y="2174240"/>
                </a:cubicBezTo>
                <a:cubicBezTo>
                  <a:pt x="11748347" y="2194560"/>
                  <a:pt x="11750488" y="2215127"/>
                  <a:pt x="11755120" y="2235200"/>
                </a:cubicBezTo>
                <a:cubicBezTo>
                  <a:pt x="11760664" y="2259224"/>
                  <a:pt x="11768667" y="2282613"/>
                  <a:pt x="11775440" y="2306320"/>
                </a:cubicBezTo>
                <a:cubicBezTo>
                  <a:pt x="11761468" y="2921096"/>
                  <a:pt x="11790246" y="2586000"/>
                  <a:pt x="11755120" y="2814320"/>
                </a:cubicBezTo>
                <a:cubicBezTo>
                  <a:pt x="11741451" y="2903167"/>
                  <a:pt x="11756534" y="2862292"/>
                  <a:pt x="11724640" y="2926080"/>
                </a:cubicBezTo>
                <a:cubicBezTo>
                  <a:pt x="11710425" y="3025582"/>
                  <a:pt x="11724497" y="2967100"/>
                  <a:pt x="11694160" y="3048000"/>
                </a:cubicBezTo>
                <a:cubicBezTo>
                  <a:pt x="11690400" y="3058028"/>
                  <a:pt x="11690690" y="3070117"/>
                  <a:pt x="11684000" y="3078480"/>
                </a:cubicBezTo>
                <a:cubicBezTo>
                  <a:pt x="11676372" y="3088015"/>
                  <a:pt x="11663680" y="3092027"/>
                  <a:pt x="11653520" y="3098800"/>
                </a:cubicBezTo>
                <a:cubicBezTo>
                  <a:pt x="11618076" y="3205132"/>
                  <a:pt x="11655676" y="3083094"/>
                  <a:pt x="11633200" y="3352800"/>
                </a:cubicBezTo>
                <a:cubicBezTo>
                  <a:pt x="11629223" y="3400529"/>
                  <a:pt x="11618370" y="3447461"/>
                  <a:pt x="11612880" y="3495040"/>
                </a:cubicBezTo>
                <a:cubicBezTo>
                  <a:pt x="11608206" y="3535552"/>
                  <a:pt x="11607579" y="3576470"/>
                  <a:pt x="11602720" y="3616960"/>
                </a:cubicBezTo>
                <a:cubicBezTo>
                  <a:pt x="11597413" y="3661187"/>
                  <a:pt x="11587707" y="3704813"/>
                  <a:pt x="11582400" y="3749040"/>
                </a:cubicBezTo>
                <a:cubicBezTo>
                  <a:pt x="11577541" y="3789530"/>
                  <a:pt x="11579535" y="3830837"/>
                  <a:pt x="11572240" y="3870960"/>
                </a:cubicBezTo>
                <a:cubicBezTo>
                  <a:pt x="11565915" y="3905748"/>
                  <a:pt x="11549950" y="3938164"/>
                  <a:pt x="11541760" y="3972560"/>
                </a:cubicBezTo>
                <a:cubicBezTo>
                  <a:pt x="11532990" y="4009394"/>
                  <a:pt x="11530623" y="4047586"/>
                  <a:pt x="11521440" y="4084320"/>
                </a:cubicBezTo>
                <a:cubicBezTo>
                  <a:pt x="11503501" y="4156077"/>
                  <a:pt x="11460480" y="4297680"/>
                  <a:pt x="11460480" y="4297680"/>
                </a:cubicBezTo>
                <a:cubicBezTo>
                  <a:pt x="11440469" y="4457769"/>
                  <a:pt x="11465857" y="4297837"/>
                  <a:pt x="11419840" y="4470400"/>
                </a:cubicBezTo>
                <a:cubicBezTo>
                  <a:pt x="11414532" y="4490305"/>
                  <a:pt x="11414988" y="4511455"/>
                  <a:pt x="11409680" y="4531360"/>
                </a:cubicBezTo>
                <a:cubicBezTo>
                  <a:pt x="11386176" y="4619499"/>
                  <a:pt x="11387604" y="4608793"/>
                  <a:pt x="11348720" y="4673600"/>
                </a:cubicBezTo>
                <a:cubicBezTo>
                  <a:pt x="11344191" y="4700775"/>
                  <a:pt x="11335500" y="4756960"/>
                  <a:pt x="11328400" y="4785360"/>
                </a:cubicBezTo>
                <a:cubicBezTo>
                  <a:pt x="11325803" y="4795750"/>
                  <a:pt x="11321182" y="4805542"/>
                  <a:pt x="11318240" y="4815840"/>
                </a:cubicBezTo>
                <a:cubicBezTo>
                  <a:pt x="11311437" y="4839652"/>
                  <a:pt x="11306700" y="4878180"/>
                  <a:pt x="11287760" y="4897120"/>
                </a:cubicBezTo>
                <a:cubicBezTo>
                  <a:pt x="11280187" y="4904693"/>
                  <a:pt x="11267440" y="4903893"/>
                  <a:pt x="11257280" y="4907280"/>
                </a:cubicBezTo>
                <a:cubicBezTo>
                  <a:pt x="11198437" y="5044580"/>
                  <a:pt x="11243784" y="4958989"/>
                  <a:pt x="11084560" y="5140960"/>
                </a:cubicBezTo>
                <a:cubicBezTo>
                  <a:pt x="11023348" y="5210917"/>
                  <a:pt x="10964210" y="5286657"/>
                  <a:pt x="10881360" y="5334000"/>
                </a:cubicBezTo>
                <a:cubicBezTo>
                  <a:pt x="10857653" y="5347547"/>
                  <a:pt x="10832958" y="5359494"/>
                  <a:pt x="10810240" y="5374640"/>
                </a:cubicBezTo>
                <a:cubicBezTo>
                  <a:pt x="10637150" y="5490034"/>
                  <a:pt x="10905400" y="5331874"/>
                  <a:pt x="10688320" y="5455920"/>
                </a:cubicBezTo>
                <a:cubicBezTo>
                  <a:pt x="10678160" y="5469467"/>
                  <a:pt x="10671387" y="5486400"/>
                  <a:pt x="10657840" y="5496560"/>
                </a:cubicBezTo>
                <a:cubicBezTo>
                  <a:pt x="10638711" y="5510907"/>
                  <a:pt x="10590559" y="5521000"/>
                  <a:pt x="10566400" y="5527040"/>
                </a:cubicBezTo>
                <a:cubicBezTo>
                  <a:pt x="10556240" y="5533813"/>
                  <a:pt x="10546522" y="5541302"/>
                  <a:pt x="10535920" y="5547360"/>
                </a:cubicBezTo>
                <a:cubicBezTo>
                  <a:pt x="10443149" y="5600372"/>
                  <a:pt x="10438620" y="5570255"/>
                  <a:pt x="10271760" y="5577840"/>
                </a:cubicBezTo>
                <a:cubicBezTo>
                  <a:pt x="10237893" y="5581227"/>
                  <a:pt x="10203854" y="5583187"/>
                  <a:pt x="10170160" y="5588000"/>
                </a:cubicBezTo>
                <a:cubicBezTo>
                  <a:pt x="10156337" y="5589975"/>
                  <a:pt x="10143294" y="5595864"/>
                  <a:pt x="10129520" y="5598160"/>
                </a:cubicBezTo>
                <a:cubicBezTo>
                  <a:pt x="10102587" y="5602649"/>
                  <a:pt x="10075389" y="5605411"/>
                  <a:pt x="10048240" y="5608320"/>
                </a:cubicBezTo>
                <a:cubicBezTo>
                  <a:pt x="9811394" y="5633696"/>
                  <a:pt x="9879317" y="5626926"/>
                  <a:pt x="9641840" y="5638800"/>
                </a:cubicBezTo>
                <a:cubicBezTo>
                  <a:pt x="9470188" y="5681713"/>
                  <a:pt x="9601047" y="5650730"/>
                  <a:pt x="9194800" y="5699760"/>
                </a:cubicBezTo>
                <a:cubicBezTo>
                  <a:pt x="8961882" y="5727871"/>
                  <a:pt x="9058459" y="5716147"/>
                  <a:pt x="8818880" y="5730240"/>
                </a:cubicBezTo>
                <a:cubicBezTo>
                  <a:pt x="8604127" y="5742873"/>
                  <a:pt x="8475295" y="5754105"/>
                  <a:pt x="8270240" y="5760720"/>
                </a:cubicBezTo>
                <a:lnTo>
                  <a:pt x="7548880" y="5781040"/>
                </a:lnTo>
                <a:cubicBezTo>
                  <a:pt x="7491307" y="5784427"/>
                  <a:pt x="7433596" y="5785979"/>
                  <a:pt x="7376160" y="5791200"/>
                </a:cubicBezTo>
                <a:cubicBezTo>
                  <a:pt x="7321776" y="5796144"/>
                  <a:pt x="7268205" y="5810926"/>
                  <a:pt x="7213600" y="5811520"/>
                </a:cubicBezTo>
                <a:lnTo>
                  <a:pt x="6441440" y="5801360"/>
                </a:lnTo>
                <a:cubicBezTo>
                  <a:pt x="6410960" y="5794587"/>
                  <a:pt x="6379405" y="5791542"/>
                  <a:pt x="6350000" y="5781040"/>
                </a:cubicBezTo>
                <a:cubicBezTo>
                  <a:pt x="6331403" y="5774398"/>
                  <a:pt x="6316863" y="5759391"/>
                  <a:pt x="6299200" y="5750560"/>
                </a:cubicBezTo>
                <a:cubicBezTo>
                  <a:pt x="6282888" y="5742404"/>
                  <a:pt x="6264712" y="5738396"/>
                  <a:pt x="6248400" y="5730240"/>
                </a:cubicBezTo>
                <a:cubicBezTo>
                  <a:pt x="6237478" y="5724779"/>
                  <a:pt x="6228842" y="5715381"/>
                  <a:pt x="6217920" y="5709920"/>
                </a:cubicBezTo>
                <a:cubicBezTo>
                  <a:pt x="6195884" y="5698902"/>
                  <a:pt x="6144170" y="5690641"/>
                  <a:pt x="6126480" y="5689600"/>
                </a:cubicBezTo>
                <a:cubicBezTo>
                  <a:pt x="5974193" y="5680642"/>
                  <a:pt x="5821680" y="5676053"/>
                  <a:pt x="5669280" y="5669280"/>
                </a:cubicBezTo>
                <a:cubicBezTo>
                  <a:pt x="5467580" y="5618855"/>
                  <a:pt x="5624764" y="5663414"/>
                  <a:pt x="5415280" y="5588000"/>
                </a:cubicBezTo>
                <a:cubicBezTo>
                  <a:pt x="5374974" y="5573490"/>
                  <a:pt x="5333253" y="5562970"/>
                  <a:pt x="5293360" y="5547360"/>
                </a:cubicBezTo>
                <a:cubicBezTo>
                  <a:pt x="5225764" y="5520910"/>
                  <a:pt x="5131666" y="5472696"/>
                  <a:pt x="5069840" y="5435600"/>
                </a:cubicBezTo>
                <a:cubicBezTo>
                  <a:pt x="5038428" y="5416753"/>
                  <a:pt x="5009464" y="5394055"/>
                  <a:pt x="4978400" y="5374640"/>
                </a:cubicBezTo>
                <a:cubicBezTo>
                  <a:pt x="4955246" y="5360169"/>
                  <a:pt x="4929362" y="5350060"/>
                  <a:pt x="4907280" y="5334000"/>
                </a:cubicBezTo>
                <a:cubicBezTo>
                  <a:pt x="4809131" y="5262619"/>
                  <a:pt x="4926898" y="5317463"/>
                  <a:pt x="4815840" y="5273040"/>
                </a:cubicBezTo>
                <a:cubicBezTo>
                  <a:pt x="4809067" y="5262880"/>
                  <a:pt x="4805875" y="5249032"/>
                  <a:pt x="4795520" y="5242560"/>
                </a:cubicBezTo>
                <a:cubicBezTo>
                  <a:pt x="4777357" y="5231208"/>
                  <a:pt x="4755155" y="5228124"/>
                  <a:pt x="4734560" y="5222240"/>
                </a:cubicBezTo>
                <a:lnTo>
                  <a:pt x="4521200" y="5161280"/>
                </a:lnTo>
                <a:cubicBezTo>
                  <a:pt x="4316699" y="5103764"/>
                  <a:pt x="4494172" y="5158913"/>
                  <a:pt x="4328160" y="5100320"/>
                </a:cubicBezTo>
                <a:cubicBezTo>
                  <a:pt x="4242826" y="5070202"/>
                  <a:pt x="4236581" y="5072554"/>
                  <a:pt x="4155440" y="5039360"/>
                </a:cubicBezTo>
                <a:cubicBezTo>
                  <a:pt x="4107696" y="5019829"/>
                  <a:pt x="4062137" y="4994712"/>
                  <a:pt x="4013200" y="4978400"/>
                </a:cubicBezTo>
                <a:cubicBezTo>
                  <a:pt x="4003040" y="4975013"/>
                  <a:pt x="3993018" y="4971182"/>
                  <a:pt x="3982720" y="4968240"/>
                </a:cubicBezTo>
                <a:cubicBezTo>
                  <a:pt x="3967529" y="4963900"/>
                  <a:pt x="3927840" y="4956040"/>
                  <a:pt x="3911600" y="4947920"/>
                </a:cubicBezTo>
                <a:cubicBezTo>
                  <a:pt x="3900678" y="4942459"/>
                  <a:pt x="3892042" y="4933061"/>
                  <a:pt x="3881120" y="4927600"/>
                </a:cubicBezTo>
                <a:cubicBezTo>
                  <a:pt x="3871541" y="4922811"/>
                  <a:pt x="3859823" y="4922950"/>
                  <a:pt x="3850640" y="4917440"/>
                </a:cubicBezTo>
                <a:cubicBezTo>
                  <a:pt x="3808757" y="4892310"/>
                  <a:pt x="3769727" y="4862694"/>
                  <a:pt x="3728720" y="4836160"/>
                </a:cubicBezTo>
                <a:cubicBezTo>
                  <a:pt x="3712141" y="4825432"/>
                  <a:pt x="3693718" y="4817528"/>
                  <a:pt x="3677920" y="4805680"/>
                </a:cubicBezTo>
                <a:cubicBezTo>
                  <a:pt x="3664138" y="4795343"/>
                  <a:pt x="3624958" y="4764784"/>
                  <a:pt x="3606800" y="4754880"/>
                </a:cubicBezTo>
                <a:cubicBezTo>
                  <a:pt x="3580207" y="4740375"/>
                  <a:pt x="3552613" y="4727787"/>
                  <a:pt x="3525520" y="4714240"/>
                </a:cubicBezTo>
                <a:cubicBezTo>
                  <a:pt x="3511973" y="4707467"/>
                  <a:pt x="3499573" y="4697593"/>
                  <a:pt x="3484880" y="4693920"/>
                </a:cubicBezTo>
                <a:cubicBezTo>
                  <a:pt x="3423460" y="4678565"/>
                  <a:pt x="3457487" y="4688176"/>
                  <a:pt x="3383280" y="4663440"/>
                </a:cubicBezTo>
                <a:cubicBezTo>
                  <a:pt x="3373120" y="4660053"/>
                  <a:pt x="3361711" y="4659221"/>
                  <a:pt x="3352800" y="4653280"/>
                </a:cubicBezTo>
                <a:cubicBezTo>
                  <a:pt x="3304498" y="4621079"/>
                  <a:pt x="3333904" y="4636821"/>
                  <a:pt x="3261360" y="4612640"/>
                </a:cubicBezTo>
                <a:cubicBezTo>
                  <a:pt x="3251200" y="4609253"/>
                  <a:pt x="3239791" y="4608421"/>
                  <a:pt x="3230880" y="4602480"/>
                </a:cubicBezTo>
                <a:cubicBezTo>
                  <a:pt x="3220720" y="4595707"/>
                  <a:pt x="3211558" y="4587119"/>
                  <a:pt x="3200400" y="4582160"/>
                </a:cubicBezTo>
                <a:cubicBezTo>
                  <a:pt x="3180827" y="4573461"/>
                  <a:pt x="3160220" y="4567035"/>
                  <a:pt x="3139440" y="4561840"/>
                </a:cubicBezTo>
                <a:cubicBezTo>
                  <a:pt x="2998179" y="4526525"/>
                  <a:pt x="3115210" y="4553487"/>
                  <a:pt x="2997200" y="4531360"/>
                </a:cubicBezTo>
                <a:cubicBezTo>
                  <a:pt x="2963254" y="4524995"/>
                  <a:pt x="2930132" y="4511635"/>
                  <a:pt x="2895600" y="4511040"/>
                </a:cubicBezTo>
                <a:lnTo>
                  <a:pt x="2306320" y="4500880"/>
                </a:lnTo>
                <a:cubicBezTo>
                  <a:pt x="2240182" y="4490959"/>
                  <a:pt x="2102418" y="4476939"/>
                  <a:pt x="2021840" y="4450080"/>
                </a:cubicBezTo>
                <a:cubicBezTo>
                  <a:pt x="2007472" y="4445291"/>
                  <a:pt x="1995434" y="4434936"/>
                  <a:pt x="1981200" y="4429760"/>
                </a:cubicBezTo>
                <a:cubicBezTo>
                  <a:pt x="1934103" y="4412634"/>
                  <a:pt x="1876372" y="4403112"/>
                  <a:pt x="1828800" y="4389120"/>
                </a:cubicBezTo>
                <a:cubicBezTo>
                  <a:pt x="1797977" y="4380054"/>
                  <a:pt x="1768865" y="4364941"/>
                  <a:pt x="1737360" y="4358640"/>
                </a:cubicBezTo>
                <a:cubicBezTo>
                  <a:pt x="1720427" y="4355253"/>
                  <a:pt x="1703313" y="4352668"/>
                  <a:pt x="1686560" y="4348480"/>
                </a:cubicBezTo>
                <a:cubicBezTo>
                  <a:pt x="1662641" y="4342500"/>
                  <a:pt x="1638830" y="4335957"/>
                  <a:pt x="1615440" y="4328160"/>
                </a:cubicBezTo>
                <a:cubicBezTo>
                  <a:pt x="1598138" y="4322393"/>
                  <a:pt x="1582333" y="4312263"/>
                  <a:pt x="1564640" y="4307840"/>
                </a:cubicBezTo>
                <a:cubicBezTo>
                  <a:pt x="1541408" y="4302032"/>
                  <a:pt x="1517103" y="4301842"/>
                  <a:pt x="1493520" y="4297680"/>
                </a:cubicBezTo>
                <a:cubicBezTo>
                  <a:pt x="1459508" y="4291678"/>
                  <a:pt x="1424685" y="4288282"/>
                  <a:pt x="1391920" y="4277360"/>
                </a:cubicBezTo>
                <a:cubicBezTo>
                  <a:pt x="1381760" y="4273973"/>
                  <a:pt x="1372031" y="4268789"/>
                  <a:pt x="1361440" y="4267200"/>
                </a:cubicBezTo>
                <a:cubicBezTo>
                  <a:pt x="1304111" y="4258601"/>
                  <a:pt x="1246293" y="4253653"/>
                  <a:pt x="1188720" y="4246880"/>
                </a:cubicBezTo>
                <a:cubicBezTo>
                  <a:pt x="752413" y="4115988"/>
                  <a:pt x="920383" y="4155641"/>
                  <a:pt x="690880" y="4104640"/>
                </a:cubicBezTo>
                <a:cubicBezTo>
                  <a:pt x="660400" y="4087707"/>
                  <a:pt x="631881" y="4066620"/>
                  <a:pt x="599440" y="4053840"/>
                </a:cubicBezTo>
                <a:cubicBezTo>
                  <a:pt x="519726" y="4022437"/>
                  <a:pt x="429606" y="4015730"/>
                  <a:pt x="355600" y="3972560"/>
                </a:cubicBezTo>
                <a:cubicBezTo>
                  <a:pt x="315611" y="3949233"/>
                  <a:pt x="143973" y="3852373"/>
                  <a:pt x="111760" y="3820160"/>
                </a:cubicBezTo>
                <a:cubicBezTo>
                  <a:pt x="81280" y="3789680"/>
                  <a:pt x="44230" y="3764586"/>
                  <a:pt x="20320" y="3728720"/>
                </a:cubicBezTo>
                <a:lnTo>
                  <a:pt x="0" y="3698240"/>
                </a:lnTo>
                <a:cubicBezTo>
                  <a:pt x="6773" y="3657600"/>
                  <a:pt x="9001" y="3615935"/>
                  <a:pt x="20320" y="3576320"/>
                </a:cubicBezTo>
                <a:cubicBezTo>
                  <a:pt x="77719" y="3375422"/>
                  <a:pt x="57723" y="3471844"/>
                  <a:pt x="101600" y="3373120"/>
                </a:cubicBezTo>
                <a:cubicBezTo>
                  <a:pt x="109007" y="3356454"/>
                  <a:pt x="113764" y="3338632"/>
                  <a:pt x="121920" y="3322320"/>
                </a:cubicBezTo>
                <a:cubicBezTo>
                  <a:pt x="182223" y="3201714"/>
                  <a:pt x="119566" y="3343176"/>
                  <a:pt x="193040" y="3220720"/>
                </a:cubicBezTo>
                <a:cubicBezTo>
                  <a:pt x="202423" y="3205081"/>
                  <a:pt x="203244" y="3185095"/>
                  <a:pt x="213360" y="3169920"/>
                </a:cubicBezTo>
                <a:cubicBezTo>
                  <a:pt x="230680" y="3143940"/>
                  <a:pt x="255283" y="3123549"/>
                  <a:pt x="274320" y="3098800"/>
                </a:cubicBezTo>
                <a:cubicBezTo>
                  <a:pt x="289210" y="3079443"/>
                  <a:pt x="300765" y="3057713"/>
                  <a:pt x="314960" y="3037840"/>
                </a:cubicBezTo>
                <a:cubicBezTo>
                  <a:pt x="334645" y="3010282"/>
                  <a:pt x="357134" y="2984739"/>
                  <a:pt x="375920" y="2956560"/>
                </a:cubicBezTo>
                <a:cubicBezTo>
                  <a:pt x="411871" y="2902634"/>
                  <a:pt x="376798" y="2927042"/>
                  <a:pt x="426720" y="2885440"/>
                </a:cubicBezTo>
                <a:cubicBezTo>
                  <a:pt x="450565" y="2865569"/>
                  <a:pt x="525260" y="2827785"/>
                  <a:pt x="538480" y="2824480"/>
                </a:cubicBezTo>
                <a:cubicBezTo>
                  <a:pt x="578399" y="2814500"/>
                  <a:pt x="598854" y="2810490"/>
                  <a:pt x="640080" y="2794000"/>
                </a:cubicBezTo>
                <a:cubicBezTo>
                  <a:pt x="654142" y="2788375"/>
                  <a:pt x="666584" y="2779117"/>
                  <a:pt x="680720" y="2773680"/>
                </a:cubicBezTo>
                <a:cubicBezTo>
                  <a:pt x="817057" y="2721243"/>
                  <a:pt x="724994" y="2762402"/>
                  <a:pt x="853440" y="2722880"/>
                </a:cubicBezTo>
                <a:cubicBezTo>
                  <a:pt x="1019229" y="2671868"/>
                  <a:pt x="808433" y="2726512"/>
                  <a:pt x="944880" y="2692400"/>
                </a:cubicBezTo>
                <a:cubicBezTo>
                  <a:pt x="955040" y="2685627"/>
                  <a:pt x="964202" y="2677039"/>
                  <a:pt x="975360" y="2672080"/>
                </a:cubicBezTo>
                <a:cubicBezTo>
                  <a:pt x="1023662" y="2650612"/>
                  <a:pt x="1046162" y="2650120"/>
                  <a:pt x="1097280" y="2641600"/>
                </a:cubicBezTo>
                <a:cubicBezTo>
                  <a:pt x="1195493" y="2604347"/>
                  <a:pt x="1290580" y="2557478"/>
                  <a:pt x="1391920" y="2529840"/>
                </a:cubicBezTo>
                <a:cubicBezTo>
                  <a:pt x="1609786" y="2470422"/>
                  <a:pt x="1395201" y="2530531"/>
                  <a:pt x="1696720" y="2438400"/>
                </a:cubicBezTo>
                <a:cubicBezTo>
                  <a:pt x="1754112" y="2420863"/>
                  <a:pt x="1814280" y="2411240"/>
                  <a:pt x="1869440" y="2387600"/>
                </a:cubicBezTo>
                <a:cubicBezTo>
                  <a:pt x="1893147" y="2377440"/>
                  <a:pt x="1915538" y="2363375"/>
                  <a:pt x="1940560" y="2357120"/>
                </a:cubicBezTo>
                <a:cubicBezTo>
                  <a:pt x="1970312" y="2349682"/>
                  <a:pt x="2001520" y="2350347"/>
                  <a:pt x="2032000" y="2346960"/>
                </a:cubicBezTo>
                <a:cubicBezTo>
                  <a:pt x="2045547" y="2340187"/>
                  <a:pt x="2058272" y="2331429"/>
                  <a:pt x="2072640" y="2326640"/>
                </a:cubicBezTo>
                <a:cubicBezTo>
                  <a:pt x="2089023" y="2321179"/>
                  <a:pt x="2106583" y="2320226"/>
                  <a:pt x="2123440" y="2316480"/>
                </a:cubicBezTo>
                <a:cubicBezTo>
                  <a:pt x="2209749" y="2297300"/>
                  <a:pt x="2112721" y="2312740"/>
                  <a:pt x="2245360" y="2296160"/>
                </a:cubicBezTo>
                <a:cubicBezTo>
                  <a:pt x="2343573" y="2299547"/>
                  <a:pt x="2441728" y="2306320"/>
                  <a:pt x="2540000" y="2306320"/>
                </a:cubicBezTo>
                <a:cubicBezTo>
                  <a:pt x="2735847" y="2306320"/>
                  <a:pt x="2749131" y="2299667"/>
                  <a:pt x="2915920" y="2275840"/>
                </a:cubicBezTo>
                <a:cubicBezTo>
                  <a:pt x="3007360" y="2279227"/>
                  <a:pt x="3099657" y="2273060"/>
                  <a:pt x="3190240" y="2286000"/>
                </a:cubicBezTo>
                <a:cubicBezTo>
                  <a:pt x="3200842" y="2287515"/>
                  <a:pt x="3194459" y="2307569"/>
                  <a:pt x="3200400" y="2316480"/>
                </a:cubicBezTo>
                <a:cubicBezTo>
                  <a:pt x="3208370" y="2328435"/>
                  <a:pt x="3221682" y="2335922"/>
                  <a:pt x="3230880" y="2346960"/>
                </a:cubicBezTo>
                <a:cubicBezTo>
                  <a:pt x="3238697" y="2356341"/>
                  <a:pt x="3243383" y="2368059"/>
                  <a:pt x="3251200" y="2377440"/>
                </a:cubicBezTo>
                <a:cubicBezTo>
                  <a:pt x="3330781" y="2472937"/>
                  <a:pt x="3219605" y="2314808"/>
                  <a:pt x="3322320" y="2468880"/>
                </a:cubicBezTo>
                <a:cubicBezTo>
                  <a:pt x="3394931" y="2577797"/>
                  <a:pt x="3281853" y="2412497"/>
                  <a:pt x="3373120" y="2529840"/>
                </a:cubicBezTo>
                <a:cubicBezTo>
                  <a:pt x="3388113" y="2549117"/>
                  <a:pt x="3400213" y="2570480"/>
                  <a:pt x="3413760" y="2590800"/>
                </a:cubicBezTo>
                <a:cubicBezTo>
                  <a:pt x="3420533" y="2600960"/>
                  <a:pt x="3430219" y="2609696"/>
                  <a:pt x="3434080" y="2621280"/>
                </a:cubicBezTo>
                <a:cubicBezTo>
                  <a:pt x="3437467" y="2631440"/>
                  <a:pt x="3437665" y="2643306"/>
                  <a:pt x="3444240" y="2651760"/>
                </a:cubicBezTo>
                <a:cubicBezTo>
                  <a:pt x="3461883" y="2674443"/>
                  <a:pt x="3484880" y="2692400"/>
                  <a:pt x="3505200" y="2712720"/>
                </a:cubicBezTo>
                <a:cubicBezTo>
                  <a:pt x="3518747" y="2726267"/>
                  <a:pt x="3528705" y="2744792"/>
                  <a:pt x="3545840" y="2753360"/>
                </a:cubicBezTo>
                <a:cubicBezTo>
                  <a:pt x="3559387" y="2760133"/>
                  <a:pt x="3574155" y="2764877"/>
                  <a:pt x="3586480" y="2773680"/>
                </a:cubicBezTo>
                <a:cubicBezTo>
                  <a:pt x="3632503" y="2806554"/>
                  <a:pt x="3607938" y="2821473"/>
                  <a:pt x="3677920" y="2844800"/>
                </a:cubicBezTo>
                <a:cubicBezTo>
                  <a:pt x="3698240" y="2851573"/>
                  <a:pt x="3717676" y="2862091"/>
                  <a:pt x="3738880" y="2865120"/>
                </a:cubicBezTo>
                <a:lnTo>
                  <a:pt x="3810000" y="2875280"/>
                </a:lnTo>
                <a:cubicBezTo>
                  <a:pt x="3840431" y="2879084"/>
                  <a:pt x="3871081" y="2881103"/>
                  <a:pt x="3901440" y="2885440"/>
                </a:cubicBezTo>
                <a:cubicBezTo>
                  <a:pt x="3937926" y="2890652"/>
                  <a:pt x="4002922" y="2908271"/>
                  <a:pt x="4033520" y="2915920"/>
                </a:cubicBezTo>
                <a:cubicBezTo>
                  <a:pt x="4047067" y="2919307"/>
                  <a:pt x="4060254" y="2924816"/>
                  <a:pt x="4074160" y="2926080"/>
                </a:cubicBezTo>
                <a:cubicBezTo>
                  <a:pt x="4111413" y="2929467"/>
                  <a:pt x="4148827" y="2931402"/>
                  <a:pt x="4185920" y="2936240"/>
                </a:cubicBezTo>
                <a:cubicBezTo>
                  <a:pt x="4280494" y="2948576"/>
                  <a:pt x="4281806" y="2950051"/>
                  <a:pt x="4348480" y="2966720"/>
                </a:cubicBezTo>
                <a:cubicBezTo>
                  <a:pt x="4426373" y="2963333"/>
                  <a:pt x="4504795" y="2966231"/>
                  <a:pt x="4582160" y="2956560"/>
                </a:cubicBezTo>
                <a:cubicBezTo>
                  <a:pt x="4614041" y="2952575"/>
                  <a:pt x="4643120" y="2936240"/>
                  <a:pt x="4673600" y="2926080"/>
                </a:cubicBezTo>
                <a:cubicBezTo>
                  <a:pt x="4746681" y="2901720"/>
                  <a:pt x="4655418" y="2931275"/>
                  <a:pt x="4744720" y="2905760"/>
                </a:cubicBezTo>
                <a:cubicBezTo>
                  <a:pt x="4755018" y="2902818"/>
                  <a:pt x="4764902" y="2898542"/>
                  <a:pt x="4775200" y="2895600"/>
                </a:cubicBezTo>
                <a:cubicBezTo>
                  <a:pt x="4864502" y="2870085"/>
                  <a:pt x="4773239" y="2899640"/>
                  <a:pt x="4846320" y="2875280"/>
                </a:cubicBezTo>
                <a:lnTo>
                  <a:pt x="5679440" y="2885440"/>
                </a:lnTo>
                <a:cubicBezTo>
                  <a:pt x="5693400" y="2885765"/>
                  <a:pt x="5706116" y="2895600"/>
                  <a:pt x="5720080" y="2895600"/>
                </a:cubicBezTo>
                <a:cubicBezTo>
                  <a:pt x="5831891" y="2895600"/>
                  <a:pt x="5943600" y="2888827"/>
                  <a:pt x="6055360" y="2885440"/>
                </a:cubicBezTo>
                <a:cubicBezTo>
                  <a:pt x="6082453" y="2878667"/>
                  <a:pt x="6109255" y="2870597"/>
                  <a:pt x="6136640" y="2865120"/>
                </a:cubicBezTo>
                <a:cubicBezTo>
                  <a:pt x="6160122" y="2860424"/>
                  <a:pt x="6184278" y="2859656"/>
                  <a:pt x="6207760" y="2854960"/>
                </a:cubicBezTo>
                <a:cubicBezTo>
                  <a:pt x="6218262" y="2852860"/>
                  <a:pt x="6227942" y="2847742"/>
                  <a:pt x="6238240" y="2844800"/>
                </a:cubicBezTo>
                <a:cubicBezTo>
                  <a:pt x="6251666" y="2840964"/>
                  <a:pt x="6265505" y="2838652"/>
                  <a:pt x="6278880" y="2834640"/>
                </a:cubicBezTo>
                <a:cubicBezTo>
                  <a:pt x="6299396" y="2828485"/>
                  <a:pt x="6339840" y="2814320"/>
                  <a:pt x="6339840" y="2814320"/>
                </a:cubicBezTo>
                <a:cubicBezTo>
                  <a:pt x="6343227" y="2787227"/>
                  <a:pt x="6338911" y="2757991"/>
                  <a:pt x="6350000" y="2733040"/>
                </a:cubicBezTo>
                <a:cubicBezTo>
                  <a:pt x="6354350" y="2723253"/>
                  <a:pt x="6377538" y="2733178"/>
                  <a:pt x="6380480" y="2722880"/>
                </a:cubicBezTo>
                <a:cubicBezTo>
                  <a:pt x="6386139" y="2703072"/>
                  <a:pt x="6376834" y="2681463"/>
                  <a:pt x="6370320" y="2661920"/>
                </a:cubicBezTo>
                <a:cubicBezTo>
                  <a:pt x="6366459" y="2650336"/>
                  <a:pt x="6355461" y="2620518"/>
                  <a:pt x="6350000" y="2631440"/>
                </a:cubicBezTo>
                <a:cubicBezTo>
                  <a:pt x="6339398" y="2652644"/>
                  <a:pt x="6314440" y="2687320"/>
                  <a:pt x="6329680" y="269240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Tree>
    <p:extLst>
      <p:ext uri="{BB962C8B-B14F-4D97-AF65-F5344CB8AC3E}">
        <p14:creationId xmlns:p14="http://schemas.microsoft.com/office/powerpoint/2010/main" val="7770094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Group 241"/>
          <p:cNvGrpSpPr/>
          <p:nvPr/>
        </p:nvGrpSpPr>
        <p:grpSpPr>
          <a:xfrm>
            <a:off x="1777208" y="1253554"/>
            <a:ext cx="7291114" cy="3479342"/>
            <a:chOff x="835386" y="1456410"/>
            <a:chExt cx="9759956" cy="4657483"/>
          </a:xfrm>
        </p:grpSpPr>
        <p:sp>
          <p:nvSpPr>
            <p:cNvPr id="69" name="Rounded Rectangle 68"/>
            <p:cNvSpPr/>
            <p:nvPr/>
          </p:nvSpPr>
          <p:spPr>
            <a:xfrm>
              <a:off x="5181856" y="3002245"/>
              <a:ext cx="598101" cy="239965"/>
            </a:xfrm>
            <a:prstGeom prst="roundRect">
              <a:avLst/>
            </a:prstGeom>
            <a:no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sz="1350">
                <a:solidFill>
                  <a:prstClr val="white"/>
                </a:solidFill>
              </a:endParaRPr>
            </a:p>
          </p:txBody>
        </p:sp>
        <p:sp>
          <p:nvSpPr>
            <p:cNvPr id="194" name="Rounded Rectangle 193"/>
            <p:cNvSpPr/>
            <p:nvPr/>
          </p:nvSpPr>
          <p:spPr>
            <a:xfrm>
              <a:off x="7067457" y="4923491"/>
              <a:ext cx="598101" cy="239965"/>
            </a:xfrm>
            <a:prstGeom prst="roundRect">
              <a:avLst/>
            </a:prstGeom>
            <a:no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sz="1350">
                <a:solidFill>
                  <a:prstClr val="white"/>
                </a:solidFill>
              </a:endParaRPr>
            </a:p>
          </p:txBody>
        </p:sp>
        <p:sp>
          <p:nvSpPr>
            <p:cNvPr id="4" name="Rounded Rectangle 3"/>
            <p:cNvSpPr/>
            <p:nvPr/>
          </p:nvSpPr>
          <p:spPr>
            <a:xfrm>
              <a:off x="6436268" y="2897239"/>
              <a:ext cx="789949" cy="459728"/>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Not Travelled</a:t>
              </a:r>
            </a:p>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45K</a:t>
              </a:r>
            </a:p>
          </p:txBody>
        </p:sp>
        <p:sp>
          <p:nvSpPr>
            <p:cNvPr id="6" name="Rounded Rectangle 5"/>
            <p:cNvSpPr/>
            <p:nvPr/>
          </p:nvSpPr>
          <p:spPr>
            <a:xfrm>
              <a:off x="5437704" y="1955577"/>
              <a:ext cx="1530962" cy="686828"/>
            </a:xfrm>
            <a:prstGeom prst="roundRect">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spcBef>
                  <a:spcPct val="0"/>
                </a:spcBef>
              </a:pPr>
              <a:r>
                <a:rPr lang="en-US" sz="1500" dirty="0">
                  <a:solidFill>
                    <a:prstClr val="white"/>
                  </a:solidFill>
                  <a:latin typeface="Century Gothic" panose="020B0502020202020204" pitchFamily="34" charset="0"/>
                </a:rPr>
                <a:t>Total Calls</a:t>
              </a:r>
            </a:p>
            <a:p>
              <a:pPr algn="ctr" defTabSz="366713">
                <a:spcBef>
                  <a:spcPct val="0"/>
                </a:spcBef>
              </a:pPr>
              <a:r>
                <a:rPr lang="en-US" sz="1500" b="1" dirty="0">
                  <a:solidFill>
                    <a:prstClr val="white"/>
                  </a:solidFill>
                  <a:effectLst>
                    <a:outerShdw blurRad="38100" dist="38100" dir="2700000" algn="tl">
                      <a:srgbClr val="000000">
                        <a:alpha val="43137"/>
                      </a:srgbClr>
                    </a:outerShdw>
                  </a:effectLst>
                  <a:latin typeface="Century Gothic" panose="020B0502020202020204" pitchFamily="34" charset="0"/>
                </a:rPr>
                <a:t>154,439</a:t>
              </a:r>
            </a:p>
          </p:txBody>
        </p:sp>
        <p:sp>
          <p:nvSpPr>
            <p:cNvPr id="5" name="Rounded Rectangle 4"/>
            <p:cNvSpPr/>
            <p:nvPr/>
          </p:nvSpPr>
          <p:spPr>
            <a:xfrm>
              <a:off x="5047054" y="2942703"/>
              <a:ext cx="774235" cy="314093"/>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Travelled</a:t>
              </a:r>
            </a:p>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109K</a:t>
              </a:r>
            </a:p>
          </p:txBody>
        </p:sp>
        <p:cxnSp>
          <p:nvCxnSpPr>
            <p:cNvPr id="7" name="Straight Arrow Connector 6"/>
            <p:cNvCxnSpPr>
              <a:stCxn id="6" idx="3"/>
              <a:endCxn id="56" idx="1"/>
            </p:cNvCxnSpPr>
            <p:nvPr/>
          </p:nvCxnSpPr>
          <p:spPr>
            <a:xfrm flipV="1">
              <a:off x="6968665" y="2281694"/>
              <a:ext cx="317210" cy="1729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2"/>
              <a:endCxn id="5" idx="0"/>
            </p:cNvCxnSpPr>
            <p:nvPr/>
          </p:nvCxnSpPr>
          <p:spPr>
            <a:xfrm flipH="1">
              <a:off x="5434172" y="2642404"/>
              <a:ext cx="769013" cy="30029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504257" y="3235487"/>
              <a:ext cx="1084856" cy="554715"/>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1.6K called &amp; purchased plan before called after</a:t>
              </a:r>
            </a:p>
          </p:txBody>
        </p:sp>
        <p:sp>
          <p:nvSpPr>
            <p:cNvPr id="23" name="Rounded Rectangle 22"/>
            <p:cNvSpPr/>
            <p:nvPr/>
          </p:nvSpPr>
          <p:spPr>
            <a:xfrm>
              <a:off x="3792191" y="1979913"/>
              <a:ext cx="1361895" cy="283909"/>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73K purchased plan before travel</a:t>
              </a:r>
            </a:p>
          </p:txBody>
        </p:sp>
        <p:sp>
          <p:nvSpPr>
            <p:cNvPr id="24" name="Rounded Rectangle 23"/>
            <p:cNvSpPr/>
            <p:nvPr/>
          </p:nvSpPr>
          <p:spPr>
            <a:xfrm>
              <a:off x="2985710" y="2351683"/>
              <a:ext cx="1196202" cy="283448"/>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5K purchased during </a:t>
              </a:r>
              <a:r>
                <a:rPr lang="en-US" sz="750" dirty="0" err="1">
                  <a:solidFill>
                    <a:prstClr val="black"/>
                  </a:solidFill>
                  <a:latin typeface="Century Gothic" panose="020B0502020202020204" pitchFamily="34" charset="0"/>
                </a:rPr>
                <a:t>travelf</a:t>
              </a:r>
              <a:endParaRPr lang="en-US" sz="750" dirty="0">
                <a:solidFill>
                  <a:prstClr val="black"/>
                </a:solidFill>
                <a:latin typeface="Century Gothic" panose="020B0502020202020204" pitchFamily="34" charset="0"/>
              </a:endParaRPr>
            </a:p>
          </p:txBody>
        </p:sp>
        <p:sp>
          <p:nvSpPr>
            <p:cNvPr id="25" name="Rounded Rectangle 24"/>
            <p:cNvSpPr/>
            <p:nvPr/>
          </p:nvSpPr>
          <p:spPr>
            <a:xfrm>
              <a:off x="2605623" y="2754748"/>
              <a:ext cx="890130" cy="232629"/>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18K Called after travel</a:t>
              </a:r>
            </a:p>
          </p:txBody>
        </p:sp>
        <p:sp>
          <p:nvSpPr>
            <p:cNvPr id="28" name="Rounded Rectangle 27"/>
            <p:cNvSpPr/>
            <p:nvPr/>
          </p:nvSpPr>
          <p:spPr>
            <a:xfrm>
              <a:off x="3716645" y="3330696"/>
              <a:ext cx="991552" cy="296363"/>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33K Plan not Purchased</a:t>
              </a:r>
            </a:p>
          </p:txBody>
        </p:sp>
        <p:cxnSp>
          <p:nvCxnSpPr>
            <p:cNvPr id="29" name="Straight Arrow Connector 28"/>
            <p:cNvCxnSpPr>
              <a:stCxn id="5" idx="1"/>
              <a:endCxn id="28" idx="3"/>
            </p:cNvCxnSpPr>
            <p:nvPr/>
          </p:nvCxnSpPr>
          <p:spPr>
            <a:xfrm flipH="1">
              <a:off x="4708197" y="3099750"/>
              <a:ext cx="338857" cy="37912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3836602" y="2739880"/>
              <a:ext cx="879762" cy="262366"/>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78K Plan Purchased</a:t>
              </a:r>
            </a:p>
          </p:txBody>
        </p:sp>
        <p:cxnSp>
          <p:nvCxnSpPr>
            <p:cNvPr id="43" name="Straight Arrow Connector 42"/>
            <p:cNvCxnSpPr>
              <a:stCxn id="34" idx="0"/>
              <a:endCxn id="23" idx="2"/>
            </p:cNvCxnSpPr>
            <p:nvPr/>
          </p:nvCxnSpPr>
          <p:spPr>
            <a:xfrm flipV="1">
              <a:off x="4276483" y="2263822"/>
              <a:ext cx="196656" cy="47605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5" idx="2"/>
              <a:endCxn id="22" idx="0"/>
            </p:cNvCxnSpPr>
            <p:nvPr/>
          </p:nvCxnSpPr>
          <p:spPr>
            <a:xfrm flipH="1">
              <a:off x="3046685" y="2987377"/>
              <a:ext cx="4003" cy="24810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7285875" y="2052151"/>
              <a:ext cx="1112706" cy="459086"/>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55.5K visit website before calling</a:t>
              </a:r>
            </a:p>
          </p:txBody>
        </p:sp>
        <p:sp>
          <p:nvSpPr>
            <p:cNvPr id="71" name="Rounded Rectangle 70"/>
            <p:cNvSpPr/>
            <p:nvPr/>
          </p:nvSpPr>
          <p:spPr>
            <a:xfrm>
              <a:off x="7732475" y="2691666"/>
              <a:ext cx="813050" cy="289881"/>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7.5 K Visit </a:t>
              </a:r>
              <a:r>
                <a:rPr lang="en-US" sz="750" dirty="0" err="1">
                  <a:solidFill>
                    <a:prstClr val="white"/>
                  </a:solidFill>
                  <a:latin typeface="Century Gothic" panose="020B0502020202020204" pitchFamily="34" charset="0"/>
                </a:rPr>
                <a:t>Int</a:t>
              </a:r>
              <a:r>
                <a:rPr lang="en-US" sz="750" dirty="0">
                  <a:solidFill>
                    <a:prstClr val="white"/>
                  </a:solidFill>
                  <a:latin typeface="Century Gothic" panose="020B0502020202020204" pitchFamily="34" charset="0"/>
                </a:rPr>
                <a:t> </a:t>
              </a:r>
              <a:r>
                <a:rPr lang="en-US" sz="750" dirty="0" err="1">
                  <a:solidFill>
                    <a:prstClr val="white"/>
                  </a:solidFill>
                  <a:latin typeface="Century Gothic" panose="020B0502020202020204" pitchFamily="34" charset="0"/>
                </a:rPr>
                <a:t>Pg</a:t>
              </a:r>
              <a:endParaRPr lang="en-US" sz="750" dirty="0">
                <a:solidFill>
                  <a:prstClr val="white"/>
                </a:solidFill>
                <a:latin typeface="Century Gothic" panose="020B0502020202020204" pitchFamily="34" charset="0"/>
              </a:endParaRPr>
            </a:p>
          </p:txBody>
        </p:sp>
        <p:sp>
          <p:nvSpPr>
            <p:cNvPr id="72" name="Rounded Rectangle 71"/>
            <p:cNvSpPr/>
            <p:nvPr/>
          </p:nvSpPr>
          <p:spPr>
            <a:xfrm>
              <a:off x="8722173" y="2206501"/>
              <a:ext cx="659223" cy="259849"/>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14K Online</a:t>
              </a:r>
            </a:p>
          </p:txBody>
        </p:sp>
        <p:sp>
          <p:nvSpPr>
            <p:cNvPr id="73" name="Rounded Rectangle 72"/>
            <p:cNvSpPr/>
            <p:nvPr/>
          </p:nvSpPr>
          <p:spPr>
            <a:xfrm>
              <a:off x="8758902" y="1786172"/>
              <a:ext cx="710463" cy="251177"/>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41K mobile</a:t>
              </a:r>
            </a:p>
          </p:txBody>
        </p:sp>
        <p:sp>
          <p:nvSpPr>
            <p:cNvPr id="74" name="Rounded Rectangle 73"/>
            <p:cNvSpPr/>
            <p:nvPr/>
          </p:nvSpPr>
          <p:spPr>
            <a:xfrm>
              <a:off x="9745267" y="1456410"/>
              <a:ext cx="813050" cy="314639"/>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35K Break &amp;Call</a:t>
              </a:r>
            </a:p>
          </p:txBody>
        </p:sp>
        <p:sp>
          <p:nvSpPr>
            <p:cNvPr id="75" name="Rounded Rectangle 74"/>
            <p:cNvSpPr/>
            <p:nvPr/>
          </p:nvSpPr>
          <p:spPr>
            <a:xfrm>
              <a:off x="9782292" y="1921300"/>
              <a:ext cx="813050" cy="325266"/>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err="1">
                  <a:solidFill>
                    <a:prstClr val="white"/>
                  </a:solidFill>
                  <a:latin typeface="Century Gothic" panose="020B0502020202020204" pitchFamily="34" charset="0"/>
                </a:rPr>
                <a:t>Int</a:t>
              </a:r>
              <a:r>
                <a:rPr lang="en-US" sz="750" dirty="0">
                  <a:solidFill>
                    <a:prstClr val="white"/>
                  </a:solidFill>
                  <a:latin typeface="Century Gothic" panose="020B0502020202020204" pitchFamily="34" charset="0"/>
                </a:rPr>
                <a:t> </a:t>
              </a:r>
              <a:r>
                <a:rPr lang="en-US" sz="750" dirty="0" err="1">
                  <a:solidFill>
                    <a:prstClr val="white"/>
                  </a:solidFill>
                  <a:latin typeface="Century Gothic" panose="020B0502020202020204" pitchFamily="34" charset="0"/>
                </a:rPr>
                <a:t>Pg</a:t>
              </a:r>
              <a:r>
                <a:rPr lang="en-US" sz="750" dirty="0">
                  <a:solidFill>
                    <a:prstClr val="white"/>
                  </a:solidFill>
                  <a:latin typeface="Century Gothic" panose="020B0502020202020204" pitchFamily="34" charset="0"/>
                </a:rPr>
                <a:t> 5K then call</a:t>
              </a:r>
            </a:p>
          </p:txBody>
        </p:sp>
        <p:sp>
          <p:nvSpPr>
            <p:cNvPr id="78" name="Rounded Rectangle 77"/>
            <p:cNvSpPr/>
            <p:nvPr/>
          </p:nvSpPr>
          <p:spPr>
            <a:xfrm>
              <a:off x="9568106" y="2396816"/>
              <a:ext cx="813050" cy="265260"/>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err="1">
                  <a:solidFill>
                    <a:prstClr val="white"/>
                  </a:solidFill>
                  <a:latin typeface="Century Gothic" panose="020B0502020202020204" pitchFamily="34" charset="0"/>
                </a:rPr>
                <a:t>Brk</a:t>
              </a:r>
              <a:r>
                <a:rPr lang="en-US" sz="750" dirty="0">
                  <a:solidFill>
                    <a:prstClr val="white"/>
                  </a:solidFill>
                  <a:latin typeface="Century Gothic" panose="020B0502020202020204" pitchFamily="34" charset="0"/>
                </a:rPr>
                <a:t> &amp; Call 11K</a:t>
              </a:r>
            </a:p>
          </p:txBody>
        </p:sp>
        <p:sp>
          <p:nvSpPr>
            <p:cNvPr id="79" name="Rounded Rectangle 78"/>
            <p:cNvSpPr/>
            <p:nvPr/>
          </p:nvSpPr>
          <p:spPr>
            <a:xfrm>
              <a:off x="8672794" y="2710075"/>
              <a:ext cx="898101" cy="368726"/>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err="1">
                  <a:solidFill>
                    <a:prstClr val="white"/>
                  </a:solidFill>
                  <a:latin typeface="Century Gothic" panose="020B0502020202020204" pitchFamily="34" charset="0"/>
                </a:rPr>
                <a:t>Int</a:t>
              </a:r>
              <a:r>
                <a:rPr lang="en-US" sz="750" dirty="0">
                  <a:solidFill>
                    <a:prstClr val="white"/>
                  </a:solidFill>
                  <a:latin typeface="Century Gothic" panose="020B0502020202020204" pitchFamily="34" charset="0"/>
                </a:rPr>
                <a:t> </a:t>
              </a:r>
              <a:r>
                <a:rPr lang="en-US" sz="750" dirty="0" err="1">
                  <a:solidFill>
                    <a:prstClr val="white"/>
                  </a:solidFill>
                  <a:latin typeface="Century Gothic" panose="020B0502020202020204" pitchFamily="34" charset="0"/>
                </a:rPr>
                <a:t>Pg</a:t>
              </a:r>
              <a:r>
                <a:rPr lang="en-US" sz="750" dirty="0">
                  <a:solidFill>
                    <a:prstClr val="white"/>
                  </a:solidFill>
                  <a:latin typeface="Century Gothic" panose="020B0502020202020204" pitchFamily="34" charset="0"/>
                </a:rPr>
                <a:t> then Call 2.5 K</a:t>
              </a:r>
            </a:p>
          </p:txBody>
        </p:sp>
        <p:sp>
          <p:nvSpPr>
            <p:cNvPr id="82" name="Rounded Rectangle 81"/>
            <p:cNvSpPr/>
            <p:nvPr/>
          </p:nvSpPr>
          <p:spPr>
            <a:xfrm>
              <a:off x="7758961" y="3226850"/>
              <a:ext cx="1145966" cy="297651"/>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4.5K 0-10 days before travel</a:t>
              </a:r>
            </a:p>
          </p:txBody>
        </p:sp>
        <p:cxnSp>
          <p:nvCxnSpPr>
            <p:cNvPr id="83" name="Straight Arrow Connector 82"/>
            <p:cNvCxnSpPr>
              <a:stCxn id="71" idx="2"/>
              <a:endCxn id="82" idx="0"/>
            </p:cNvCxnSpPr>
            <p:nvPr/>
          </p:nvCxnSpPr>
          <p:spPr>
            <a:xfrm>
              <a:off x="8139000" y="2981547"/>
              <a:ext cx="192945" cy="24530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56" idx="2"/>
              <a:endCxn id="71" idx="0"/>
            </p:cNvCxnSpPr>
            <p:nvPr/>
          </p:nvCxnSpPr>
          <p:spPr>
            <a:xfrm>
              <a:off x="7842228" y="2511237"/>
              <a:ext cx="296772" cy="18042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7" name="Rounded Rectangle 106"/>
            <p:cNvSpPr/>
            <p:nvPr/>
          </p:nvSpPr>
          <p:spPr>
            <a:xfrm>
              <a:off x="6390944" y="3855628"/>
              <a:ext cx="1005477" cy="30639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Called After</a:t>
              </a:r>
            </a:p>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31K</a:t>
              </a:r>
            </a:p>
          </p:txBody>
        </p:sp>
        <p:sp>
          <p:nvSpPr>
            <p:cNvPr id="108" name="Rounded Rectangle 107"/>
            <p:cNvSpPr/>
            <p:nvPr/>
          </p:nvSpPr>
          <p:spPr>
            <a:xfrm>
              <a:off x="4987414" y="4021571"/>
              <a:ext cx="1196202" cy="334400"/>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Called Before</a:t>
              </a:r>
            </a:p>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78K</a:t>
              </a:r>
            </a:p>
          </p:txBody>
        </p:sp>
        <p:sp>
          <p:nvSpPr>
            <p:cNvPr id="123" name="Rounded Rectangle 122"/>
            <p:cNvSpPr/>
            <p:nvPr/>
          </p:nvSpPr>
          <p:spPr>
            <a:xfrm>
              <a:off x="4124555" y="4669816"/>
              <a:ext cx="1196202" cy="459086"/>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Purchased before Call 47K</a:t>
              </a:r>
            </a:p>
          </p:txBody>
        </p:sp>
        <p:sp>
          <p:nvSpPr>
            <p:cNvPr id="124" name="Rounded Rectangle 123"/>
            <p:cNvSpPr/>
            <p:nvPr/>
          </p:nvSpPr>
          <p:spPr>
            <a:xfrm>
              <a:off x="5095542" y="5654807"/>
              <a:ext cx="1060649" cy="459086"/>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Purchased after Call 11K</a:t>
              </a:r>
            </a:p>
          </p:txBody>
        </p:sp>
        <p:sp>
          <p:nvSpPr>
            <p:cNvPr id="125" name="Rounded Rectangle 124"/>
            <p:cNvSpPr/>
            <p:nvPr/>
          </p:nvSpPr>
          <p:spPr>
            <a:xfrm>
              <a:off x="5821289" y="5157134"/>
              <a:ext cx="948861" cy="459086"/>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Not Purchased 20K</a:t>
              </a:r>
            </a:p>
          </p:txBody>
        </p:sp>
        <p:cxnSp>
          <p:nvCxnSpPr>
            <p:cNvPr id="135" name="Straight Arrow Connector 134"/>
            <p:cNvCxnSpPr>
              <a:stCxn id="108" idx="2"/>
              <a:endCxn id="125" idx="0"/>
            </p:cNvCxnSpPr>
            <p:nvPr/>
          </p:nvCxnSpPr>
          <p:spPr>
            <a:xfrm>
              <a:off x="5585516" y="4355971"/>
              <a:ext cx="710204" cy="80116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8" name="Rounded Rectangle 147"/>
            <p:cNvSpPr/>
            <p:nvPr/>
          </p:nvSpPr>
          <p:spPr>
            <a:xfrm>
              <a:off x="6401336" y="4588293"/>
              <a:ext cx="951722" cy="288053"/>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Not </a:t>
              </a:r>
              <a:r>
                <a:rPr lang="en-US" sz="750" dirty="0" err="1">
                  <a:solidFill>
                    <a:prstClr val="white"/>
                  </a:solidFill>
                  <a:latin typeface="Century Gothic" panose="020B0502020202020204" pitchFamily="34" charset="0"/>
                </a:rPr>
                <a:t>Purch</a:t>
              </a:r>
              <a:r>
                <a:rPr lang="en-US" sz="750" dirty="0">
                  <a:solidFill>
                    <a:prstClr val="white"/>
                  </a:solidFill>
                  <a:latin typeface="Century Gothic" panose="020B0502020202020204" pitchFamily="34" charset="0"/>
                </a:rPr>
                <a:t> 12.3K</a:t>
              </a:r>
            </a:p>
          </p:txBody>
        </p:sp>
        <p:sp>
          <p:nvSpPr>
            <p:cNvPr id="149" name="Rounded Rectangle 148"/>
            <p:cNvSpPr/>
            <p:nvPr/>
          </p:nvSpPr>
          <p:spPr>
            <a:xfrm>
              <a:off x="7476592" y="4603182"/>
              <a:ext cx="1196202" cy="240257"/>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Purchased 18.3 K</a:t>
              </a:r>
            </a:p>
          </p:txBody>
        </p:sp>
        <p:cxnSp>
          <p:nvCxnSpPr>
            <p:cNvPr id="153" name="Straight Arrow Connector 152"/>
            <p:cNvCxnSpPr>
              <a:stCxn id="107" idx="2"/>
              <a:endCxn id="148" idx="0"/>
            </p:cNvCxnSpPr>
            <p:nvPr/>
          </p:nvCxnSpPr>
          <p:spPr>
            <a:xfrm flipH="1">
              <a:off x="6877198" y="4162019"/>
              <a:ext cx="16485" cy="42627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0" name="Rounded Rectangle 159"/>
            <p:cNvSpPr/>
            <p:nvPr/>
          </p:nvSpPr>
          <p:spPr>
            <a:xfrm>
              <a:off x="7962330" y="4009660"/>
              <a:ext cx="902816" cy="294236"/>
            </a:xfrm>
            <a:prstGeom prst="roundRect">
              <a:avLst/>
            </a:prstGeom>
            <a:solidFill>
              <a:schemeClr val="bg2">
                <a:lumMod val="2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11K visited mob/web</a:t>
              </a:r>
            </a:p>
          </p:txBody>
        </p:sp>
        <p:sp>
          <p:nvSpPr>
            <p:cNvPr id="167" name="Rounded Rectangle 166"/>
            <p:cNvSpPr/>
            <p:nvPr/>
          </p:nvSpPr>
          <p:spPr>
            <a:xfrm>
              <a:off x="9114135" y="4247703"/>
              <a:ext cx="753271" cy="252742"/>
            </a:xfrm>
            <a:prstGeom prst="roundRect">
              <a:avLst/>
            </a:prstGeom>
            <a:solidFill>
              <a:schemeClr val="bg2">
                <a:lumMod val="2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4.6 K +10% Bill</a:t>
              </a:r>
            </a:p>
          </p:txBody>
        </p:sp>
        <p:sp>
          <p:nvSpPr>
            <p:cNvPr id="168" name="Rounded Rectangle 167"/>
            <p:cNvSpPr/>
            <p:nvPr/>
          </p:nvSpPr>
          <p:spPr>
            <a:xfrm>
              <a:off x="9120210" y="3638367"/>
              <a:ext cx="747196" cy="240612"/>
            </a:xfrm>
            <a:prstGeom prst="roundRect">
              <a:avLst/>
            </a:prstGeom>
            <a:solidFill>
              <a:schemeClr val="bg2">
                <a:lumMod val="2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3.6 K +25% Bill</a:t>
              </a:r>
            </a:p>
          </p:txBody>
        </p:sp>
        <p:cxnSp>
          <p:nvCxnSpPr>
            <p:cNvPr id="180" name="Straight Arrow Connector 179"/>
            <p:cNvCxnSpPr>
              <a:stCxn id="107" idx="3"/>
              <a:endCxn id="160" idx="1"/>
            </p:cNvCxnSpPr>
            <p:nvPr/>
          </p:nvCxnSpPr>
          <p:spPr>
            <a:xfrm>
              <a:off x="7396422" y="4008824"/>
              <a:ext cx="565909" cy="147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835386" y="3478877"/>
              <a:ext cx="3872624" cy="1897213"/>
              <a:chOff x="156625" y="2878384"/>
              <a:chExt cx="3872624" cy="1897213"/>
            </a:xfrm>
          </p:grpSpPr>
          <p:sp>
            <p:nvSpPr>
              <p:cNvPr id="178" name="Rounded Rectangle 177"/>
              <p:cNvSpPr/>
              <p:nvPr/>
            </p:nvSpPr>
            <p:spPr>
              <a:xfrm>
                <a:off x="3157841" y="3440866"/>
                <a:ext cx="871408" cy="459086"/>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25K visited Website’/</a:t>
                </a:r>
              </a:p>
            </p:txBody>
          </p:sp>
          <p:sp>
            <p:nvSpPr>
              <p:cNvPr id="202" name="Rounded Rectangle 201"/>
              <p:cNvSpPr/>
              <p:nvPr/>
            </p:nvSpPr>
            <p:spPr>
              <a:xfrm>
                <a:off x="2016515" y="3493863"/>
                <a:ext cx="762048" cy="279223"/>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Desktop 7K</a:t>
                </a:r>
              </a:p>
            </p:txBody>
          </p:sp>
          <p:sp>
            <p:nvSpPr>
              <p:cNvPr id="203" name="Rounded Rectangle 202"/>
              <p:cNvSpPr/>
              <p:nvPr/>
            </p:nvSpPr>
            <p:spPr>
              <a:xfrm>
                <a:off x="2413233" y="4176151"/>
                <a:ext cx="660251" cy="278549"/>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Mobile 18K</a:t>
                </a:r>
              </a:p>
            </p:txBody>
          </p:sp>
          <p:cxnSp>
            <p:nvCxnSpPr>
              <p:cNvPr id="208" name="Straight Arrow Connector 207"/>
              <p:cNvCxnSpPr>
                <a:stCxn id="178" idx="1"/>
                <a:endCxn id="202" idx="3"/>
              </p:cNvCxnSpPr>
              <p:nvPr/>
            </p:nvCxnSpPr>
            <p:spPr>
              <a:xfrm flipH="1" flipV="1">
                <a:off x="2778563" y="3633475"/>
                <a:ext cx="379278" cy="36935"/>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3" name="Rounded Rectangle 222"/>
              <p:cNvSpPr/>
              <p:nvPr/>
            </p:nvSpPr>
            <p:spPr>
              <a:xfrm>
                <a:off x="1560158" y="4249859"/>
                <a:ext cx="646176" cy="283887"/>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Int. Pg. 1.6K</a:t>
                </a:r>
              </a:p>
            </p:txBody>
          </p:sp>
          <p:sp>
            <p:nvSpPr>
              <p:cNvPr id="224" name="Rounded Rectangle 223"/>
              <p:cNvSpPr/>
              <p:nvPr/>
            </p:nvSpPr>
            <p:spPr>
              <a:xfrm>
                <a:off x="214119" y="3981563"/>
                <a:ext cx="853401" cy="286200"/>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PP before </a:t>
                </a:r>
                <a:br>
                  <a:rPr lang="en-US" sz="750" dirty="0">
                    <a:solidFill>
                      <a:prstClr val="white"/>
                    </a:solidFill>
                    <a:latin typeface="Century Gothic" panose="020B0502020202020204" pitchFamily="34" charset="0"/>
                  </a:rPr>
                </a:br>
                <a:r>
                  <a:rPr lang="en-US" sz="750" dirty="0">
                    <a:solidFill>
                      <a:prstClr val="white"/>
                    </a:solidFill>
                    <a:latin typeface="Century Gothic" panose="020B0502020202020204" pitchFamily="34" charset="0"/>
                  </a:rPr>
                  <a:t>call 1K</a:t>
                </a:r>
              </a:p>
            </p:txBody>
          </p:sp>
          <p:cxnSp>
            <p:nvCxnSpPr>
              <p:cNvPr id="225" name="Straight Arrow Connector 224"/>
              <p:cNvCxnSpPr>
                <a:stCxn id="203" idx="1"/>
                <a:endCxn id="223" idx="3"/>
              </p:cNvCxnSpPr>
              <p:nvPr/>
            </p:nvCxnSpPr>
            <p:spPr>
              <a:xfrm flipH="1">
                <a:off x="2206334" y="4315426"/>
                <a:ext cx="206899" cy="7637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6" name="Rounded Rectangle 225"/>
              <p:cNvSpPr/>
              <p:nvPr/>
            </p:nvSpPr>
            <p:spPr>
              <a:xfrm>
                <a:off x="349308" y="4442980"/>
                <a:ext cx="782055" cy="332617"/>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PP After call 300</a:t>
                </a:r>
              </a:p>
            </p:txBody>
          </p:sp>
          <p:cxnSp>
            <p:nvCxnSpPr>
              <p:cNvPr id="228" name="Straight Arrow Connector 227"/>
              <p:cNvCxnSpPr>
                <a:stCxn id="223" idx="1"/>
                <a:endCxn id="226" idx="3"/>
              </p:cNvCxnSpPr>
              <p:nvPr/>
            </p:nvCxnSpPr>
            <p:spPr>
              <a:xfrm flipH="1">
                <a:off x="1131362" y="4391803"/>
                <a:ext cx="428796" cy="217485"/>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9"/>
              <p:cNvGrpSpPr/>
              <p:nvPr/>
            </p:nvGrpSpPr>
            <p:grpSpPr>
              <a:xfrm>
                <a:off x="156625" y="2878384"/>
                <a:ext cx="1859890" cy="989504"/>
                <a:chOff x="156625" y="2878384"/>
                <a:chExt cx="1859890" cy="989504"/>
              </a:xfrm>
            </p:grpSpPr>
            <p:sp>
              <p:nvSpPr>
                <p:cNvPr id="206" name="Rounded Rectangle 205"/>
                <p:cNvSpPr/>
                <p:nvPr/>
              </p:nvSpPr>
              <p:spPr>
                <a:xfrm>
                  <a:off x="1239106" y="3492940"/>
                  <a:ext cx="651019" cy="305320"/>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Int. Pg. 1.6K</a:t>
                  </a:r>
                </a:p>
              </p:txBody>
            </p:sp>
            <p:sp>
              <p:nvSpPr>
                <p:cNvPr id="207" name="Rounded Rectangle 206"/>
                <p:cNvSpPr/>
                <p:nvPr/>
              </p:nvSpPr>
              <p:spPr>
                <a:xfrm>
                  <a:off x="156625" y="3597796"/>
                  <a:ext cx="841193" cy="270092"/>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PP before </a:t>
                  </a:r>
                  <a:br>
                    <a:rPr lang="en-US" sz="750" dirty="0">
                      <a:solidFill>
                        <a:prstClr val="white"/>
                      </a:solidFill>
                      <a:latin typeface="Century Gothic" panose="020B0502020202020204" pitchFamily="34" charset="0"/>
                    </a:rPr>
                  </a:br>
                  <a:r>
                    <a:rPr lang="en-US" sz="750" dirty="0">
                      <a:solidFill>
                        <a:prstClr val="white"/>
                      </a:solidFill>
                      <a:latin typeface="Century Gothic" panose="020B0502020202020204" pitchFamily="34" charset="0"/>
                    </a:rPr>
                    <a:t>call 1K</a:t>
                  </a:r>
                </a:p>
              </p:txBody>
            </p:sp>
            <p:cxnSp>
              <p:nvCxnSpPr>
                <p:cNvPr id="211" name="Straight Arrow Connector 210"/>
                <p:cNvCxnSpPr>
                  <a:stCxn id="202" idx="1"/>
                  <a:endCxn id="206" idx="3"/>
                </p:cNvCxnSpPr>
                <p:nvPr/>
              </p:nvCxnSpPr>
              <p:spPr>
                <a:xfrm flipH="1">
                  <a:off x="1890125" y="3633475"/>
                  <a:ext cx="126390" cy="12125"/>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5" name="Rounded Rectangle 214"/>
                <p:cNvSpPr/>
                <p:nvPr/>
              </p:nvSpPr>
              <p:spPr>
                <a:xfrm>
                  <a:off x="474376" y="2878384"/>
                  <a:ext cx="712282" cy="318171"/>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PP After call 300</a:t>
                  </a:r>
                </a:p>
              </p:txBody>
            </p:sp>
            <p:cxnSp>
              <p:nvCxnSpPr>
                <p:cNvPr id="220" name="Straight Arrow Connector 219"/>
                <p:cNvCxnSpPr>
                  <a:stCxn id="206" idx="1"/>
                  <a:endCxn id="207" idx="3"/>
                </p:cNvCxnSpPr>
                <p:nvPr/>
              </p:nvCxnSpPr>
              <p:spPr>
                <a:xfrm flipH="1">
                  <a:off x="997818" y="3645600"/>
                  <a:ext cx="241288" cy="8724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cxnSp>
        <p:nvCxnSpPr>
          <p:cNvPr id="127" name="Straight Arrow Connector 126"/>
          <p:cNvCxnSpPr>
            <a:stCxn id="107" idx="2"/>
            <a:endCxn id="149" idx="0"/>
          </p:cNvCxnSpPr>
          <p:nvPr/>
        </p:nvCxnSpPr>
        <p:spPr>
          <a:xfrm>
            <a:off x="6303021" y="3274761"/>
            <a:ext cx="882266" cy="329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08" idx="2"/>
            <a:endCxn id="124" idx="0"/>
          </p:cNvCxnSpPr>
          <p:nvPr/>
        </p:nvCxnSpPr>
        <p:spPr>
          <a:xfrm>
            <a:off x="5325762" y="3419651"/>
            <a:ext cx="30144" cy="97028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08" idx="2"/>
            <a:endCxn id="123" idx="0"/>
          </p:cNvCxnSpPr>
          <p:nvPr/>
        </p:nvCxnSpPr>
        <p:spPr>
          <a:xfrm flipH="1">
            <a:off x="4681168" y="3419651"/>
            <a:ext cx="644594" cy="23445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60" idx="3"/>
            <a:endCxn id="168" idx="1"/>
          </p:cNvCxnSpPr>
          <p:nvPr/>
        </p:nvCxnSpPr>
        <p:spPr>
          <a:xfrm flipV="1">
            <a:off x="7775790" y="2973445"/>
            <a:ext cx="190544" cy="2974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60" idx="3"/>
            <a:endCxn id="167" idx="1"/>
          </p:cNvCxnSpPr>
          <p:nvPr/>
        </p:nvCxnSpPr>
        <p:spPr>
          <a:xfrm>
            <a:off x="7775789" y="3270845"/>
            <a:ext cx="186006" cy="162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6" idx="2"/>
            <a:endCxn id="4" idx="0"/>
          </p:cNvCxnSpPr>
          <p:nvPr/>
        </p:nvCxnSpPr>
        <p:spPr>
          <a:xfrm>
            <a:off x="5787188" y="2139543"/>
            <a:ext cx="469187" cy="19037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5" idx="2"/>
            <a:endCxn id="108" idx="0"/>
          </p:cNvCxnSpPr>
          <p:nvPr/>
        </p:nvCxnSpPr>
        <p:spPr>
          <a:xfrm>
            <a:off x="5212702" y="2598521"/>
            <a:ext cx="113060" cy="5713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5" idx="2"/>
            <a:endCxn id="107" idx="0"/>
          </p:cNvCxnSpPr>
          <p:nvPr/>
        </p:nvCxnSpPr>
        <p:spPr>
          <a:xfrm>
            <a:off x="5212702" y="2598521"/>
            <a:ext cx="1090319" cy="44735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stCxn id="34" idx="0"/>
            <a:endCxn id="24" idx="2"/>
          </p:cNvCxnSpPr>
          <p:nvPr/>
        </p:nvCxnSpPr>
        <p:spPr>
          <a:xfrm flipH="1" flipV="1">
            <a:off x="3830402" y="2134111"/>
            <a:ext cx="517456" cy="7825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a:stCxn id="34" idx="1"/>
            <a:endCxn id="25" idx="3"/>
          </p:cNvCxnSpPr>
          <p:nvPr/>
        </p:nvCxnSpPr>
        <p:spPr>
          <a:xfrm flipH="1">
            <a:off x="3764617" y="2310361"/>
            <a:ext cx="254630"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a:stCxn id="56" idx="3"/>
            <a:endCxn id="72" idx="1"/>
          </p:cNvCxnSpPr>
          <p:nvPr/>
        </p:nvCxnSpPr>
        <p:spPr>
          <a:xfrm>
            <a:off x="7427245" y="1870078"/>
            <a:ext cx="241737" cy="4088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p:cNvCxnSpPr>
            <a:stCxn id="56" idx="3"/>
            <a:endCxn id="73" idx="1"/>
          </p:cNvCxnSpPr>
          <p:nvPr/>
        </p:nvCxnSpPr>
        <p:spPr>
          <a:xfrm flipV="1">
            <a:off x="7427245" y="1593722"/>
            <a:ext cx="269176" cy="27635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5" idx="1"/>
            <a:endCxn id="34" idx="3"/>
          </p:cNvCxnSpPr>
          <p:nvPr/>
        </p:nvCxnSpPr>
        <p:spPr>
          <a:xfrm flipH="1" flipV="1">
            <a:off x="4676468" y="2310361"/>
            <a:ext cx="247040" cy="17084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p:cNvCxnSpPr>
            <a:endCxn id="178" idx="2"/>
          </p:cNvCxnSpPr>
          <p:nvPr/>
        </p:nvCxnSpPr>
        <p:spPr>
          <a:xfrm flipH="1" flipV="1">
            <a:off x="4344737" y="3527580"/>
            <a:ext cx="325490" cy="126528"/>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a:stCxn id="178" idx="1"/>
            <a:endCxn id="203" idx="0"/>
          </p:cNvCxnSpPr>
          <p:nvPr/>
        </p:nvCxnSpPr>
        <p:spPr>
          <a:xfrm flipH="1">
            <a:off x="3709611" y="3356102"/>
            <a:ext cx="309637" cy="37781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p:cNvCxnSpPr>
            <a:stCxn id="223" idx="1"/>
            <a:endCxn id="224" idx="0"/>
          </p:cNvCxnSpPr>
          <p:nvPr/>
        </p:nvCxnSpPr>
        <p:spPr>
          <a:xfrm flipH="1" flipV="1">
            <a:off x="2138923" y="3588547"/>
            <a:ext cx="686786" cy="30646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p:cNvCxnSpPr>
            <a:stCxn id="206" idx="1"/>
            <a:endCxn id="215" idx="2"/>
          </p:cNvCxnSpPr>
          <p:nvPr/>
        </p:nvCxnSpPr>
        <p:spPr>
          <a:xfrm flipH="1" flipV="1">
            <a:off x="2280634" y="3002112"/>
            <a:ext cx="305234" cy="33545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p:cNvCxnSpPr>
            <a:stCxn id="73" idx="3"/>
            <a:endCxn id="74" idx="1"/>
          </p:cNvCxnSpPr>
          <p:nvPr/>
        </p:nvCxnSpPr>
        <p:spPr>
          <a:xfrm flipV="1">
            <a:off x="8227168" y="1371079"/>
            <a:ext cx="206111" cy="22264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p:cNvCxnSpPr>
            <a:stCxn id="73" idx="3"/>
            <a:endCxn id="75" idx="1"/>
          </p:cNvCxnSpPr>
          <p:nvPr/>
        </p:nvCxnSpPr>
        <p:spPr>
          <a:xfrm>
            <a:off x="8227168" y="1593722"/>
            <a:ext cx="233770" cy="12862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p:cNvCxnSpPr>
            <a:stCxn id="72" idx="2"/>
            <a:endCxn id="79" idx="0"/>
          </p:cNvCxnSpPr>
          <p:nvPr/>
        </p:nvCxnSpPr>
        <p:spPr>
          <a:xfrm>
            <a:off x="7915216" y="2008024"/>
            <a:ext cx="52339" cy="18207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2" name="Straight Arrow Connector 431"/>
          <p:cNvCxnSpPr>
            <a:stCxn id="72" idx="2"/>
            <a:endCxn id="78" idx="1"/>
          </p:cNvCxnSpPr>
          <p:nvPr/>
        </p:nvCxnSpPr>
        <p:spPr>
          <a:xfrm>
            <a:off x="7915216" y="2008024"/>
            <a:ext cx="385715" cy="4713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3" name="Oval 592"/>
          <p:cNvSpPr/>
          <p:nvPr/>
        </p:nvSpPr>
        <p:spPr>
          <a:xfrm rot="2257570">
            <a:off x="3947100" y="3285249"/>
            <a:ext cx="995478" cy="62720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13" name="Rectangle 612"/>
          <p:cNvSpPr/>
          <p:nvPr/>
        </p:nvSpPr>
        <p:spPr>
          <a:xfrm>
            <a:off x="4105006" y="3977104"/>
            <a:ext cx="905778" cy="381893"/>
          </a:xfrm>
          <a:prstGeom prst="rect">
            <a:avLst/>
          </a:prstGeom>
          <a:ln w="38100">
            <a:solidFill>
              <a:schemeClr val="accent1">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r>
              <a:rPr lang="en-US" sz="750" dirty="0">
                <a:solidFill>
                  <a:prstClr val="black"/>
                </a:solidFill>
              </a:rPr>
              <a:t>Potential to move customers towards self serve</a:t>
            </a:r>
          </a:p>
        </p:txBody>
      </p:sp>
      <p:sp>
        <p:nvSpPr>
          <p:cNvPr id="614" name="Rectangle 613"/>
          <p:cNvSpPr/>
          <p:nvPr/>
        </p:nvSpPr>
        <p:spPr>
          <a:xfrm>
            <a:off x="5813389" y="4355614"/>
            <a:ext cx="973457" cy="210940"/>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750" dirty="0">
                <a:solidFill>
                  <a:prstClr val="black"/>
                </a:solidFill>
              </a:rPr>
              <a:t>Potential to increase travel pass purchase </a:t>
            </a:r>
          </a:p>
        </p:txBody>
      </p:sp>
      <p:sp>
        <p:nvSpPr>
          <p:cNvPr id="615" name="Rectangle 614"/>
          <p:cNvSpPr/>
          <p:nvPr/>
        </p:nvSpPr>
        <p:spPr>
          <a:xfrm>
            <a:off x="6243952" y="3814314"/>
            <a:ext cx="803867" cy="321892"/>
          </a:xfrm>
          <a:prstGeom prst="rect">
            <a:avLst/>
          </a:prstGeom>
          <a:solidFill>
            <a:schemeClr val="bg1">
              <a:lumMod val="75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750" dirty="0">
                <a:solidFill>
                  <a:prstClr val="black"/>
                </a:solidFill>
              </a:rPr>
              <a:t>Decrease calls by selling  before travel pass</a:t>
            </a:r>
          </a:p>
        </p:txBody>
      </p:sp>
      <p:sp>
        <p:nvSpPr>
          <p:cNvPr id="616" name="Rectangle 615"/>
          <p:cNvSpPr/>
          <p:nvPr/>
        </p:nvSpPr>
        <p:spPr>
          <a:xfrm>
            <a:off x="7455845" y="3756414"/>
            <a:ext cx="918741" cy="342988"/>
          </a:xfrm>
          <a:prstGeom prst="rect">
            <a:avLst/>
          </a:prstGeom>
          <a:ln w="28575">
            <a:solidFill>
              <a:schemeClr val="accent1">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r>
              <a:rPr lang="en-US" sz="750" dirty="0">
                <a:solidFill>
                  <a:prstClr val="black"/>
                </a:solidFill>
              </a:rPr>
              <a:t>Potential to move customers towards self serve</a:t>
            </a:r>
          </a:p>
        </p:txBody>
      </p:sp>
      <p:sp>
        <p:nvSpPr>
          <p:cNvPr id="620" name="Rounded Rectangle 619"/>
          <p:cNvSpPr/>
          <p:nvPr/>
        </p:nvSpPr>
        <p:spPr>
          <a:xfrm>
            <a:off x="4718003" y="4733633"/>
            <a:ext cx="1314305" cy="343941"/>
          </a:xfrm>
          <a:prstGeom prst="roundRect">
            <a:avLst/>
          </a:prstGeom>
          <a:solidFill>
            <a:schemeClr val="bg1">
              <a:lumMod val="75000"/>
            </a:scheme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en-US" sz="788" b="1" dirty="0">
                <a:solidFill>
                  <a:prstClr val="black"/>
                </a:solidFill>
              </a:rPr>
              <a:t>Predictive model to help call center agent to sell the plan to the right customer</a:t>
            </a:r>
          </a:p>
        </p:txBody>
      </p:sp>
      <p:cxnSp>
        <p:nvCxnSpPr>
          <p:cNvPr id="622" name="Straight Arrow Connector 621"/>
          <p:cNvCxnSpPr>
            <a:stCxn id="148" idx="2"/>
          </p:cNvCxnSpPr>
          <p:nvPr/>
        </p:nvCxnSpPr>
        <p:spPr>
          <a:xfrm>
            <a:off x="6290706" y="3808394"/>
            <a:ext cx="680449" cy="9035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3" name="Straight Arrow Connector 622"/>
          <p:cNvCxnSpPr>
            <a:stCxn id="125" idx="2"/>
          </p:cNvCxnSpPr>
          <p:nvPr/>
        </p:nvCxnSpPr>
        <p:spPr>
          <a:xfrm>
            <a:off x="5856316" y="4361114"/>
            <a:ext cx="1189115" cy="3479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28" name="Rectangle 627"/>
          <p:cNvSpPr/>
          <p:nvPr/>
        </p:nvSpPr>
        <p:spPr>
          <a:xfrm>
            <a:off x="6615444" y="4724822"/>
            <a:ext cx="1195782" cy="272707"/>
          </a:xfrm>
          <a:prstGeom prst="rect">
            <a:avLst/>
          </a:prstGeom>
          <a:solidFill>
            <a:schemeClr val="bg1">
              <a:lumMod val="75000"/>
            </a:schemeClr>
          </a:solidFill>
          <a:ln w="28575">
            <a:solidFill>
              <a:schemeClr val="accent1">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r" defTabSz="685800"/>
            <a:r>
              <a:rPr lang="en-US" sz="750" dirty="0">
                <a:solidFill>
                  <a:prstClr val="black"/>
                </a:solidFill>
              </a:rPr>
              <a:t>5K Potential call reduction </a:t>
            </a:r>
          </a:p>
          <a:p>
            <a:pPr algn="r" defTabSz="685800"/>
            <a:r>
              <a:rPr lang="en-US" sz="750" dirty="0">
                <a:solidFill>
                  <a:prstClr val="black"/>
                </a:solidFill>
              </a:rPr>
              <a:t>based on primary results</a:t>
            </a:r>
          </a:p>
        </p:txBody>
      </p:sp>
      <p:sp>
        <p:nvSpPr>
          <p:cNvPr id="643" name="Oval 642"/>
          <p:cNvSpPr/>
          <p:nvPr/>
        </p:nvSpPr>
        <p:spPr>
          <a:xfrm rot="2257570">
            <a:off x="1711148" y="3164252"/>
            <a:ext cx="829406" cy="74679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44" name="Rectangle 643"/>
          <p:cNvSpPr/>
          <p:nvPr/>
        </p:nvSpPr>
        <p:spPr>
          <a:xfrm>
            <a:off x="654804" y="3443730"/>
            <a:ext cx="1141454" cy="372052"/>
          </a:xfrm>
          <a:prstGeom prst="rect">
            <a:avLst/>
          </a:prstGeom>
          <a:solidFill>
            <a:schemeClr val="bg1">
              <a:lumMod val="75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825" b="1" dirty="0">
                <a:solidFill>
                  <a:prstClr val="black"/>
                </a:solidFill>
              </a:rPr>
              <a:t>2.8K (out of4.5K) calls have Potential to migrate to Self Serve</a:t>
            </a:r>
          </a:p>
        </p:txBody>
      </p:sp>
      <p:cxnSp>
        <p:nvCxnSpPr>
          <p:cNvPr id="646" name="Straight Arrow Connector 645"/>
          <p:cNvCxnSpPr>
            <a:stCxn id="56" idx="0"/>
            <a:endCxn id="657" idx="2"/>
          </p:cNvCxnSpPr>
          <p:nvPr/>
        </p:nvCxnSpPr>
        <p:spPr>
          <a:xfrm flipV="1">
            <a:off x="7011625" y="1490132"/>
            <a:ext cx="49921" cy="20846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p:cNvCxnSpPr>
            <a:stCxn id="56" idx="0"/>
            <a:endCxn id="658" idx="2"/>
          </p:cNvCxnSpPr>
          <p:nvPr/>
        </p:nvCxnSpPr>
        <p:spPr>
          <a:xfrm flipH="1" flipV="1">
            <a:off x="6527283" y="1533564"/>
            <a:ext cx="484342" cy="16503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1" name="Straight Arrow Connector 650"/>
          <p:cNvCxnSpPr>
            <a:stCxn id="56" idx="0"/>
            <a:endCxn id="656" idx="2"/>
          </p:cNvCxnSpPr>
          <p:nvPr/>
        </p:nvCxnSpPr>
        <p:spPr>
          <a:xfrm flipV="1">
            <a:off x="7011625" y="1483291"/>
            <a:ext cx="550208" cy="21530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56" name="Rounded Rectangle 655"/>
          <p:cNvSpPr/>
          <p:nvPr/>
        </p:nvSpPr>
        <p:spPr>
          <a:xfrm>
            <a:off x="7336054" y="1277738"/>
            <a:ext cx="451556" cy="20555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No </a:t>
            </a:r>
            <a:r>
              <a:rPr lang="en-US" sz="750" dirty="0" err="1">
                <a:solidFill>
                  <a:prstClr val="white"/>
                </a:solidFill>
                <a:latin typeface="Century Gothic" panose="020B0502020202020204" pitchFamily="34" charset="0"/>
              </a:rPr>
              <a:t>trv</a:t>
            </a:r>
            <a:r>
              <a:rPr lang="en-US" sz="750" dirty="0">
                <a:solidFill>
                  <a:prstClr val="white"/>
                </a:solidFill>
                <a:latin typeface="Century Gothic" panose="020B0502020202020204" pitchFamily="34" charset="0"/>
              </a:rPr>
              <a:t/>
            </a:r>
            <a:br>
              <a:rPr lang="en-US" sz="750" dirty="0">
                <a:solidFill>
                  <a:prstClr val="white"/>
                </a:solidFill>
                <a:latin typeface="Century Gothic" panose="020B0502020202020204" pitchFamily="34" charset="0"/>
              </a:rPr>
            </a:br>
            <a:r>
              <a:rPr lang="en-US" sz="750" dirty="0">
                <a:solidFill>
                  <a:prstClr val="white"/>
                </a:solidFill>
                <a:latin typeface="Century Gothic" panose="020B0502020202020204" pitchFamily="34" charset="0"/>
              </a:rPr>
              <a:t>18.5 K</a:t>
            </a:r>
          </a:p>
        </p:txBody>
      </p:sp>
      <p:sp>
        <p:nvSpPr>
          <p:cNvPr id="657" name="Rounded Rectangle 656"/>
          <p:cNvSpPr/>
          <p:nvPr/>
        </p:nvSpPr>
        <p:spPr>
          <a:xfrm>
            <a:off x="6818407" y="1273149"/>
            <a:ext cx="486277" cy="21698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After </a:t>
            </a:r>
            <a:r>
              <a:rPr lang="en-US" sz="750" dirty="0" err="1">
                <a:solidFill>
                  <a:prstClr val="white"/>
                </a:solidFill>
                <a:latin typeface="Century Gothic" panose="020B0502020202020204" pitchFamily="34" charset="0"/>
              </a:rPr>
              <a:t>trv</a:t>
            </a:r>
            <a:r>
              <a:rPr lang="en-US" sz="750" dirty="0">
                <a:solidFill>
                  <a:prstClr val="white"/>
                </a:solidFill>
                <a:latin typeface="Century Gothic" panose="020B0502020202020204" pitchFamily="34" charset="0"/>
              </a:rPr>
              <a:t> 11K</a:t>
            </a:r>
          </a:p>
        </p:txBody>
      </p:sp>
      <p:sp>
        <p:nvSpPr>
          <p:cNvPr id="658" name="Rounded Rectangle 657"/>
          <p:cNvSpPr/>
          <p:nvPr/>
        </p:nvSpPr>
        <p:spPr>
          <a:xfrm>
            <a:off x="6286079" y="1325935"/>
            <a:ext cx="482408" cy="2076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Before </a:t>
            </a:r>
            <a:r>
              <a:rPr lang="en-US" sz="750" dirty="0" err="1">
                <a:solidFill>
                  <a:prstClr val="white"/>
                </a:solidFill>
                <a:latin typeface="Century Gothic" panose="020B0502020202020204" pitchFamily="34" charset="0"/>
              </a:rPr>
              <a:t>trv</a:t>
            </a:r>
            <a:r>
              <a:rPr lang="en-US" sz="750" dirty="0">
                <a:solidFill>
                  <a:prstClr val="white"/>
                </a:solidFill>
                <a:latin typeface="Century Gothic" panose="020B0502020202020204" pitchFamily="34" charset="0"/>
              </a:rPr>
              <a:t> 25K</a:t>
            </a:r>
          </a:p>
        </p:txBody>
      </p:sp>
      <p:sp>
        <p:nvSpPr>
          <p:cNvPr id="2" name="TextBox 1"/>
          <p:cNvSpPr txBox="1"/>
          <p:nvPr/>
        </p:nvSpPr>
        <p:spPr>
          <a:xfrm>
            <a:off x="-49258" y="4622396"/>
            <a:ext cx="2891890" cy="738664"/>
          </a:xfrm>
          <a:prstGeom prst="rect">
            <a:avLst/>
          </a:prstGeom>
          <a:noFill/>
        </p:spPr>
        <p:txBody>
          <a:bodyPr wrap="square" rtlCol="0">
            <a:spAutoFit/>
          </a:bodyPr>
          <a:lstStyle/>
          <a:p>
            <a:pPr defTabSz="685800"/>
            <a:r>
              <a:rPr lang="en-US" sz="1050" b="1" dirty="0">
                <a:solidFill>
                  <a:prstClr val="black"/>
                </a:solidFill>
              </a:rPr>
              <a:t>Criterion:</a:t>
            </a:r>
            <a:endParaRPr lang="en-US" sz="1050" dirty="0">
              <a:solidFill>
                <a:prstClr val="black"/>
              </a:solidFill>
            </a:endParaRPr>
          </a:p>
          <a:p>
            <a:pPr defTabSz="685800"/>
            <a:r>
              <a:rPr lang="en-US" sz="1050" dirty="0">
                <a:solidFill>
                  <a:prstClr val="black"/>
                </a:solidFill>
              </a:rPr>
              <a:t>Calls numbers made between Dec 1 -31 : travelled up to 30 days before or 45 days after the call</a:t>
            </a:r>
          </a:p>
        </p:txBody>
      </p:sp>
      <p:sp>
        <p:nvSpPr>
          <p:cNvPr id="3" name="TextBox 2"/>
          <p:cNvSpPr txBox="1"/>
          <p:nvPr/>
        </p:nvSpPr>
        <p:spPr>
          <a:xfrm>
            <a:off x="16881" y="96814"/>
            <a:ext cx="5195821" cy="1131079"/>
          </a:xfrm>
          <a:prstGeom prst="rect">
            <a:avLst/>
          </a:prstGeom>
          <a:noFill/>
        </p:spPr>
        <p:txBody>
          <a:bodyPr wrap="square" rtlCol="0">
            <a:spAutoFit/>
          </a:bodyPr>
          <a:lstStyle/>
          <a:p>
            <a:pPr defTabSz="685800"/>
            <a:r>
              <a:rPr lang="en-US" sz="1350" dirty="0">
                <a:solidFill>
                  <a:prstClr val="black"/>
                </a:solidFill>
              </a:rPr>
              <a:t>Total consumer customers : 95 million</a:t>
            </a:r>
          </a:p>
          <a:p>
            <a:pPr defTabSz="685800"/>
            <a:r>
              <a:rPr lang="en-US" sz="1350" dirty="0">
                <a:solidFill>
                  <a:prstClr val="black"/>
                </a:solidFill>
              </a:rPr>
              <a:t>Total December monthly calls : 10 million</a:t>
            </a:r>
          </a:p>
          <a:p>
            <a:pPr defTabSz="685800"/>
            <a:r>
              <a:rPr lang="en-US" sz="1350" dirty="0">
                <a:solidFill>
                  <a:prstClr val="black"/>
                </a:solidFill>
              </a:rPr>
              <a:t>Total international December calls : 2.5 million</a:t>
            </a:r>
          </a:p>
          <a:p>
            <a:pPr defTabSz="685800"/>
            <a:r>
              <a:rPr lang="en-US" sz="1350" dirty="0">
                <a:solidFill>
                  <a:prstClr val="black"/>
                </a:solidFill>
              </a:rPr>
              <a:t>6.1% of the total call volume</a:t>
            </a:r>
          </a:p>
          <a:p>
            <a:pPr defTabSz="685800"/>
            <a:endParaRPr lang="en-US" sz="1350" dirty="0">
              <a:solidFill>
                <a:prstClr val="black"/>
              </a:solidFill>
            </a:endParaRPr>
          </a:p>
        </p:txBody>
      </p:sp>
      <p:sp>
        <p:nvSpPr>
          <p:cNvPr id="13" name="Freeform 12"/>
          <p:cNvSpPr/>
          <p:nvPr/>
        </p:nvSpPr>
        <p:spPr>
          <a:xfrm>
            <a:off x="5097780" y="1546860"/>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 name="Freeform 8"/>
          <p:cNvSpPr/>
          <p:nvPr/>
        </p:nvSpPr>
        <p:spPr>
          <a:xfrm>
            <a:off x="3847036" y="495300"/>
            <a:ext cx="5464604" cy="4983480"/>
          </a:xfrm>
          <a:custGeom>
            <a:avLst/>
            <a:gdLst>
              <a:gd name="connsiteX0" fmla="*/ 2856378 w 7286138"/>
              <a:gd name="connsiteY0" fmla="*/ 4104640 h 6644640"/>
              <a:gd name="connsiteX1" fmla="*/ 2988458 w 7286138"/>
              <a:gd name="connsiteY1" fmla="*/ 4074160 h 6644640"/>
              <a:gd name="connsiteX2" fmla="*/ 3079898 w 7286138"/>
              <a:gd name="connsiteY2" fmla="*/ 4064000 h 6644640"/>
              <a:gd name="connsiteX3" fmla="*/ 3140858 w 7286138"/>
              <a:gd name="connsiteY3" fmla="*/ 4043680 h 6644640"/>
              <a:gd name="connsiteX4" fmla="*/ 3283098 w 7286138"/>
              <a:gd name="connsiteY4" fmla="*/ 4013200 h 6644640"/>
              <a:gd name="connsiteX5" fmla="*/ 3323738 w 7286138"/>
              <a:gd name="connsiteY5" fmla="*/ 4003040 h 6644640"/>
              <a:gd name="connsiteX6" fmla="*/ 3476138 w 7286138"/>
              <a:gd name="connsiteY6" fmla="*/ 3982720 h 6644640"/>
              <a:gd name="connsiteX7" fmla="*/ 3618378 w 7286138"/>
              <a:gd name="connsiteY7" fmla="*/ 3952240 h 6644640"/>
              <a:gd name="connsiteX8" fmla="*/ 3669178 w 7286138"/>
              <a:gd name="connsiteY8" fmla="*/ 3931920 h 6644640"/>
              <a:gd name="connsiteX9" fmla="*/ 3699658 w 7286138"/>
              <a:gd name="connsiteY9" fmla="*/ 3921760 h 6644640"/>
              <a:gd name="connsiteX10" fmla="*/ 3791098 w 7286138"/>
              <a:gd name="connsiteY10" fmla="*/ 3881120 h 6644640"/>
              <a:gd name="connsiteX11" fmla="*/ 3821578 w 7286138"/>
              <a:gd name="connsiteY11" fmla="*/ 3870960 h 6644640"/>
              <a:gd name="connsiteX12" fmla="*/ 3852058 w 7286138"/>
              <a:gd name="connsiteY12" fmla="*/ 3840480 h 6644640"/>
              <a:gd name="connsiteX13" fmla="*/ 3882538 w 7286138"/>
              <a:gd name="connsiteY13" fmla="*/ 3830320 h 6644640"/>
              <a:gd name="connsiteX14" fmla="*/ 3902858 w 7286138"/>
              <a:gd name="connsiteY14" fmla="*/ 3769360 h 6644640"/>
              <a:gd name="connsiteX15" fmla="*/ 3984138 w 7286138"/>
              <a:gd name="connsiteY15" fmla="*/ 3647440 h 6644640"/>
              <a:gd name="connsiteX16" fmla="*/ 4055258 w 7286138"/>
              <a:gd name="connsiteY16" fmla="*/ 3495040 h 6644640"/>
              <a:gd name="connsiteX17" fmla="*/ 4055258 w 7286138"/>
              <a:gd name="connsiteY17" fmla="*/ 3220720 h 6644640"/>
              <a:gd name="connsiteX18" fmla="*/ 4034938 w 7286138"/>
              <a:gd name="connsiteY18" fmla="*/ 3149600 h 6644640"/>
              <a:gd name="connsiteX19" fmla="*/ 4024778 w 7286138"/>
              <a:gd name="connsiteY19" fmla="*/ 3098800 h 6644640"/>
              <a:gd name="connsiteX20" fmla="*/ 4014618 w 7286138"/>
              <a:gd name="connsiteY20" fmla="*/ 3058160 h 6644640"/>
              <a:gd name="connsiteX21" fmla="*/ 3984138 w 7286138"/>
              <a:gd name="connsiteY21" fmla="*/ 2915920 h 6644640"/>
              <a:gd name="connsiteX22" fmla="*/ 3963818 w 7286138"/>
              <a:gd name="connsiteY22" fmla="*/ 2885440 h 6644640"/>
              <a:gd name="connsiteX23" fmla="*/ 3933338 w 7286138"/>
              <a:gd name="connsiteY23" fmla="*/ 2773680 h 6644640"/>
              <a:gd name="connsiteX24" fmla="*/ 3913018 w 7286138"/>
              <a:gd name="connsiteY24" fmla="*/ 2743200 h 6644640"/>
              <a:gd name="connsiteX25" fmla="*/ 3862218 w 7286138"/>
              <a:gd name="connsiteY25" fmla="*/ 2641600 h 6644640"/>
              <a:gd name="connsiteX26" fmla="*/ 3831738 w 7286138"/>
              <a:gd name="connsiteY26" fmla="*/ 2600960 h 6644640"/>
              <a:gd name="connsiteX27" fmla="*/ 3801258 w 7286138"/>
              <a:gd name="connsiteY27" fmla="*/ 2540000 h 6644640"/>
              <a:gd name="connsiteX28" fmla="*/ 3791098 w 7286138"/>
              <a:gd name="connsiteY28" fmla="*/ 2509520 h 6644640"/>
              <a:gd name="connsiteX29" fmla="*/ 3770778 w 7286138"/>
              <a:gd name="connsiteY29" fmla="*/ 2479040 h 6644640"/>
              <a:gd name="connsiteX30" fmla="*/ 3750458 w 7286138"/>
              <a:gd name="connsiteY30" fmla="*/ 2418080 h 6644640"/>
              <a:gd name="connsiteX31" fmla="*/ 3740298 w 7286138"/>
              <a:gd name="connsiteY31" fmla="*/ 2387600 h 6644640"/>
              <a:gd name="connsiteX32" fmla="*/ 3709818 w 7286138"/>
              <a:gd name="connsiteY32" fmla="*/ 2357120 h 6644640"/>
              <a:gd name="connsiteX33" fmla="*/ 3679338 w 7286138"/>
              <a:gd name="connsiteY33" fmla="*/ 2296160 h 6644640"/>
              <a:gd name="connsiteX34" fmla="*/ 3618378 w 7286138"/>
              <a:gd name="connsiteY34" fmla="*/ 2184400 h 6644640"/>
              <a:gd name="connsiteX35" fmla="*/ 3608218 w 7286138"/>
              <a:gd name="connsiteY35" fmla="*/ 2133600 h 6644640"/>
              <a:gd name="connsiteX36" fmla="*/ 3598058 w 7286138"/>
              <a:gd name="connsiteY36" fmla="*/ 2072640 h 6644640"/>
              <a:gd name="connsiteX37" fmla="*/ 3577738 w 7286138"/>
              <a:gd name="connsiteY37" fmla="*/ 2042160 h 6644640"/>
              <a:gd name="connsiteX38" fmla="*/ 3567578 w 7286138"/>
              <a:gd name="connsiteY38" fmla="*/ 2011680 h 6644640"/>
              <a:gd name="connsiteX39" fmla="*/ 3496458 w 7286138"/>
              <a:gd name="connsiteY39" fmla="*/ 1920240 h 6644640"/>
              <a:gd name="connsiteX40" fmla="*/ 3465978 w 7286138"/>
              <a:gd name="connsiteY40" fmla="*/ 1859280 h 6644640"/>
              <a:gd name="connsiteX41" fmla="*/ 3445658 w 7286138"/>
              <a:gd name="connsiteY41" fmla="*/ 1828800 h 6644640"/>
              <a:gd name="connsiteX42" fmla="*/ 3425338 w 7286138"/>
              <a:gd name="connsiteY42" fmla="*/ 1747520 h 6644640"/>
              <a:gd name="connsiteX43" fmla="*/ 3415178 w 7286138"/>
              <a:gd name="connsiteY43" fmla="*/ 1483360 h 6644640"/>
              <a:gd name="connsiteX44" fmla="*/ 3333898 w 7286138"/>
              <a:gd name="connsiteY44" fmla="*/ 1432560 h 6644640"/>
              <a:gd name="connsiteX45" fmla="*/ 3130698 w 7286138"/>
              <a:gd name="connsiteY45" fmla="*/ 1422400 h 6644640"/>
              <a:gd name="connsiteX46" fmla="*/ 3090058 w 7286138"/>
              <a:gd name="connsiteY46" fmla="*/ 1412240 h 6644640"/>
              <a:gd name="connsiteX47" fmla="*/ 3008778 w 7286138"/>
              <a:gd name="connsiteY47" fmla="*/ 1371600 h 6644640"/>
              <a:gd name="connsiteX48" fmla="*/ 2968138 w 7286138"/>
              <a:gd name="connsiteY48" fmla="*/ 1351280 h 6644640"/>
              <a:gd name="connsiteX49" fmla="*/ 2876698 w 7286138"/>
              <a:gd name="connsiteY49" fmla="*/ 1310640 h 6644640"/>
              <a:gd name="connsiteX50" fmla="*/ 2897018 w 7286138"/>
              <a:gd name="connsiteY50" fmla="*/ 1178560 h 6644640"/>
              <a:gd name="connsiteX51" fmla="*/ 3211978 w 7286138"/>
              <a:gd name="connsiteY51" fmla="*/ 680720 h 6644640"/>
              <a:gd name="connsiteX52" fmla="*/ 3293258 w 7286138"/>
              <a:gd name="connsiteY52" fmla="*/ 568960 h 6644640"/>
              <a:gd name="connsiteX53" fmla="*/ 3415178 w 7286138"/>
              <a:gd name="connsiteY53" fmla="*/ 447040 h 6644640"/>
              <a:gd name="connsiteX54" fmla="*/ 3638698 w 7286138"/>
              <a:gd name="connsiteY54" fmla="*/ 294640 h 6644640"/>
              <a:gd name="connsiteX55" fmla="*/ 3994298 w 7286138"/>
              <a:gd name="connsiteY55" fmla="*/ 152400 h 6644640"/>
              <a:gd name="connsiteX56" fmla="*/ 4248298 w 7286138"/>
              <a:gd name="connsiteY56" fmla="*/ 121920 h 6644640"/>
              <a:gd name="connsiteX57" fmla="*/ 4492138 w 7286138"/>
              <a:gd name="connsiteY57" fmla="*/ 60960 h 6644640"/>
              <a:gd name="connsiteX58" fmla="*/ 4878218 w 7286138"/>
              <a:gd name="connsiteY58" fmla="*/ 30480 h 6644640"/>
              <a:gd name="connsiteX59" fmla="*/ 5254138 w 7286138"/>
              <a:gd name="connsiteY59" fmla="*/ 0 h 6644640"/>
              <a:gd name="connsiteX60" fmla="*/ 5518298 w 7286138"/>
              <a:gd name="connsiteY60" fmla="*/ 10160 h 6644640"/>
              <a:gd name="connsiteX61" fmla="*/ 5924698 w 7286138"/>
              <a:gd name="connsiteY61" fmla="*/ 264160 h 6644640"/>
              <a:gd name="connsiteX62" fmla="*/ 6036458 w 7286138"/>
              <a:gd name="connsiteY62" fmla="*/ 406400 h 6644640"/>
              <a:gd name="connsiteX63" fmla="*/ 6066938 w 7286138"/>
              <a:gd name="connsiteY63" fmla="*/ 447040 h 6644640"/>
              <a:gd name="connsiteX64" fmla="*/ 6483498 w 7286138"/>
              <a:gd name="connsiteY64" fmla="*/ 538480 h 6644640"/>
              <a:gd name="connsiteX65" fmla="*/ 6646058 w 7286138"/>
              <a:gd name="connsiteY65" fmla="*/ 568960 h 6644640"/>
              <a:gd name="connsiteX66" fmla="*/ 6961018 w 7286138"/>
              <a:gd name="connsiteY66" fmla="*/ 629920 h 6644640"/>
              <a:gd name="connsiteX67" fmla="*/ 7225178 w 7286138"/>
              <a:gd name="connsiteY67" fmla="*/ 751840 h 6644640"/>
              <a:gd name="connsiteX68" fmla="*/ 7265818 w 7286138"/>
              <a:gd name="connsiteY68" fmla="*/ 812800 h 6644640"/>
              <a:gd name="connsiteX69" fmla="*/ 7286138 w 7286138"/>
              <a:gd name="connsiteY69" fmla="*/ 853440 h 6644640"/>
              <a:gd name="connsiteX70" fmla="*/ 7265818 w 7286138"/>
              <a:gd name="connsiteY70" fmla="*/ 924560 h 6644640"/>
              <a:gd name="connsiteX71" fmla="*/ 7245498 w 7286138"/>
              <a:gd name="connsiteY71" fmla="*/ 1016000 h 6644640"/>
              <a:gd name="connsiteX72" fmla="*/ 7225178 w 7286138"/>
              <a:gd name="connsiteY72" fmla="*/ 1087120 h 6644640"/>
              <a:gd name="connsiteX73" fmla="*/ 7194698 w 7286138"/>
              <a:gd name="connsiteY73" fmla="*/ 1270000 h 6644640"/>
              <a:gd name="connsiteX74" fmla="*/ 7174378 w 7286138"/>
              <a:gd name="connsiteY74" fmla="*/ 1666240 h 6644640"/>
              <a:gd name="connsiteX75" fmla="*/ 7164218 w 7286138"/>
              <a:gd name="connsiteY75" fmla="*/ 2072640 h 6644640"/>
              <a:gd name="connsiteX76" fmla="*/ 7103258 w 7286138"/>
              <a:gd name="connsiteY76" fmla="*/ 2570480 h 6644640"/>
              <a:gd name="connsiteX77" fmla="*/ 7052458 w 7286138"/>
              <a:gd name="connsiteY77" fmla="*/ 2824480 h 6644640"/>
              <a:gd name="connsiteX78" fmla="*/ 7042298 w 7286138"/>
              <a:gd name="connsiteY78" fmla="*/ 2895600 h 6644640"/>
              <a:gd name="connsiteX79" fmla="*/ 7021978 w 7286138"/>
              <a:gd name="connsiteY79" fmla="*/ 2926080 h 6644640"/>
              <a:gd name="connsiteX80" fmla="*/ 6950858 w 7286138"/>
              <a:gd name="connsiteY80" fmla="*/ 3525520 h 6644640"/>
              <a:gd name="connsiteX81" fmla="*/ 6889898 w 7286138"/>
              <a:gd name="connsiteY81" fmla="*/ 3769360 h 6644640"/>
              <a:gd name="connsiteX82" fmla="*/ 6585098 w 7286138"/>
              <a:gd name="connsiteY82" fmla="*/ 5100320 h 6644640"/>
              <a:gd name="connsiteX83" fmla="*/ 6544458 w 7286138"/>
              <a:gd name="connsiteY83" fmla="*/ 5262880 h 6644640"/>
              <a:gd name="connsiteX84" fmla="*/ 6483498 w 7286138"/>
              <a:gd name="connsiteY84" fmla="*/ 5496560 h 6644640"/>
              <a:gd name="connsiteX85" fmla="*/ 6463178 w 7286138"/>
              <a:gd name="connsiteY85" fmla="*/ 5608320 h 6644640"/>
              <a:gd name="connsiteX86" fmla="*/ 6442858 w 7286138"/>
              <a:gd name="connsiteY86" fmla="*/ 5659120 h 6644640"/>
              <a:gd name="connsiteX87" fmla="*/ 6432698 w 7286138"/>
              <a:gd name="connsiteY87" fmla="*/ 5689600 h 6644640"/>
              <a:gd name="connsiteX88" fmla="*/ 6422538 w 7286138"/>
              <a:gd name="connsiteY88" fmla="*/ 6085840 h 6644640"/>
              <a:gd name="connsiteX89" fmla="*/ 6412378 w 7286138"/>
              <a:gd name="connsiteY89" fmla="*/ 6156960 h 6644640"/>
              <a:gd name="connsiteX90" fmla="*/ 6381898 w 7286138"/>
              <a:gd name="connsiteY90" fmla="*/ 6197600 h 6644640"/>
              <a:gd name="connsiteX91" fmla="*/ 6371738 w 7286138"/>
              <a:gd name="connsiteY91" fmla="*/ 6238240 h 6644640"/>
              <a:gd name="connsiteX92" fmla="*/ 6331098 w 7286138"/>
              <a:gd name="connsiteY92" fmla="*/ 6299200 h 6644640"/>
              <a:gd name="connsiteX93" fmla="*/ 6320938 w 7286138"/>
              <a:gd name="connsiteY93" fmla="*/ 6350000 h 6644640"/>
              <a:gd name="connsiteX94" fmla="*/ 6290458 w 7286138"/>
              <a:gd name="connsiteY94" fmla="*/ 6380480 h 6644640"/>
              <a:gd name="connsiteX95" fmla="*/ 6259978 w 7286138"/>
              <a:gd name="connsiteY95" fmla="*/ 6421120 h 6644640"/>
              <a:gd name="connsiteX96" fmla="*/ 6199018 w 7286138"/>
              <a:gd name="connsiteY96" fmla="*/ 6543040 h 6644640"/>
              <a:gd name="connsiteX97" fmla="*/ 6148218 w 7286138"/>
              <a:gd name="connsiteY97" fmla="*/ 6553200 h 6644640"/>
              <a:gd name="connsiteX98" fmla="*/ 6077098 w 7286138"/>
              <a:gd name="connsiteY98" fmla="*/ 6583680 h 6644640"/>
              <a:gd name="connsiteX99" fmla="*/ 6026298 w 7286138"/>
              <a:gd name="connsiteY99" fmla="*/ 6604000 h 6644640"/>
              <a:gd name="connsiteX100" fmla="*/ 5995818 w 7286138"/>
              <a:gd name="connsiteY100" fmla="*/ 6624320 h 6644640"/>
              <a:gd name="connsiteX101" fmla="*/ 5914538 w 7286138"/>
              <a:gd name="connsiteY101" fmla="*/ 6644640 h 6644640"/>
              <a:gd name="connsiteX102" fmla="*/ 5599578 w 7286138"/>
              <a:gd name="connsiteY102" fmla="*/ 6624320 h 6644640"/>
              <a:gd name="connsiteX103" fmla="*/ 5569098 w 7286138"/>
              <a:gd name="connsiteY103" fmla="*/ 6614160 h 6644640"/>
              <a:gd name="connsiteX104" fmla="*/ 5508138 w 7286138"/>
              <a:gd name="connsiteY104" fmla="*/ 6604000 h 6644640"/>
              <a:gd name="connsiteX105" fmla="*/ 5396378 w 7286138"/>
              <a:gd name="connsiteY105" fmla="*/ 6573520 h 6644640"/>
              <a:gd name="connsiteX106" fmla="*/ 5020458 w 7286138"/>
              <a:gd name="connsiteY106" fmla="*/ 6543040 h 6644640"/>
              <a:gd name="connsiteX107" fmla="*/ 4898538 w 7286138"/>
              <a:gd name="connsiteY107" fmla="*/ 6522720 h 6644640"/>
              <a:gd name="connsiteX108" fmla="*/ 4796938 w 7286138"/>
              <a:gd name="connsiteY108" fmla="*/ 6512560 h 6644640"/>
              <a:gd name="connsiteX109" fmla="*/ 4695338 w 7286138"/>
              <a:gd name="connsiteY109" fmla="*/ 6492240 h 6644640"/>
              <a:gd name="connsiteX110" fmla="*/ 4583578 w 7286138"/>
              <a:gd name="connsiteY110" fmla="*/ 6461760 h 6644640"/>
              <a:gd name="connsiteX111" fmla="*/ 4461658 w 7286138"/>
              <a:gd name="connsiteY111" fmla="*/ 6451600 h 6644640"/>
              <a:gd name="connsiteX112" fmla="*/ 4370218 w 7286138"/>
              <a:gd name="connsiteY112" fmla="*/ 6431280 h 6644640"/>
              <a:gd name="connsiteX113" fmla="*/ 4288938 w 7286138"/>
              <a:gd name="connsiteY113" fmla="*/ 6421120 h 6644640"/>
              <a:gd name="connsiteX114" fmla="*/ 4146698 w 7286138"/>
              <a:gd name="connsiteY114" fmla="*/ 6400800 h 6644640"/>
              <a:gd name="connsiteX115" fmla="*/ 4055258 w 7286138"/>
              <a:gd name="connsiteY115" fmla="*/ 6380480 h 6644640"/>
              <a:gd name="connsiteX116" fmla="*/ 3984138 w 7286138"/>
              <a:gd name="connsiteY116" fmla="*/ 6410960 h 6644640"/>
              <a:gd name="connsiteX117" fmla="*/ 3598058 w 7286138"/>
              <a:gd name="connsiteY117" fmla="*/ 6492240 h 6644640"/>
              <a:gd name="connsiteX118" fmla="*/ 3374538 w 7286138"/>
              <a:gd name="connsiteY118" fmla="*/ 6512560 h 6644640"/>
              <a:gd name="connsiteX119" fmla="*/ 2744618 w 7286138"/>
              <a:gd name="connsiteY119" fmla="*/ 6502400 h 6644640"/>
              <a:gd name="connsiteX120" fmla="*/ 2551578 w 7286138"/>
              <a:gd name="connsiteY120" fmla="*/ 6492240 h 6644640"/>
              <a:gd name="connsiteX121" fmla="*/ 2368698 w 7286138"/>
              <a:gd name="connsiteY121" fmla="*/ 6461760 h 6644640"/>
              <a:gd name="connsiteX122" fmla="*/ 2114698 w 7286138"/>
              <a:gd name="connsiteY122" fmla="*/ 6390640 h 6644640"/>
              <a:gd name="connsiteX123" fmla="*/ 2013098 w 7286138"/>
              <a:gd name="connsiteY123" fmla="*/ 6360160 h 6644640"/>
              <a:gd name="connsiteX124" fmla="*/ 1941978 w 7286138"/>
              <a:gd name="connsiteY124" fmla="*/ 6350000 h 6644640"/>
              <a:gd name="connsiteX125" fmla="*/ 1881018 w 7286138"/>
              <a:gd name="connsiteY125" fmla="*/ 6319520 h 6644640"/>
              <a:gd name="connsiteX126" fmla="*/ 1840378 w 7286138"/>
              <a:gd name="connsiteY126" fmla="*/ 6299200 h 6644640"/>
              <a:gd name="connsiteX127" fmla="*/ 1809898 w 7286138"/>
              <a:gd name="connsiteY127" fmla="*/ 6289040 h 6644640"/>
              <a:gd name="connsiteX128" fmla="*/ 1515258 w 7286138"/>
              <a:gd name="connsiteY128" fmla="*/ 6238240 h 6644640"/>
              <a:gd name="connsiteX129" fmla="*/ 1220618 w 7286138"/>
              <a:gd name="connsiteY129" fmla="*/ 6177280 h 6644640"/>
              <a:gd name="connsiteX130" fmla="*/ 925978 w 7286138"/>
              <a:gd name="connsiteY130" fmla="*/ 6096000 h 6644640"/>
              <a:gd name="connsiteX131" fmla="*/ 692298 w 7286138"/>
              <a:gd name="connsiteY131" fmla="*/ 6035040 h 6644640"/>
              <a:gd name="connsiteX132" fmla="*/ 560218 w 7286138"/>
              <a:gd name="connsiteY132" fmla="*/ 5974080 h 6644640"/>
              <a:gd name="connsiteX133" fmla="*/ 509418 w 7286138"/>
              <a:gd name="connsiteY133" fmla="*/ 5953760 h 6644640"/>
              <a:gd name="connsiteX134" fmla="*/ 468778 w 7286138"/>
              <a:gd name="connsiteY134" fmla="*/ 5923280 h 6644640"/>
              <a:gd name="connsiteX135" fmla="*/ 397658 w 7286138"/>
              <a:gd name="connsiteY135" fmla="*/ 5882640 h 6644640"/>
              <a:gd name="connsiteX136" fmla="*/ 357018 w 7286138"/>
              <a:gd name="connsiteY136" fmla="*/ 5821680 h 6644640"/>
              <a:gd name="connsiteX137" fmla="*/ 296058 w 7286138"/>
              <a:gd name="connsiteY137" fmla="*/ 5699760 h 6644640"/>
              <a:gd name="connsiteX138" fmla="*/ 235098 w 7286138"/>
              <a:gd name="connsiteY138" fmla="*/ 5628640 h 6644640"/>
              <a:gd name="connsiteX139" fmla="*/ 214778 w 7286138"/>
              <a:gd name="connsiteY139" fmla="*/ 5577840 h 6644640"/>
              <a:gd name="connsiteX140" fmla="*/ 174138 w 7286138"/>
              <a:gd name="connsiteY140" fmla="*/ 5547360 h 6644640"/>
              <a:gd name="connsiteX141" fmla="*/ 153818 w 7286138"/>
              <a:gd name="connsiteY141" fmla="*/ 5516880 h 6644640"/>
              <a:gd name="connsiteX142" fmla="*/ 123338 w 7286138"/>
              <a:gd name="connsiteY142" fmla="*/ 5486400 h 6644640"/>
              <a:gd name="connsiteX143" fmla="*/ 103018 w 7286138"/>
              <a:gd name="connsiteY143" fmla="*/ 5445760 h 6644640"/>
              <a:gd name="connsiteX144" fmla="*/ 72538 w 7286138"/>
              <a:gd name="connsiteY144" fmla="*/ 5415280 h 6644640"/>
              <a:gd name="connsiteX145" fmla="*/ 21738 w 7286138"/>
              <a:gd name="connsiteY145" fmla="*/ 5354320 h 6644640"/>
              <a:gd name="connsiteX146" fmla="*/ 21738 w 7286138"/>
              <a:gd name="connsiteY146" fmla="*/ 5059680 h 6644640"/>
              <a:gd name="connsiteX147" fmla="*/ 62378 w 7286138"/>
              <a:gd name="connsiteY147" fmla="*/ 4998720 h 6644640"/>
              <a:gd name="connsiteX148" fmla="*/ 103018 w 7286138"/>
              <a:gd name="connsiteY148" fmla="*/ 4947920 h 6644640"/>
              <a:gd name="connsiteX149" fmla="*/ 123338 w 7286138"/>
              <a:gd name="connsiteY149" fmla="*/ 4917440 h 6644640"/>
              <a:gd name="connsiteX150" fmla="*/ 153818 w 7286138"/>
              <a:gd name="connsiteY150" fmla="*/ 4876800 h 6644640"/>
              <a:gd name="connsiteX151" fmla="*/ 174138 w 7286138"/>
              <a:gd name="connsiteY151" fmla="*/ 4815840 h 6644640"/>
              <a:gd name="connsiteX152" fmla="*/ 194458 w 7286138"/>
              <a:gd name="connsiteY152" fmla="*/ 4704080 h 6644640"/>
              <a:gd name="connsiteX153" fmla="*/ 296058 w 7286138"/>
              <a:gd name="connsiteY153" fmla="*/ 4582160 h 6644640"/>
              <a:gd name="connsiteX154" fmla="*/ 346858 w 7286138"/>
              <a:gd name="connsiteY154" fmla="*/ 4490720 h 6644640"/>
              <a:gd name="connsiteX155" fmla="*/ 387498 w 7286138"/>
              <a:gd name="connsiteY155" fmla="*/ 4429760 h 6644640"/>
              <a:gd name="connsiteX156" fmla="*/ 397658 w 7286138"/>
              <a:gd name="connsiteY156" fmla="*/ 4378960 h 6644640"/>
              <a:gd name="connsiteX157" fmla="*/ 407818 w 7286138"/>
              <a:gd name="connsiteY157" fmla="*/ 4307840 h 6644640"/>
              <a:gd name="connsiteX158" fmla="*/ 428138 w 7286138"/>
              <a:gd name="connsiteY158" fmla="*/ 4236720 h 6644640"/>
              <a:gd name="connsiteX159" fmla="*/ 458618 w 7286138"/>
              <a:gd name="connsiteY159" fmla="*/ 4226560 h 6644640"/>
              <a:gd name="connsiteX160" fmla="*/ 509418 w 7286138"/>
              <a:gd name="connsiteY160" fmla="*/ 4216400 h 6644640"/>
              <a:gd name="connsiteX161" fmla="*/ 570378 w 7286138"/>
              <a:gd name="connsiteY161" fmla="*/ 4206240 h 6644640"/>
              <a:gd name="connsiteX162" fmla="*/ 631338 w 7286138"/>
              <a:gd name="connsiteY162" fmla="*/ 4185920 h 6644640"/>
              <a:gd name="connsiteX163" fmla="*/ 682138 w 7286138"/>
              <a:gd name="connsiteY163" fmla="*/ 4175760 h 6644640"/>
              <a:gd name="connsiteX164" fmla="*/ 712618 w 7286138"/>
              <a:gd name="connsiteY164" fmla="*/ 4155440 h 6644640"/>
              <a:gd name="connsiteX165" fmla="*/ 824378 w 7286138"/>
              <a:gd name="connsiteY165" fmla="*/ 4135120 h 6644640"/>
              <a:gd name="connsiteX166" fmla="*/ 1007258 w 7286138"/>
              <a:gd name="connsiteY166" fmla="*/ 4114800 h 6644640"/>
              <a:gd name="connsiteX167" fmla="*/ 1179978 w 7286138"/>
              <a:gd name="connsiteY167" fmla="*/ 4084320 h 6644640"/>
              <a:gd name="connsiteX168" fmla="*/ 1576218 w 7286138"/>
              <a:gd name="connsiteY168" fmla="*/ 4094480 h 6644640"/>
              <a:gd name="connsiteX169" fmla="*/ 1657498 w 7286138"/>
              <a:gd name="connsiteY169" fmla="*/ 4114800 h 6644640"/>
              <a:gd name="connsiteX170" fmla="*/ 1759098 w 7286138"/>
              <a:gd name="connsiteY170" fmla="*/ 4135120 h 6644640"/>
              <a:gd name="connsiteX171" fmla="*/ 1799738 w 7286138"/>
              <a:gd name="connsiteY171" fmla="*/ 4145280 h 6644640"/>
              <a:gd name="connsiteX172" fmla="*/ 1921658 w 7286138"/>
              <a:gd name="connsiteY172" fmla="*/ 4155440 h 6644640"/>
              <a:gd name="connsiteX173" fmla="*/ 1952138 w 7286138"/>
              <a:gd name="connsiteY173" fmla="*/ 4165600 h 6644640"/>
              <a:gd name="connsiteX174" fmla="*/ 2785258 w 7286138"/>
              <a:gd name="connsiteY174" fmla="*/ 4145280 h 6644640"/>
              <a:gd name="connsiteX175" fmla="*/ 2846218 w 7286138"/>
              <a:gd name="connsiteY175" fmla="*/ 4124960 h 6644640"/>
              <a:gd name="connsiteX176" fmla="*/ 2876698 w 7286138"/>
              <a:gd name="connsiteY176" fmla="*/ 4114800 h 6644640"/>
              <a:gd name="connsiteX177" fmla="*/ 2856378 w 7286138"/>
              <a:gd name="connsiteY177" fmla="*/ 4104640 h 664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7286138" h="6644640">
                <a:moveTo>
                  <a:pt x="2856378" y="4104640"/>
                </a:moveTo>
                <a:cubicBezTo>
                  <a:pt x="2900405" y="4094480"/>
                  <a:pt x="2944003" y="4082243"/>
                  <a:pt x="2988458" y="4074160"/>
                </a:cubicBezTo>
                <a:cubicBezTo>
                  <a:pt x="3018631" y="4068674"/>
                  <a:pt x="3049826" y="4070014"/>
                  <a:pt x="3079898" y="4064000"/>
                </a:cubicBezTo>
                <a:cubicBezTo>
                  <a:pt x="3100901" y="4059799"/>
                  <a:pt x="3119730" y="4047201"/>
                  <a:pt x="3140858" y="4043680"/>
                </a:cubicBezTo>
                <a:cubicBezTo>
                  <a:pt x="3229365" y="4028929"/>
                  <a:pt x="3181833" y="4038516"/>
                  <a:pt x="3283098" y="4013200"/>
                </a:cubicBezTo>
                <a:cubicBezTo>
                  <a:pt x="3296645" y="4009813"/>
                  <a:pt x="3309860" y="4004582"/>
                  <a:pt x="3323738" y="4003040"/>
                </a:cubicBezTo>
                <a:cubicBezTo>
                  <a:pt x="3398620" y="3994720"/>
                  <a:pt x="3409803" y="3995158"/>
                  <a:pt x="3476138" y="3982720"/>
                </a:cubicBezTo>
                <a:cubicBezTo>
                  <a:pt x="3476753" y="3982605"/>
                  <a:pt x="3590596" y="3961501"/>
                  <a:pt x="3618378" y="3952240"/>
                </a:cubicBezTo>
                <a:cubicBezTo>
                  <a:pt x="3635680" y="3946473"/>
                  <a:pt x="3652101" y="3938324"/>
                  <a:pt x="3669178" y="3931920"/>
                </a:cubicBezTo>
                <a:cubicBezTo>
                  <a:pt x="3679206" y="3928160"/>
                  <a:pt x="3690079" y="3926549"/>
                  <a:pt x="3699658" y="3921760"/>
                </a:cubicBezTo>
                <a:cubicBezTo>
                  <a:pt x="3796262" y="3873458"/>
                  <a:pt x="3633827" y="3933544"/>
                  <a:pt x="3791098" y="3881120"/>
                </a:cubicBezTo>
                <a:lnTo>
                  <a:pt x="3821578" y="3870960"/>
                </a:lnTo>
                <a:cubicBezTo>
                  <a:pt x="3831738" y="3860800"/>
                  <a:pt x="3840103" y="3848450"/>
                  <a:pt x="3852058" y="3840480"/>
                </a:cubicBezTo>
                <a:cubicBezTo>
                  <a:pt x="3860969" y="3834539"/>
                  <a:pt x="3876313" y="3839035"/>
                  <a:pt x="3882538" y="3830320"/>
                </a:cubicBezTo>
                <a:cubicBezTo>
                  <a:pt x="3894988" y="3812891"/>
                  <a:pt x="3889478" y="3786086"/>
                  <a:pt x="3902858" y="3769360"/>
                </a:cubicBezTo>
                <a:cubicBezTo>
                  <a:pt x="3943436" y="3718637"/>
                  <a:pt x="3954293" y="3710445"/>
                  <a:pt x="3984138" y="3647440"/>
                </a:cubicBezTo>
                <a:cubicBezTo>
                  <a:pt x="4065869" y="3474896"/>
                  <a:pt x="4003240" y="3573067"/>
                  <a:pt x="4055258" y="3495040"/>
                </a:cubicBezTo>
                <a:cubicBezTo>
                  <a:pt x="4073321" y="3368602"/>
                  <a:pt x="4071395" y="3414368"/>
                  <a:pt x="4055258" y="3220720"/>
                </a:cubicBezTo>
                <a:cubicBezTo>
                  <a:pt x="4052882" y="3192213"/>
                  <a:pt x="4041551" y="3176052"/>
                  <a:pt x="4034938" y="3149600"/>
                </a:cubicBezTo>
                <a:cubicBezTo>
                  <a:pt x="4030750" y="3132847"/>
                  <a:pt x="4028524" y="3115657"/>
                  <a:pt x="4024778" y="3098800"/>
                </a:cubicBezTo>
                <a:cubicBezTo>
                  <a:pt x="4021749" y="3085169"/>
                  <a:pt x="4017356" y="3071852"/>
                  <a:pt x="4014618" y="3058160"/>
                </a:cubicBezTo>
                <a:cubicBezTo>
                  <a:pt x="4008991" y="3030025"/>
                  <a:pt x="3997085" y="2935340"/>
                  <a:pt x="3984138" y="2915920"/>
                </a:cubicBezTo>
                <a:cubicBezTo>
                  <a:pt x="3977365" y="2905760"/>
                  <a:pt x="3969279" y="2896362"/>
                  <a:pt x="3963818" y="2885440"/>
                </a:cubicBezTo>
                <a:cubicBezTo>
                  <a:pt x="3950786" y="2859376"/>
                  <a:pt x="3940715" y="2784745"/>
                  <a:pt x="3933338" y="2773680"/>
                </a:cubicBezTo>
                <a:cubicBezTo>
                  <a:pt x="3926565" y="2763520"/>
                  <a:pt x="3918807" y="2753951"/>
                  <a:pt x="3913018" y="2743200"/>
                </a:cubicBezTo>
                <a:cubicBezTo>
                  <a:pt x="3895067" y="2709862"/>
                  <a:pt x="3884936" y="2671891"/>
                  <a:pt x="3862218" y="2641600"/>
                </a:cubicBezTo>
                <a:lnTo>
                  <a:pt x="3831738" y="2600960"/>
                </a:lnTo>
                <a:cubicBezTo>
                  <a:pt x="3806201" y="2524348"/>
                  <a:pt x="3840649" y="2618782"/>
                  <a:pt x="3801258" y="2540000"/>
                </a:cubicBezTo>
                <a:cubicBezTo>
                  <a:pt x="3796469" y="2530421"/>
                  <a:pt x="3795887" y="2519099"/>
                  <a:pt x="3791098" y="2509520"/>
                </a:cubicBezTo>
                <a:cubicBezTo>
                  <a:pt x="3785637" y="2498598"/>
                  <a:pt x="3775737" y="2490198"/>
                  <a:pt x="3770778" y="2479040"/>
                </a:cubicBezTo>
                <a:cubicBezTo>
                  <a:pt x="3762079" y="2459467"/>
                  <a:pt x="3757231" y="2438400"/>
                  <a:pt x="3750458" y="2418080"/>
                </a:cubicBezTo>
                <a:cubicBezTo>
                  <a:pt x="3747071" y="2407920"/>
                  <a:pt x="3747871" y="2395173"/>
                  <a:pt x="3740298" y="2387600"/>
                </a:cubicBezTo>
                <a:lnTo>
                  <a:pt x="3709818" y="2357120"/>
                </a:lnTo>
                <a:cubicBezTo>
                  <a:pt x="3689216" y="2295314"/>
                  <a:pt x="3713102" y="2358060"/>
                  <a:pt x="3679338" y="2296160"/>
                </a:cubicBezTo>
                <a:cubicBezTo>
                  <a:pt x="3610187" y="2169383"/>
                  <a:pt x="3664792" y="2254022"/>
                  <a:pt x="3618378" y="2184400"/>
                </a:cubicBezTo>
                <a:cubicBezTo>
                  <a:pt x="3614991" y="2167467"/>
                  <a:pt x="3611307" y="2150590"/>
                  <a:pt x="3608218" y="2133600"/>
                </a:cubicBezTo>
                <a:cubicBezTo>
                  <a:pt x="3604533" y="2113332"/>
                  <a:pt x="3604572" y="2092183"/>
                  <a:pt x="3598058" y="2072640"/>
                </a:cubicBezTo>
                <a:cubicBezTo>
                  <a:pt x="3594197" y="2061056"/>
                  <a:pt x="3583199" y="2053082"/>
                  <a:pt x="3577738" y="2042160"/>
                </a:cubicBezTo>
                <a:cubicBezTo>
                  <a:pt x="3572949" y="2032581"/>
                  <a:pt x="3572779" y="2021042"/>
                  <a:pt x="3567578" y="2011680"/>
                </a:cubicBezTo>
                <a:cubicBezTo>
                  <a:pt x="3516221" y="1919237"/>
                  <a:pt x="3545823" y="1979478"/>
                  <a:pt x="3496458" y="1920240"/>
                </a:cubicBezTo>
                <a:cubicBezTo>
                  <a:pt x="3460062" y="1876564"/>
                  <a:pt x="3488889" y="1905102"/>
                  <a:pt x="3465978" y="1859280"/>
                </a:cubicBezTo>
                <a:cubicBezTo>
                  <a:pt x="3460517" y="1848358"/>
                  <a:pt x="3451119" y="1839722"/>
                  <a:pt x="3445658" y="1828800"/>
                </a:cubicBezTo>
                <a:cubicBezTo>
                  <a:pt x="3435244" y="1807972"/>
                  <a:pt x="3429202" y="1766842"/>
                  <a:pt x="3425338" y="1747520"/>
                </a:cubicBezTo>
                <a:cubicBezTo>
                  <a:pt x="3421951" y="1659467"/>
                  <a:pt x="3424245" y="1571011"/>
                  <a:pt x="3415178" y="1483360"/>
                </a:cubicBezTo>
                <a:cubicBezTo>
                  <a:pt x="3411541" y="1448204"/>
                  <a:pt x="3356337" y="1433682"/>
                  <a:pt x="3333898" y="1432560"/>
                </a:cubicBezTo>
                <a:lnTo>
                  <a:pt x="3130698" y="1422400"/>
                </a:lnTo>
                <a:cubicBezTo>
                  <a:pt x="3117151" y="1419013"/>
                  <a:pt x="3102947" y="1417611"/>
                  <a:pt x="3090058" y="1412240"/>
                </a:cubicBezTo>
                <a:cubicBezTo>
                  <a:pt x="3062097" y="1400590"/>
                  <a:pt x="3035871" y="1385147"/>
                  <a:pt x="3008778" y="1371600"/>
                </a:cubicBezTo>
                <a:cubicBezTo>
                  <a:pt x="2995231" y="1364827"/>
                  <a:pt x="2982506" y="1356069"/>
                  <a:pt x="2968138" y="1351280"/>
                </a:cubicBezTo>
                <a:cubicBezTo>
                  <a:pt x="2895594" y="1327099"/>
                  <a:pt x="2925000" y="1342841"/>
                  <a:pt x="2876698" y="1310640"/>
                </a:cubicBezTo>
                <a:cubicBezTo>
                  <a:pt x="2844906" y="1247055"/>
                  <a:pt x="2842641" y="1268670"/>
                  <a:pt x="2897018" y="1178560"/>
                </a:cubicBezTo>
                <a:cubicBezTo>
                  <a:pt x="2998475" y="1010432"/>
                  <a:pt x="3096480" y="839530"/>
                  <a:pt x="3211978" y="680720"/>
                </a:cubicBezTo>
                <a:cubicBezTo>
                  <a:pt x="3239071" y="643467"/>
                  <a:pt x="3263032" y="603720"/>
                  <a:pt x="3293258" y="568960"/>
                </a:cubicBezTo>
                <a:cubicBezTo>
                  <a:pt x="3330971" y="525590"/>
                  <a:pt x="3372735" y="485793"/>
                  <a:pt x="3415178" y="447040"/>
                </a:cubicBezTo>
                <a:cubicBezTo>
                  <a:pt x="3490673" y="378110"/>
                  <a:pt x="3545608" y="335114"/>
                  <a:pt x="3638698" y="294640"/>
                </a:cubicBezTo>
                <a:cubicBezTo>
                  <a:pt x="3755775" y="243737"/>
                  <a:pt x="3867543" y="167611"/>
                  <a:pt x="3994298" y="152400"/>
                </a:cubicBezTo>
                <a:lnTo>
                  <a:pt x="4248298" y="121920"/>
                </a:lnTo>
                <a:cubicBezTo>
                  <a:pt x="4329578" y="101600"/>
                  <a:pt x="4409708" y="75947"/>
                  <a:pt x="4492138" y="60960"/>
                </a:cubicBezTo>
                <a:cubicBezTo>
                  <a:pt x="4585049" y="44067"/>
                  <a:pt x="4780780" y="35893"/>
                  <a:pt x="4878218" y="30480"/>
                </a:cubicBezTo>
                <a:cubicBezTo>
                  <a:pt x="5045007" y="6653"/>
                  <a:pt x="5058291" y="0"/>
                  <a:pt x="5254138" y="0"/>
                </a:cubicBezTo>
                <a:cubicBezTo>
                  <a:pt x="5342256" y="0"/>
                  <a:pt x="5430245" y="6773"/>
                  <a:pt x="5518298" y="10160"/>
                </a:cubicBezTo>
                <a:cubicBezTo>
                  <a:pt x="5638071" y="70047"/>
                  <a:pt x="5842745" y="159856"/>
                  <a:pt x="5924698" y="264160"/>
                </a:cubicBezTo>
                <a:lnTo>
                  <a:pt x="6036458" y="406400"/>
                </a:lnTo>
                <a:cubicBezTo>
                  <a:pt x="6046854" y="419766"/>
                  <a:pt x="6050304" y="443872"/>
                  <a:pt x="6066938" y="447040"/>
                </a:cubicBezTo>
                <a:cubicBezTo>
                  <a:pt x="6596984" y="548001"/>
                  <a:pt x="5970804" y="424548"/>
                  <a:pt x="6483498" y="538480"/>
                </a:cubicBezTo>
                <a:cubicBezTo>
                  <a:pt x="6537316" y="550440"/>
                  <a:pt x="6592070" y="557790"/>
                  <a:pt x="6646058" y="568960"/>
                </a:cubicBezTo>
                <a:cubicBezTo>
                  <a:pt x="6952467" y="632355"/>
                  <a:pt x="6577492" y="565999"/>
                  <a:pt x="6961018" y="629920"/>
                </a:cubicBezTo>
                <a:cubicBezTo>
                  <a:pt x="7173675" y="712620"/>
                  <a:pt x="7088433" y="666374"/>
                  <a:pt x="7225178" y="751840"/>
                </a:cubicBezTo>
                <a:cubicBezTo>
                  <a:pt x="7238725" y="772160"/>
                  <a:pt x="7253253" y="791859"/>
                  <a:pt x="7265818" y="812800"/>
                </a:cubicBezTo>
                <a:cubicBezTo>
                  <a:pt x="7273610" y="825787"/>
                  <a:pt x="7286138" y="838294"/>
                  <a:pt x="7286138" y="853440"/>
                </a:cubicBezTo>
                <a:cubicBezTo>
                  <a:pt x="7286138" y="878095"/>
                  <a:pt x="7271798" y="900641"/>
                  <a:pt x="7265818" y="924560"/>
                </a:cubicBezTo>
                <a:cubicBezTo>
                  <a:pt x="7258245" y="954851"/>
                  <a:pt x="7253071" y="985709"/>
                  <a:pt x="7245498" y="1016000"/>
                </a:cubicBezTo>
                <a:cubicBezTo>
                  <a:pt x="7239518" y="1039919"/>
                  <a:pt x="7230013" y="1062943"/>
                  <a:pt x="7225178" y="1087120"/>
                </a:cubicBezTo>
                <a:cubicBezTo>
                  <a:pt x="7213058" y="1147721"/>
                  <a:pt x="7204858" y="1209040"/>
                  <a:pt x="7194698" y="1270000"/>
                </a:cubicBezTo>
                <a:cubicBezTo>
                  <a:pt x="7187925" y="1402080"/>
                  <a:pt x="7179397" y="1534082"/>
                  <a:pt x="7174378" y="1666240"/>
                </a:cubicBezTo>
                <a:cubicBezTo>
                  <a:pt x="7169236" y="1801651"/>
                  <a:pt x="7170563" y="1937280"/>
                  <a:pt x="7164218" y="2072640"/>
                </a:cubicBezTo>
                <a:cubicBezTo>
                  <a:pt x="7155251" y="2263939"/>
                  <a:pt x="7137363" y="2381006"/>
                  <a:pt x="7103258" y="2570480"/>
                </a:cubicBezTo>
                <a:cubicBezTo>
                  <a:pt x="7087962" y="2655458"/>
                  <a:pt x="7064669" y="2739004"/>
                  <a:pt x="7052458" y="2824480"/>
                </a:cubicBezTo>
                <a:cubicBezTo>
                  <a:pt x="7049071" y="2848187"/>
                  <a:pt x="7049179" y="2872663"/>
                  <a:pt x="7042298" y="2895600"/>
                </a:cubicBezTo>
                <a:cubicBezTo>
                  <a:pt x="7038789" y="2907296"/>
                  <a:pt x="7028751" y="2915920"/>
                  <a:pt x="7021978" y="2926080"/>
                </a:cubicBezTo>
                <a:cubicBezTo>
                  <a:pt x="7008797" y="3216070"/>
                  <a:pt x="7019088" y="3178683"/>
                  <a:pt x="6950858" y="3525520"/>
                </a:cubicBezTo>
                <a:cubicBezTo>
                  <a:pt x="6934686" y="3607726"/>
                  <a:pt x="6905630" y="3687069"/>
                  <a:pt x="6889898" y="3769360"/>
                </a:cubicBezTo>
                <a:cubicBezTo>
                  <a:pt x="6679167" y="4871643"/>
                  <a:pt x="7042615" y="3354978"/>
                  <a:pt x="6585098" y="5100320"/>
                </a:cubicBezTo>
                <a:cubicBezTo>
                  <a:pt x="6570935" y="5154349"/>
                  <a:pt x="6558331" y="5208776"/>
                  <a:pt x="6544458" y="5262880"/>
                </a:cubicBezTo>
                <a:cubicBezTo>
                  <a:pt x="6524464" y="5340858"/>
                  <a:pt x="6494882" y="5416869"/>
                  <a:pt x="6483498" y="5496560"/>
                </a:cubicBezTo>
                <a:cubicBezTo>
                  <a:pt x="6478210" y="5533579"/>
                  <a:pt x="6475154" y="5572392"/>
                  <a:pt x="6463178" y="5608320"/>
                </a:cubicBezTo>
                <a:cubicBezTo>
                  <a:pt x="6457411" y="5625622"/>
                  <a:pt x="6449262" y="5642043"/>
                  <a:pt x="6442858" y="5659120"/>
                </a:cubicBezTo>
                <a:cubicBezTo>
                  <a:pt x="6439098" y="5669148"/>
                  <a:pt x="6436085" y="5679440"/>
                  <a:pt x="6432698" y="5689600"/>
                </a:cubicBezTo>
                <a:cubicBezTo>
                  <a:pt x="6429311" y="5821680"/>
                  <a:pt x="6428277" y="5953841"/>
                  <a:pt x="6422538" y="6085840"/>
                </a:cubicBezTo>
                <a:cubicBezTo>
                  <a:pt x="6421498" y="6109765"/>
                  <a:pt x="6420562" y="6134454"/>
                  <a:pt x="6412378" y="6156960"/>
                </a:cubicBezTo>
                <a:cubicBezTo>
                  <a:pt x="6406591" y="6172874"/>
                  <a:pt x="6392058" y="6184053"/>
                  <a:pt x="6381898" y="6197600"/>
                </a:cubicBezTo>
                <a:cubicBezTo>
                  <a:pt x="6378511" y="6211147"/>
                  <a:pt x="6377983" y="6225751"/>
                  <a:pt x="6371738" y="6238240"/>
                </a:cubicBezTo>
                <a:cubicBezTo>
                  <a:pt x="6360816" y="6260083"/>
                  <a:pt x="6331098" y="6299200"/>
                  <a:pt x="6331098" y="6299200"/>
                </a:cubicBezTo>
                <a:cubicBezTo>
                  <a:pt x="6327711" y="6316133"/>
                  <a:pt x="6328661" y="6334554"/>
                  <a:pt x="6320938" y="6350000"/>
                </a:cubicBezTo>
                <a:cubicBezTo>
                  <a:pt x="6314512" y="6362851"/>
                  <a:pt x="6299809" y="6369571"/>
                  <a:pt x="6290458" y="6380480"/>
                </a:cubicBezTo>
                <a:cubicBezTo>
                  <a:pt x="6279438" y="6393337"/>
                  <a:pt x="6270138" y="6407573"/>
                  <a:pt x="6259978" y="6421120"/>
                </a:cubicBezTo>
                <a:cubicBezTo>
                  <a:pt x="6253322" y="6441088"/>
                  <a:pt x="6227154" y="6537413"/>
                  <a:pt x="6199018" y="6543040"/>
                </a:cubicBezTo>
                <a:lnTo>
                  <a:pt x="6148218" y="6553200"/>
                </a:lnTo>
                <a:cubicBezTo>
                  <a:pt x="6094645" y="6588915"/>
                  <a:pt x="6142706" y="6561811"/>
                  <a:pt x="6077098" y="6583680"/>
                </a:cubicBezTo>
                <a:cubicBezTo>
                  <a:pt x="6059796" y="6589447"/>
                  <a:pt x="6042610" y="6595844"/>
                  <a:pt x="6026298" y="6604000"/>
                </a:cubicBezTo>
                <a:cubicBezTo>
                  <a:pt x="6015376" y="6609461"/>
                  <a:pt x="6007294" y="6620147"/>
                  <a:pt x="5995818" y="6624320"/>
                </a:cubicBezTo>
                <a:cubicBezTo>
                  <a:pt x="5969572" y="6633864"/>
                  <a:pt x="5941631" y="6637867"/>
                  <a:pt x="5914538" y="6644640"/>
                </a:cubicBezTo>
                <a:cubicBezTo>
                  <a:pt x="5850044" y="6641569"/>
                  <a:pt x="5684612" y="6637402"/>
                  <a:pt x="5599578" y="6624320"/>
                </a:cubicBezTo>
                <a:cubicBezTo>
                  <a:pt x="5588993" y="6622692"/>
                  <a:pt x="5579553" y="6616483"/>
                  <a:pt x="5569098" y="6614160"/>
                </a:cubicBezTo>
                <a:cubicBezTo>
                  <a:pt x="5548988" y="6609691"/>
                  <a:pt x="5528191" y="6608718"/>
                  <a:pt x="5508138" y="6604000"/>
                </a:cubicBezTo>
                <a:cubicBezTo>
                  <a:pt x="5470551" y="6595156"/>
                  <a:pt x="5434242" y="6581093"/>
                  <a:pt x="5396378" y="6573520"/>
                </a:cubicBezTo>
                <a:cubicBezTo>
                  <a:pt x="5257062" y="6545657"/>
                  <a:pt x="5171583" y="6549611"/>
                  <a:pt x="5020458" y="6543040"/>
                </a:cubicBezTo>
                <a:cubicBezTo>
                  <a:pt x="4979818" y="6536267"/>
                  <a:pt x="4939361" y="6528287"/>
                  <a:pt x="4898538" y="6522720"/>
                </a:cubicBezTo>
                <a:cubicBezTo>
                  <a:pt x="4864815" y="6518121"/>
                  <a:pt x="4830597" y="6517609"/>
                  <a:pt x="4796938" y="6512560"/>
                </a:cubicBezTo>
                <a:cubicBezTo>
                  <a:pt x="4762783" y="6507437"/>
                  <a:pt x="4728936" y="6500240"/>
                  <a:pt x="4695338" y="6492240"/>
                </a:cubicBezTo>
                <a:cubicBezTo>
                  <a:pt x="4657774" y="6483296"/>
                  <a:pt x="4621621" y="6468376"/>
                  <a:pt x="4583578" y="6461760"/>
                </a:cubicBezTo>
                <a:cubicBezTo>
                  <a:pt x="4543400" y="6454773"/>
                  <a:pt x="4502298" y="6454987"/>
                  <a:pt x="4461658" y="6451600"/>
                </a:cubicBezTo>
                <a:cubicBezTo>
                  <a:pt x="4431178" y="6444827"/>
                  <a:pt x="4400966" y="6436706"/>
                  <a:pt x="4370218" y="6431280"/>
                </a:cubicBezTo>
                <a:cubicBezTo>
                  <a:pt x="4343329" y="6426535"/>
                  <a:pt x="4315992" y="6424809"/>
                  <a:pt x="4288938" y="6421120"/>
                </a:cubicBezTo>
                <a:cubicBezTo>
                  <a:pt x="4241482" y="6414649"/>
                  <a:pt x="4193941" y="6408674"/>
                  <a:pt x="4146698" y="6400800"/>
                </a:cubicBezTo>
                <a:cubicBezTo>
                  <a:pt x="4075174" y="6388879"/>
                  <a:pt x="4105281" y="6397154"/>
                  <a:pt x="4055258" y="6380480"/>
                </a:cubicBezTo>
                <a:cubicBezTo>
                  <a:pt x="4031551" y="6390640"/>
                  <a:pt x="4008867" y="6403633"/>
                  <a:pt x="3984138" y="6410960"/>
                </a:cubicBezTo>
                <a:cubicBezTo>
                  <a:pt x="3861285" y="6447361"/>
                  <a:pt x="3725614" y="6476296"/>
                  <a:pt x="3598058" y="6492240"/>
                </a:cubicBezTo>
                <a:cubicBezTo>
                  <a:pt x="3523822" y="6501520"/>
                  <a:pt x="3449045" y="6505787"/>
                  <a:pt x="3374538" y="6512560"/>
                </a:cubicBezTo>
                <a:lnTo>
                  <a:pt x="2744618" y="6502400"/>
                </a:lnTo>
                <a:cubicBezTo>
                  <a:pt x="2680202" y="6500809"/>
                  <a:pt x="2615640" y="6499166"/>
                  <a:pt x="2551578" y="6492240"/>
                </a:cubicBezTo>
                <a:cubicBezTo>
                  <a:pt x="2490135" y="6485598"/>
                  <a:pt x="2428893" y="6475759"/>
                  <a:pt x="2368698" y="6461760"/>
                </a:cubicBezTo>
                <a:cubicBezTo>
                  <a:pt x="2283060" y="6441844"/>
                  <a:pt x="2198913" y="6415904"/>
                  <a:pt x="2114698" y="6390640"/>
                </a:cubicBezTo>
                <a:cubicBezTo>
                  <a:pt x="2080831" y="6380480"/>
                  <a:pt x="2047516" y="6368258"/>
                  <a:pt x="2013098" y="6360160"/>
                </a:cubicBezTo>
                <a:cubicBezTo>
                  <a:pt x="1989787" y="6354675"/>
                  <a:pt x="1965685" y="6353387"/>
                  <a:pt x="1941978" y="6350000"/>
                </a:cubicBezTo>
                <a:cubicBezTo>
                  <a:pt x="1883403" y="6310950"/>
                  <a:pt x="1939908" y="6344759"/>
                  <a:pt x="1881018" y="6319520"/>
                </a:cubicBezTo>
                <a:cubicBezTo>
                  <a:pt x="1867097" y="6313554"/>
                  <a:pt x="1854299" y="6305166"/>
                  <a:pt x="1840378" y="6299200"/>
                </a:cubicBezTo>
                <a:cubicBezTo>
                  <a:pt x="1830534" y="6294981"/>
                  <a:pt x="1820424" y="6291014"/>
                  <a:pt x="1809898" y="6289040"/>
                </a:cubicBezTo>
                <a:cubicBezTo>
                  <a:pt x="1711943" y="6270673"/>
                  <a:pt x="1612853" y="6258432"/>
                  <a:pt x="1515258" y="6238240"/>
                </a:cubicBezTo>
                <a:lnTo>
                  <a:pt x="1220618" y="6177280"/>
                </a:lnTo>
                <a:cubicBezTo>
                  <a:pt x="939828" y="6118510"/>
                  <a:pt x="1219562" y="6180985"/>
                  <a:pt x="925978" y="6096000"/>
                </a:cubicBezTo>
                <a:cubicBezTo>
                  <a:pt x="848652" y="6073616"/>
                  <a:pt x="766289" y="6066751"/>
                  <a:pt x="692298" y="6035040"/>
                </a:cubicBezTo>
                <a:cubicBezTo>
                  <a:pt x="433351" y="5924063"/>
                  <a:pt x="791298" y="6079116"/>
                  <a:pt x="560218" y="5974080"/>
                </a:cubicBezTo>
                <a:cubicBezTo>
                  <a:pt x="543615" y="5966533"/>
                  <a:pt x="525361" y="5962617"/>
                  <a:pt x="509418" y="5953760"/>
                </a:cubicBezTo>
                <a:cubicBezTo>
                  <a:pt x="494616" y="5945536"/>
                  <a:pt x="482557" y="5933122"/>
                  <a:pt x="468778" y="5923280"/>
                </a:cubicBezTo>
                <a:cubicBezTo>
                  <a:pt x="435270" y="5899346"/>
                  <a:pt x="437345" y="5902483"/>
                  <a:pt x="397658" y="5882640"/>
                </a:cubicBezTo>
                <a:cubicBezTo>
                  <a:pt x="384111" y="5862320"/>
                  <a:pt x="366088" y="5844355"/>
                  <a:pt x="357018" y="5821680"/>
                </a:cubicBezTo>
                <a:cubicBezTo>
                  <a:pt x="337118" y="5771929"/>
                  <a:pt x="329936" y="5747190"/>
                  <a:pt x="296058" y="5699760"/>
                </a:cubicBezTo>
                <a:cubicBezTo>
                  <a:pt x="277910" y="5674352"/>
                  <a:pt x="255418" y="5652347"/>
                  <a:pt x="235098" y="5628640"/>
                </a:cubicBezTo>
                <a:cubicBezTo>
                  <a:pt x="228325" y="5611707"/>
                  <a:pt x="225721" y="5592430"/>
                  <a:pt x="214778" y="5577840"/>
                </a:cubicBezTo>
                <a:cubicBezTo>
                  <a:pt x="204618" y="5564293"/>
                  <a:pt x="186112" y="5559334"/>
                  <a:pt x="174138" y="5547360"/>
                </a:cubicBezTo>
                <a:cubicBezTo>
                  <a:pt x="165504" y="5538726"/>
                  <a:pt x="161635" y="5526261"/>
                  <a:pt x="153818" y="5516880"/>
                </a:cubicBezTo>
                <a:cubicBezTo>
                  <a:pt x="144620" y="5505842"/>
                  <a:pt x="131689" y="5498092"/>
                  <a:pt x="123338" y="5486400"/>
                </a:cubicBezTo>
                <a:cubicBezTo>
                  <a:pt x="114535" y="5474075"/>
                  <a:pt x="111821" y="5458085"/>
                  <a:pt x="103018" y="5445760"/>
                </a:cubicBezTo>
                <a:cubicBezTo>
                  <a:pt x="94667" y="5434068"/>
                  <a:pt x="81736" y="5426318"/>
                  <a:pt x="72538" y="5415280"/>
                </a:cubicBezTo>
                <a:cubicBezTo>
                  <a:pt x="1813" y="5330410"/>
                  <a:pt x="110786" y="5443368"/>
                  <a:pt x="21738" y="5354320"/>
                </a:cubicBezTo>
                <a:cubicBezTo>
                  <a:pt x="-5718" y="5244497"/>
                  <a:pt x="-8735" y="5248613"/>
                  <a:pt x="21738" y="5059680"/>
                </a:cubicBezTo>
                <a:cubicBezTo>
                  <a:pt x="25627" y="5035570"/>
                  <a:pt x="47122" y="5017790"/>
                  <a:pt x="62378" y="4998720"/>
                </a:cubicBezTo>
                <a:cubicBezTo>
                  <a:pt x="75925" y="4981787"/>
                  <a:pt x="90007" y="4965268"/>
                  <a:pt x="103018" y="4947920"/>
                </a:cubicBezTo>
                <a:cubicBezTo>
                  <a:pt x="110344" y="4938151"/>
                  <a:pt x="116241" y="4927376"/>
                  <a:pt x="123338" y="4917440"/>
                </a:cubicBezTo>
                <a:cubicBezTo>
                  <a:pt x="133180" y="4903661"/>
                  <a:pt x="143658" y="4890347"/>
                  <a:pt x="153818" y="4876800"/>
                </a:cubicBezTo>
                <a:cubicBezTo>
                  <a:pt x="160591" y="4856480"/>
                  <a:pt x="170306" y="4836914"/>
                  <a:pt x="174138" y="4815840"/>
                </a:cubicBezTo>
                <a:cubicBezTo>
                  <a:pt x="180911" y="4778587"/>
                  <a:pt x="182484" y="4740001"/>
                  <a:pt x="194458" y="4704080"/>
                </a:cubicBezTo>
                <a:cubicBezTo>
                  <a:pt x="217204" y="4635842"/>
                  <a:pt x="244170" y="4625400"/>
                  <a:pt x="296058" y="4582160"/>
                </a:cubicBezTo>
                <a:cubicBezTo>
                  <a:pt x="326633" y="4505724"/>
                  <a:pt x="301753" y="4555155"/>
                  <a:pt x="346858" y="4490720"/>
                </a:cubicBezTo>
                <a:cubicBezTo>
                  <a:pt x="360863" y="4470713"/>
                  <a:pt x="387498" y="4429760"/>
                  <a:pt x="387498" y="4429760"/>
                </a:cubicBezTo>
                <a:cubicBezTo>
                  <a:pt x="390885" y="4412827"/>
                  <a:pt x="394819" y="4395994"/>
                  <a:pt x="397658" y="4378960"/>
                </a:cubicBezTo>
                <a:cubicBezTo>
                  <a:pt x="401595" y="4355338"/>
                  <a:pt x="403534" y="4331401"/>
                  <a:pt x="407818" y="4307840"/>
                </a:cubicBezTo>
                <a:cubicBezTo>
                  <a:pt x="407877" y="4307518"/>
                  <a:pt x="423302" y="4241556"/>
                  <a:pt x="428138" y="4236720"/>
                </a:cubicBezTo>
                <a:cubicBezTo>
                  <a:pt x="435711" y="4229147"/>
                  <a:pt x="448228" y="4229157"/>
                  <a:pt x="458618" y="4226560"/>
                </a:cubicBezTo>
                <a:cubicBezTo>
                  <a:pt x="475371" y="4222372"/>
                  <a:pt x="492428" y="4219489"/>
                  <a:pt x="509418" y="4216400"/>
                </a:cubicBezTo>
                <a:cubicBezTo>
                  <a:pt x="529686" y="4212715"/>
                  <a:pt x="550393" y="4211236"/>
                  <a:pt x="570378" y="4206240"/>
                </a:cubicBezTo>
                <a:cubicBezTo>
                  <a:pt x="591158" y="4201045"/>
                  <a:pt x="610335" y="4190121"/>
                  <a:pt x="631338" y="4185920"/>
                </a:cubicBezTo>
                <a:lnTo>
                  <a:pt x="682138" y="4175760"/>
                </a:lnTo>
                <a:cubicBezTo>
                  <a:pt x="692298" y="4168987"/>
                  <a:pt x="701696" y="4160901"/>
                  <a:pt x="712618" y="4155440"/>
                </a:cubicBezTo>
                <a:cubicBezTo>
                  <a:pt x="744858" y="4139320"/>
                  <a:pt x="794025" y="4139790"/>
                  <a:pt x="824378" y="4135120"/>
                </a:cubicBezTo>
                <a:cubicBezTo>
                  <a:pt x="974937" y="4111957"/>
                  <a:pt x="713591" y="4137390"/>
                  <a:pt x="1007258" y="4114800"/>
                </a:cubicBezTo>
                <a:cubicBezTo>
                  <a:pt x="1146212" y="4091641"/>
                  <a:pt x="1088778" y="4102560"/>
                  <a:pt x="1179978" y="4084320"/>
                </a:cubicBezTo>
                <a:cubicBezTo>
                  <a:pt x="1312058" y="4087707"/>
                  <a:pt x="1444363" y="4086064"/>
                  <a:pt x="1576218" y="4094480"/>
                </a:cubicBezTo>
                <a:cubicBezTo>
                  <a:pt x="1604088" y="4096259"/>
                  <a:pt x="1630236" y="4108742"/>
                  <a:pt x="1657498" y="4114800"/>
                </a:cubicBezTo>
                <a:cubicBezTo>
                  <a:pt x="1691213" y="4122292"/>
                  <a:pt x="1725327" y="4127883"/>
                  <a:pt x="1759098" y="4135120"/>
                </a:cubicBezTo>
                <a:cubicBezTo>
                  <a:pt x="1772752" y="4138046"/>
                  <a:pt x="1785882" y="4143548"/>
                  <a:pt x="1799738" y="4145280"/>
                </a:cubicBezTo>
                <a:cubicBezTo>
                  <a:pt x="1840204" y="4150338"/>
                  <a:pt x="1881018" y="4152053"/>
                  <a:pt x="1921658" y="4155440"/>
                </a:cubicBezTo>
                <a:cubicBezTo>
                  <a:pt x="1931818" y="4158827"/>
                  <a:pt x="1941428" y="4165600"/>
                  <a:pt x="1952138" y="4165600"/>
                </a:cubicBezTo>
                <a:cubicBezTo>
                  <a:pt x="2647048" y="4165600"/>
                  <a:pt x="2464453" y="4185381"/>
                  <a:pt x="2785258" y="4145280"/>
                </a:cubicBezTo>
                <a:lnTo>
                  <a:pt x="2846218" y="4124960"/>
                </a:lnTo>
                <a:cubicBezTo>
                  <a:pt x="2856378" y="4121573"/>
                  <a:pt x="2876698" y="4125510"/>
                  <a:pt x="2876698" y="4114800"/>
                </a:cubicBezTo>
                <a:lnTo>
                  <a:pt x="2856378" y="410464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 name="Freeform 9"/>
          <p:cNvSpPr/>
          <p:nvPr/>
        </p:nvSpPr>
        <p:spPr>
          <a:xfrm>
            <a:off x="2965264" y="1066033"/>
            <a:ext cx="2345876" cy="2012447"/>
          </a:xfrm>
          <a:custGeom>
            <a:avLst/>
            <a:gdLst>
              <a:gd name="connsiteX0" fmla="*/ 3087194 w 3127834"/>
              <a:gd name="connsiteY0" fmla="*/ 356622 h 2683262"/>
              <a:gd name="connsiteX1" fmla="*/ 3005914 w 3127834"/>
              <a:gd name="connsiteY1" fmla="*/ 478542 h 2683262"/>
              <a:gd name="connsiteX2" fmla="*/ 2985594 w 3127834"/>
              <a:gd name="connsiteY2" fmla="*/ 519182 h 2683262"/>
              <a:gd name="connsiteX3" fmla="*/ 2965274 w 3127834"/>
              <a:gd name="connsiteY3" fmla="*/ 580142 h 2683262"/>
              <a:gd name="connsiteX4" fmla="*/ 2924634 w 3127834"/>
              <a:gd name="connsiteY4" fmla="*/ 671582 h 2683262"/>
              <a:gd name="connsiteX5" fmla="*/ 2914474 w 3127834"/>
              <a:gd name="connsiteY5" fmla="*/ 702062 h 2683262"/>
              <a:gd name="connsiteX6" fmla="*/ 2904314 w 3127834"/>
              <a:gd name="connsiteY6" fmla="*/ 925582 h 2683262"/>
              <a:gd name="connsiteX7" fmla="*/ 2894154 w 3127834"/>
              <a:gd name="connsiteY7" fmla="*/ 996702 h 2683262"/>
              <a:gd name="connsiteX8" fmla="*/ 2863674 w 3127834"/>
              <a:gd name="connsiteY8" fmla="*/ 1067822 h 2683262"/>
              <a:gd name="connsiteX9" fmla="*/ 2833194 w 3127834"/>
              <a:gd name="connsiteY9" fmla="*/ 1159262 h 2683262"/>
              <a:gd name="connsiteX10" fmla="*/ 2823034 w 3127834"/>
              <a:gd name="connsiteY10" fmla="*/ 1199902 h 2683262"/>
              <a:gd name="connsiteX11" fmla="*/ 2792554 w 3127834"/>
              <a:gd name="connsiteY11" fmla="*/ 1250702 h 2683262"/>
              <a:gd name="connsiteX12" fmla="*/ 2751914 w 3127834"/>
              <a:gd name="connsiteY12" fmla="*/ 1311662 h 2683262"/>
              <a:gd name="connsiteX13" fmla="*/ 2731594 w 3127834"/>
              <a:gd name="connsiteY13" fmla="*/ 1372622 h 2683262"/>
              <a:gd name="connsiteX14" fmla="*/ 2721434 w 3127834"/>
              <a:gd name="connsiteY14" fmla="*/ 1403102 h 2683262"/>
              <a:gd name="connsiteX15" fmla="*/ 2701114 w 3127834"/>
              <a:gd name="connsiteY15" fmla="*/ 1433582 h 2683262"/>
              <a:gd name="connsiteX16" fmla="*/ 2690954 w 3127834"/>
              <a:gd name="connsiteY16" fmla="*/ 1464062 h 2683262"/>
              <a:gd name="connsiteX17" fmla="*/ 2680794 w 3127834"/>
              <a:gd name="connsiteY17" fmla="*/ 1504702 h 2683262"/>
              <a:gd name="connsiteX18" fmla="*/ 2629994 w 3127834"/>
              <a:gd name="connsiteY18" fmla="*/ 1565662 h 2683262"/>
              <a:gd name="connsiteX19" fmla="*/ 2579194 w 3127834"/>
              <a:gd name="connsiteY19" fmla="*/ 1667262 h 2683262"/>
              <a:gd name="connsiteX20" fmla="*/ 2558874 w 3127834"/>
              <a:gd name="connsiteY20" fmla="*/ 1728222 h 2683262"/>
              <a:gd name="connsiteX21" fmla="*/ 2548714 w 3127834"/>
              <a:gd name="connsiteY21" fmla="*/ 1768862 h 2683262"/>
              <a:gd name="connsiteX22" fmla="*/ 2518234 w 3127834"/>
              <a:gd name="connsiteY22" fmla="*/ 1860302 h 2683262"/>
              <a:gd name="connsiteX23" fmla="*/ 2497914 w 3127834"/>
              <a:gd name="connsiteY23" fmla="*/ 1921262 h 2683262"/>
              <a:gd name="connsiteX24" fmla="*/ 2487754 w 3127834"/>
              <a:gd name="connsiteY24" fmla="*/ 1951742 h 2683262"/>
              <a:gd name="connsiteX25" fmla="*/ 2467434 w 3127834"/>
              <a:gd name="connsiteY25" fmla="*/ 1982222 h 2683262"/>
              <a:gd name="connsiteX26" fmla="*/ 2457274 w 3127834"/>
              <a:gd name="connsiteY26" fmla="*/ 2022862 h 2683262"/>
              <a:gd name="connsiteX27" fmla="*/ 2436954 w 3127834"/>
              <a:gd name="connsiteY27" fmla="*/ 2083822 h 2683262"/>
              <a:gd name="connsiteX28" fmla="*/ 2426794 w 3127834"/>
              <a:gd name="connsiteY28" fmla="*/ 2368302 h 2683262"/>
              <a:gd name="connsiteX29" fmla="*/ 2406474 w 3127834"/>
              <a:gd name="connsiteY29" fmla="*/ 2398782 h 2683262"/>
              <a:gd name="connsiteX30" fmla="*/ 2254074 w 3127834"/>
              <a:gd name="connsiteY30" fmla="*/ 2510542 h 2683262"/>
              <a:gd name="connsiteX31" fmla="*/ 2061034 w 3127834"/>
              <a:gd name="connsiteY31" fmla="*/ 2601982 h 2683262"/>
              <a:gd name="connsiteX32" fmla="*/ 2030554 w 3127834"/>
              <a:gd name="connsiteY32" fmla="*/ 2612142 h 2683262"/>
              <a:gd name="connsiteX33" fmla="*/ 1989914 w 3127834"/>
              <a:gd name="connsiteY33" fmla="*/ 2632462 h 2683262"/>
              <a:gd name="connsiteX34" fmla="*/ 1461594 w 3127834"/>
              <a:gd name="connsiteY34" fmla="*/ 2642622 h 2683262"/>
              <a:gd name="connsiteX35" fmla="*/ 1319354 w 3127834"/>
              <a:gd name="connsiteY35" fmla="*/ 2673102 h 2683262"/>
              <a:gd name="connsiteX36" fmla="*/ 1278714 w 3127834"/>
              <a:gd name="connsiteY36" fmla="*/ 2683262 h 2683262"/>
              <a:gd name="connsiteX37" fmla="*/ 1156794 w 3127834"/>
              <a:gd name="connsiteY37" fmla="*/ 2673102 h 2683262"/>
              <a:gd name="connsiteX38" fmla="*/ 1075514 w 3127834"/>
              <a:gd name="connsiteY38" fmla="*/ 2652782 h 2683262"/>
              <a:gd name="connsiteX39" fmla="*/ 1034874 w 3127834"/>
              <a:gd name="connsiteY39" fmla="*/ 2642622 h 2683262"/>
              <a:gd name="connsiteX40" fmla="*/ 973914 w 3127834"/>
              <a:gd name="connsiteY40" fmla="*/ 2622302 h 2683262"/>
              <a:gd name="connsiteX41" fmla="*/ 943434 w 3127834"/>
              <a:gd name="connsiteY41" fmla="*/ 2612142 h 2683262"/>
              <a:gd name="connsiteX42" fmla="*/ 608154 w 3127834"/>
              <a:gd name="connsiteY42" fmla="*/ 2632462 h 2683262"/>
              <a:gd name="connsiteX43" fmla="*/ 465914 w 3127834"/>
              <a:gd name="connsiteY43" fmla="*/ 2652782 h 2683262"/>
              <a:gd name="connsiteX44" fmla="*/ 89994 w 3127834"/>
              <a:gd name="connsiteY44" fmla="*/ 2642622 h 2683262"/>
              <a:gd name="connsiteX45" fmla="*/ 69674 w 3127834"/>
              <a:gd name="connsiteY45" fmla="*/ 2561342 h 2683262"/>
              <a:gd name="connsiteX46" fmla="*/ 59514 w 3127834"/>
              <a:gd name="connsiteY46" fmla="*/ 2469902 h 2683262"/>
              <a:gd name="connsiteX47" fmla="*/ 29034 w 3127834"/>
              <a:gd name="connsiteY47" fmla="*/ 2337822 h 2683262"/>
              <a:gd name="connsiteX48" fmla="*/ 18874 w 3127834"/>
              <a:gd name="connsiteY48" fmla="*/ 1575822 h 2683262"/>
              <a:gd name="connsiteX49" fmla="*/ 49354 w 3127834"/>
              <a:gd name="connsiteY49" fmla="*/ 1484382 h 2683262"/>
              <a:gd name="connsiteX50" fmla="*/ 59514 w 3127834"/>
              <a:gd name="connsiteY50" fmla="*/ 1443742 h 2683262"/>
              <a:gd name="connsiteX51" fmla="*/ 79834 w 3127834"/>
              <a:gd name="connsiteY51" fmla="*/ 1403102 h 2683262"/>
              <a:gd name="connsiteX52" fmla="*/ 181434 w 3127834"/>
              <a:gd name="connsiteY52" fmla="*/ 1250702 h 2683262"/>
              <a:gd name="connsiteX53" fmla="*/ 333834 w 3127834"/>
              <a:gd name="connsiteY53" fmla="*/ 1088142 h 2683262"/>
              <a:gd name="connsiteX54" fmla="*/ 445594 w 3127834"/>
              <a:gd name="connsiteY54" fmla="*/ 1006862 h 2683262"/>
              <a:gd name="connsiteX55" fmla="*/ 537034 w 3127834"/>
              <a:gd name="connsiteY55" fmla="*/ 925582 h 2683262"/>
              <a:gd name="connsiteX56" fmla="*/ 628474 w 3127834"/>
              <a:gd name="connsiteY56" fmla="*/ 884942 h 2683262"/>
              <a:gd name="connsiteX57" fmla="*/ 811354 w 3127834"/>
              <a:gd name="connsiteY57" fmla="*/ 813822 h 2683262"/>
              <a:gd name="connsiteX58" fmla="*/ 892634 w 3127834"/>
              <a:gd name="connsiteY58" fmla="*/ 783342 h 2683262"/>
              <a:gd name="connsiteX59" fmla="*/ 1065354 w 3127834"/>
              <a:gd name="connsiteY59" fmla="*/ 732542 h 2683262"/>
              <a:gd name="connsiteX60" fmla="*/ 1177114 w 3127834"/>
              <a:gd name="connsiteY60" fmla="*/ 722382 h 2683262"/>
              <a:gd name="connsiteX61" fmla="*/ 1380314 w 3127834"/>
              <a:gd name="connsiteY61" fmla="*/ 702062 h 2683262"/>
              <a:gd name="connsiteX62" fmla="*/ 1573354 w 3127834"/>
              <a:gd name="connsiteY62" fmla="*/ 681742 h 2683262"/>
              <a:gd name="connsiteX63" fmla="*/ 1705434 w 3127834"/>
              <a:gd name="connsiteY63" fmla="*/ 661422 h 2683262"/>
              <a:gd name="connsiteX64" fmla="*/ 1837514 w 3127834"/>
              <a:gd name="connsiteY64" fmla="*/ 651262 h 2683262"/>
              <a:gd name="connsiteX65" fmla="*/ 2121994 w 3127834"/>
              <a:gd name="connsiteY65" fmla="*/ 620782 h 2683262"/>
              <a:gd name="connsiteX66" fmla="*/ 2132154 w 3127834"/>
              <a:gd name="connsiteY66" fmla="*/ 569982 h 2683262"/>
              <a:gd name="connsiteX67" fmla="*/ 2172794 w 3127834"/>
              <a:gd name="connsiteY67" fmla="*/ 549662 h 2683262"/>
              <a:gd name="connsiteX68" fmla="*/ 2274394 w 3127834"/>
              <a:gd name="connsiteY68" fmla="*/ 458222 h 2683262"/>
              <a:gd name="connsiteX69" fmla="*/ 2325194 w 3127834"/>
              <a:gd name="connsiteY69" fmla="*/ 437902 h 2683262"/>
              <a:gd name="connsiteX70" fmla="*/ 2396314 w 3127834"/>
              <a:gd name="connsiteY70" fmla="*/ 376942 h 2683262"/>
              <a:gd name="connsiteX71" fmla="*/ 2426794 w 3127834"/>
              <a:gd name="connsiteY71" fmla="*/ 356622 h 2683262"/>
              <a:gd name="connsiteX72" fmla="*/ 2467434 w 3127834"/>
              <a:gd name="connsiteY72" fmla="*/ 315982 h 2683262"/>
              <a:gd name="connsiteX73" fmla="*/ 2508074 w 3127834"/>
              <a:gd name="connsiteY73" fmla="*/ 295662 h 2683262"/>
              <a:gd name="connsiteX74" fmla="*/ 2558874 w 3127834"/>
              <a:gd name="connsiteY74" fmla="*/ 244862 h 2683262"/>
              <a:gd name="connsiteX75" fmla="*/ 2772234 w 3127834"/>
              <a:gd name="connsiteY75" fmla="*/ 112782 h 2683262"/>
              <a:gd name="connsiteX76" fmla="*/ 2823034 w 3127834"/>
              <a:gd name="connsiteY76" fmla="*/ 92462 h 2683262"/>
              <a:gd name="connsiteX77" fmla="*/ 2914474 w 3127834"/>
              <a:gd name="connsiteY77" fmla="*/ 41662 h 2683262"/>
              <a:gd name="connsiteX78" fmla="*/ 2985594 w 3127834"/>
              <a:gd name="connsiteY78" fmla="*/ 21342 h 2683262"/>
              <a:gd name="connsiteX79" fmla="*/ 3016074 w 3127834"/>
              <a:gd name="connsiteY79" fmla="*/ 1022 h 2683262"/>
              <a:gd name="connsiteX80" fmla="*/ 3097354 w 3127834"/>
              <a:gd name="connsiteY80" fmla="*/ 41662 h 2683262"/>
              <a:gd name="connsiteX81" fmla="*/ 3127834 w 3127834"/>
              <a:gd name="connsiteY81" fmla="*/ 143262 h 2683262"/>
              <a:gd name="connsiteX82" fmla="*/ 3097354 w 3127834"/>
              <a:gd name="connsiteY82" fmla="*/ 346462 h 2683262"/>
              <a:gd name="connsiteX83" fmla="*/ 3087194 w 3127834"/>
              <a:gd name="connsiteY83" fmla="*/ 356622 h 268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127834" h="2683262">
                <a:moveTo>
                  <a:pt x="3087194" y="356622"/>
                </a:moveTo>
                <a:cubicBezTo>
                  <a:pt x="3071954" y="378635"/>
                  <a:pt x="3031801" y="437123"/>
                  <a:pt x="3005914" y="478542"/>
                </a:cubicBezTo>
                <a:cubicBezTo>
                  <a:pt x="2997887" y="491385"/>
                  <a:pt x="2991219" y="505120"/>
                  <a:pt x="2985594" y="519182"/>
                </a:cubicBezTo>
                <a:cubicBezTo>
                  <a:pt x="2977639" y="539069"/>
                  <a:pt x="2977155" y="562320"/>
                  <a:pt x="2965274" y="580142"/>
                </a:cubicBezTo>
                <a:cubicBezTo>
                  <a:pt x="2933073" y="628444"/>
                  <a:pt x="2948815" y="599038"/>
                  <a:pt x="2924634" y="671582"/>
                </a:cubicBezTo>
                <a:lnTo>
                  <a:pt x="2914474" y="702062"/>
                </a:lnTo>
                <a:cubicBezTo>
                  <a:pt x="2911087" y="776569"/>
                  <a:pt x="2909446" y="851175"/>
                  <a:pt x="2904314" y="925582"/>
                </a:cubicBezTo>
                <a:cubicBezTo>
                  <a:pt x="2902666" y="949473"/>
                  <a:pt x="2900733" y="973676"/>
                  <a:pt x="2894154" y="996702"/>
                </a:cubicBezTo>
                <a:cubicBezTo>
                  <a:pt x="2887068" y="1021502"/>
                  <a:pt x="2873834" y="1044115"/>
                  <a:pt x="2863674" y="1067822"/>
                </a:cubicBezTo>
                <a:cubicBezTo>
                  <a:pt x="2839334" y="1213862"/>
                  <a:pt x="2872156" y="1068350"/>
                  <a:pt x="2833194" y="1159262"/>
                </a:cubicBezTo>
                <a:cubicBezTo>
                  <a:pt x="2827693" y="1172097"/>
                  <a:pt x="2828705" y="1187142"/>
                  <a:pt x="2823034" y="1199902"/>
                </a:cubicBezTo>
                <a:cubicBezTo>
                  <a:pt x="2815014" y="1217947"/>
                  <a:pt x="2803156" y="1234042"/>
                  <a:pt x="2792554" y="1250702"/>
                </a:cubicBezTo>
                <a:cubicBezTo>
                  <a:pt x="2779443" y="1271306"/>
                  <a:pt x="2759637" y="1288494"/>
                  <a:pt x="2751914" y="1311662"/>
                </a:cubicBezTo>
                <a:lnTo>
                  <a:pt x="2731594" y="1372622"/>
                </a:lnTo>
                <a:cubicBezTo>
                  <a:pt x="2728207" y="1382782"/>
                  <a:pt x="2727375" y="1394191"/>
                  <a:pt x="2721434" y="1403102"/>
                </a:cubicBezTo>
                <a:cubicBezTo>
                  <a:pt x="2714661" y="1413262"/>
                  <a:pt x="2706575" y="1422660"/>
                  <a:pt x="2701114" y="1433582"/>
                </a:cubicBezTo>
                <a:cubicBezTo>
                  <a:pt x="2696325" y="1443161"/>
                  <a:pt x="2693896" y="1453764"/>
                  <a:pt x="2690954" y="1464062"/>
                </a:cubicBezTo>
                <a:cubicBezTo>
                  <a:pt x="2687118" y="1477488"/>
                  <a:pt x="2687722" y="1492578"/>
                  <a:pt x="2680794" y="1504702"/>
                </a:cubicBezTo>
                <a:cubicBezTo>
                  <a:pt x="2632942" y="1588444"/>
                  <a:pt x="2665710" y="1485301"/>
                  <a:pt x="2629994" y="1565662"/>
                </a:cubicBezTo>
                <a:cubicBezTo>
                  <a:pt x="2583313" y="1670695"/>
                  <a:pt x="2639133" y="1587344"/>
                  <a:pt x="2579194" y="1667262"/>
                </a:cubicBezTo>
                <a:cubicBezTo>
                  <a:pt x="2572421" y="1687582"/>
                  <a:pt x="2564069" y="1707442"/>
                  <a:pt x="2558874" y="1728222"/>
                </a:cubicBezTo>
                <a:cubicBezTo>
                  <a:pt x="2555487" y="1741769"/>
                  <a:pt x="2552726" y="1755487"/>
                  <a:pt x="2548714" y="1768862"/>
                </a:cubicBezTo>
                <a:lnTo>
                  <a:pt x="2518234" y="1860302"/>
                </a:lnTo>
                <a:lnTo>
                  <a:pt x="2497914" y="1921262"/>
                </a:lnTo>
                <a:cubicBezTo>
                  <a:pt x="2494527" y="1931422"/>
                  <a:pt x="2493695" y="1942831"/>
                  <a:pt x="2487754" y="1951742"/>
                </a:cubicBezTo>
                <a:lnTo>
                  <a:pt x="2467434" y="1982222"/>
                </a:lnTo>
                <a:cubicBezTo>
                  <a:pt x="2464047" y="1995769"/>
                  <a:pt x="2461286" y="2009487"/>
                  <a:pt x="2457274" y="2022862"/>
                </a:cubicBezTo>
                <a:cubicBezTo>
                  <a:pt x="2451119" y="2043378"/>
                  <a:pt x="2436954" y="2083822"/>
                  <a:pt x="2436954" y="2083822"/>
                </a:cubicBezTo>
                <a:cubicBezTo>
                  <a:pt x="2433567" y="2178649"/>
                  <a:pt x="2435934" y="2273856"/>
                  <a:pt x="2426794" y="2368302"/>
                </a:cubicBezTo>
                <a:cubicBezTo>
                  <a:pt x="2425618" y="2380456"/>
                  <a:pt x="2415108" y="2390148"/>
                  <a:pt x="2406474" y="2398782"/>
                </a:cubicBezTo>
                <a:cubicBezTo>
                  <a:pt x="2366075" y="2439181"/>
                  <a:pt x="2300073" y="2481793"/>
                  <a:pt x="2254074" y="2510542"/>
                </a:cubicBezTo>
                <a:cubicBezTo>
                  <a:pt x="2190881" y="2550037"/>
                  <a:pt x="2133738" y="2577747"/>
                  <a:pt x="2061034" y="2601982"/>
                </a:cubicBezTo>
                <a:cubicBezTo>
                  <a:pt x="2050874" y="2605369"/>
                  <a:pt x="2040398" y="2607923"/>
                  <a:pt x="2030554" y="2612142"/>
                </a:cubicBezTo>
                <a:cubicBezTo>
                  <a:pt x="2016633" y="2618108"/>
                  <a:pt x="2005038" y="2631652"/>
                  <a:pt x="1989914" y="2632462"/>
                </a:cubicBezTo>
                <a:cubicBezTo>
                  <a:pt x="1814027" y="2641885"/>
                  <a:pt x="1637701" y="2639235"/>
                  <a:pt x="1461594" y="2642622"/>
                </a:cubicBezTo>
                <a:cubicBezTo>
                  <a:pt x="1396815" y="2655578"/>
                  <a:pt x="1397569" y="2655052"/>
                  <a:pt x="1319354" y="2673102"/>
                </a:cubicBezTo>
                <a:cubicBezTo>
                  <a:pt x="1305748" y="2676242"/>
                  <a:pt x="1292261" y="2679875"/>
                  <a:pt x="1278714" y="2683262"/>
                </a:cubicBezTo>
                <a:cubicBezTo>
                  <a:pt x="1238074" y="2679875"/>
                  <a:pt x="1197124" y="2679151"/>
                  <a:pt x="1156794" y="2673102"/>
                </a:cubicBezTo>
                <a:cubicBezTo>
                  <a:pt x="1129176" y="2668959"/>
                  <a:pt x="1102607" y="2659555"/>
                  <a:pt x="1075514" y="2652782"/>
                </a:cubicBezTo>
                <a:cubicBezTo>
                  <a:pt x="1061967" y="2649395"/>
                  <a:pt x="1048121" y="2647038"/>
                  <a:pt x="1034874" y="2642622"/>
                </a:cubicBezTo>
                <a:lnTo>
                  <a:pt x="973914" y="2622302"/>
                </a:lnTo>
                <a:lnTo>
                  <a:pt x="943434" y="2612142"/>
                </a:lnTo>
                <a:cubicBezTo>
                  <a:pt x="549427" y="2626735"/>
                  <a:pt x="781683" y="2606433"/>
                  <a:pt x="608154" y="2632462"/>
                </a:cubicBezTo>
                <a:lnTo>
                  <a:pt x="465914" y="2652782"/>
                </a:lnTo>
                <a:cubicBezTo>
                  <a:pt x="340607" y="2649395"/>
                  <a:pt x="212136" y="2670809"/>
                  <a:pt x="89994" y="2642622"/>
                </a:cubicBezTo>
                <a:cubicBezTo>
                  <a:pt x="62782" y="2636342"/>
                  <a:pt x="74527" y="2588844"/>
                  <a:pt x="69674" y="2561342"/>
                </a:cubicBezTo>
                <a:cubicBezTo>
                  <a:pt x="64344" y="2531141"/>
                  <a:pt x="63567" y="2500301"/>
                  <a:pt x="59514" y="2469902"/>
                </a:cubicBezTo>
                <a:cubicBezTo>
                  <a:pt x="50631" y="2403277"/>
                  <a:pt x="48634" y="2406423"/>
                  <a:pt x="29034" y="2337822"/>
                </a:cubicBezTo>
                <a:cubicBezTo>
                  <a:pt x="-5185" y="2012743"/>
                  <a:pt x="-9908" y="2043536"/>
                  <a:pt x="18874" y="1575822"/>
                </a:cubicBezTo>
                <a:cubicBezTo>
                  <a:pt x="20847" y="1543754"/>
                  <a:pt x="41562" y="1515551"/>
                  <a:pt x="49354" y="1484382"/>
                </a:cubicBezTo>
                <a:cubicBezTo>
                  <a:pt x="52741" y="1470835"/>
                  <a:pt x="54611" y="1456817"/>
                  <a:pt x="59514" y="1443742"/>
                </a:cubicBezTo>
                <a:cubicBezTo>
                  <a:pt x="64832" y="1429561"/>
                  <a:pt x="72581" y="1416398"/>
                  <a:pt x="79834" y="1403102"/>
                </a:cubicBezTo>
                <a:cubicBezTo>
                  <a:pt x="117552" y="1333951"/>
                  <a:pt x="128556" y="1314911"/>
                  <a:pt x="181434" y="1250702"/>
                </a:cubicBezTo>
                <a:cubicBezTo>
                  <a:pt x="207524" y="1219022"/>
                  <a:pt x="297561" y="1118369"/>
                  <a:pt x="333834" y="1088142"/>
                </a:cubicBezTo>
                <a:cubicBezTo>
                  <a:pt x="369221" y="1058653"/>
                  <a:pt x="409624" y="1035638"/>
                  <a:pt x="445594" y="1006862"/>
                </a:cubicBezTo>
                <a:cubicBezTo>
                  <a:pt x="477439" y="981386"/>
                  <a:pt x="503102" y="948203"/>
                  <a:pt x="537034" y="925582"/>
                </a:cubicBezTo>
                <a:cubicBezTo>
                  <a:pt x="564787" y="907080"/>
                  <a:pt x="598641" y="899859"/>
                  <a:pt x="628474" y="884942"/>
                </a:cubicBezTo>
                <a:cubicBezTo>
                  <a:pt x="828180" y="785089"/>
                  <a:pt x="613368" y="872053"/>
                  <a:pt x="811354" y="813822"/>
                </a:cubicBezTo>
                <a:cubicBezTo>
                  <a:pt x="839114" y="805657"/>
                  <a:pt x="865348" y="792972"/>
                  <a:pt x="892634" y="783342"/>
                </a:cubicBezTo>
                <a:cubicBezTo>
                  <a:pt x="937622" y="767464"/>
                  <a:pt x="1016311" y="740286"/>
                  <a:pt x="1065354" y="732542"/>
                </a:cubicBezTo>
                <a:cubicBezTo>
                  <a:pt x="1102303" y="726708"/>
                  <a:pt x="1139881" y="725985"/>
                  <a:pt x="1177114" y="722382"/>
                </a:cubicBezTo>
                <a:lnTo>
                  <a:pt x="1380314" y="702062"/>
                </a:lnTo>
                <a:cubicBezTo>
                  <a:pt x="1444679" y="695461"/>
                  <a:pt x="1509404" y="691580"/>
                  <a:pt x="1573354" y="681742"/>
                </a:cubicBezTo>
                <a:cubicBezTo>
                  <a:pt x="1617381" y="674969"/>
                  <a:pt x="1661183" y="666528"/>
                  <a:pt x="1705434" y="661422"/>
                </a:cubicBezTo>
                <a:cubicBezTo>
                  <a:pt x="1749300" y="656361"/>
                  <a:pt x="1793550" y="655384"/>
                  <a:pt x="1837514" y="651262"/>
                </a:cubicBezTo>
                <a:cubicBezTo>
                  <a:pt x="1912811" y="644203"/>
                  <a:pt x="2036511" y="630280"/>
                  <a:pt x="2121994" y="620782"/>
                </a:cubicBezTo>
                <a:cubicBezTo>
                  <a:pt x="2125381" y="603849"/>
                  <a:pt x="2122117" y="584034"/>
                  <a:pt x="2132154" y="569982"/>
                </a:cubicBezTo>
                <a:cubicBezTo>
                  <a:pt x="2140957" y="557657"/>
                  <a:pt x="2160839" y="558961"/>
                  <a:pt x="2172794" y="549662"/>
                </a:cubicBezTo>
                <a:cubicBezTo>
                  <a:pt x="2235252" y="501084"/>
                  <a:pt x="2208223" y="497925"/>
                  <a:pt x="2274394" y="458222"/>
                </a:cubicBezTo>
                <a:cubicBezTo>
                  <a:pt x="2290033" y="448839"/>
                  <a:pt x="2308261" y="444675"/>
                  <a:pt x="2325194" y="437902"/>
                </a:cubicBezTo>
                <a:cubicBezTo>
                  <a:pt x="2362118" y="400978"/>
                  <a:pt x="2350696" y="409526"/>
                  <a:pt x="2396314" y="376942"/>
                </a:cubicBezTo>
                <a:cubicBezTo>
                  <a:pt x="2406250" y="369845"/>
                  <a:pt x="2417523" y="364569"/>
                  <a:pt x="2426794" y="356622"/>
                </a:cubicBezTo>
                <a:cubicBezTo>
                  <a:pt x="2441340" y="344154"/>
                  <a:pt x="2452108" y="327477"/>
                  <a:pt x="2467434" y="315982"/>
                </a:cubicBezTo>
                <a:cubicBezTo>
                  <a:pt x="2479551" y="306895"/>
                  <a:pt x="2496119" y="304961"/>
                  <a:pt x="2508074" y="295662"/>
                </a:cubicBezTo>
                <a:cubicBezTo>
                  <a:pt x="2526977" y="280960"/>
                  <a:pt x="2540477" y="260193"/>
                  <a:pt x="2558874" y="244862"/>
                </a:cubicBezTo>
                <a:cubicBezTo>
                  <a:pt x="2607326" y="204486"/>
                  <a:pt x="2730483" y="129482"/>
                  <a:pt x="2772234" y="112782"/>
                </a:cubicBezTo>
                <a:cubicBezTo>
                  <a:pt x="2789167" y="106009"/>
                  <a:pt x="2806722" y="100618"/>
                  <a:pt x="2823034" y="92462"/>
                </a:cubicBezTo>
                <a:cubicBezTo>
                  <a:pt x="2900106" y="53926"/>
                  <a:pt x="2845982" y="71016"/>
                  <a:pt x="2914474" y="41662"/>
                </a:cubicBezTo>
                <a:cubicBezTo>
                  <a:pt x="2934880" y="32917"/>
                  <a:pt x="2964971" y="26498"/>
                  <a:pt x="2985594" y="21342"/>
                </a:cubicBezTo>
                <a:cubicBezTo>
                  <a:pt x="2995754" y="14569"/>
                  <a:pt x="3003957" y="2537"/>
                  <a:pt x="3016074" y="1022"/>
                </a:cubicBezTo>
                <a:cubicBezTo>
                  <a:pt x="3062218" y="-4746"/>
                  <a:pt x="3070261" y="14569"/>
                  <a:pt x="3097354" y="41662"/>
                </a:cubicBezTo>
                <a:cubicBezTo>
                  <a:pt x="3122090" y="115869"/>
                  <a:pt x="3112479" y="81842"/>
                  <a:pt x="3127834" y="143262"/>
                </a:cubicBezTo>
                <a:cubicBezTo>
                  <a:pt x="3120257" y="234192"/>
                  <a:pt x="3124208" y="265900"/>
                  <a:pt x="3097354" y="346462"/>
                </a:cubicBezTo>
                <a:cubicBezTo>
                  <a:pt x="3068466" y="433125"/>
                  <a:pt x="3102434" y="334609"/>
                  <a:pt x="3087194" y="356622"/>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Tree>
    <p:extLst>
      <p:ext uri="{BB962C8B-B14F-4D97-AF65-F5344CB8AC3E}">
        <p14:creationId xmlns:p14="http://schemas.microsoft.com/office/powerpoint/2010/main" val="41864990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Group 241"/>
          <p:cNvGrpSpPr/>
          <p:nvPr/>
        </p:nvGrpSpPr>
        <p:grpSpPr>
          <a:xfrm>
            <a:off x="1777208" y="1253554"/>
            <a:ext cx="7291114" cy="3479342"/>
            <a:chOff x="835386" y="1456410"/>
            <a:chExt cx="9759956" cy="4657483"/>
          </a:xfrm>
        </p:grpSpPr>
        <p:sp>
          <p:nvSpPr>
            <p:cNvPr id="69" name="Rounded Rectangle 68"/>
            <p:cNvSpPr/>
            <p:nvPr/>
          </p:nvSpPr>
          <p:spPr>
            <a:xfrm>
              <a:off x="5181856" y="3002245"/>
              <a:ext cx="598101" cy="239965"/>
            </a:xfrm>
            <a:prstGeom prst="roundRect">
              <a:avLst/>
            </a:prstGeom>
            <a:no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sz="1350">
                <a:solidFill>
                  <a:prstClr val="white"/>
                </a:solidFill>
              </a:endParaRPr>
            </a:p>
          </p:txBody>
        </p:sp>
        <p:sp>
          <p:nvSpPr>
            <p:cNvPr id="194" name="Rounded Rectangle 193"/>
            <p:cNvSpPr/>
            <p:nvPr/>
          </p:nvSpPr>
          <p:spPr>
            <a:xfrm>
              <a:off x="7067457" y="4923491"/>
              <a:ext cx="598101" cy="239965"/>
            </a:xfrm>
            <a:prstGeom prst="roundRect">
              <a:avLst/>
            </a:prstGeom>
            <a:no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sz="1350">
                <a:solidFill>
                  <a:prstClr val="white"/>
                </a:solidFill>
              </a:endParaRPr>
            </a:p>
          </p:txBody>
        </p:sp>
        <p:sp>
          <p:nvSpPr>
            <p:cNvPr id="4" name="Rounded Rectangle 3"/>
            <p:cNvSpPr/>
            <p:nvPr/>
          </p:nvSpPr>
          <p:spPr>
            <a:xfrm>
              <a:off x="6436268" y="2897239"/>
              <a:ext cx="789949" cy="459728"/>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Not Travelled</a:t>
              </a:r>
            </a:p>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45K</a:t>
              </a:r>
            </a:p>
          </p:txBody>
        </p:sp>
        <p:sp>
          <p:nvSpPr>
            <p:cNvPr id="6" name="Rounded Rectangle 5"/>
            <p:cNvSpPr/>
            <p:nvPr/>
          </p:nvSpPr>
          <p:spPr>
            <a:xfrm>
              <a:off x="5437704" y="1955577"/>
              <a:ext cx="1530962" cy="686828"/>
            </a:xfrm>
            <a:prstGeom prst="roundRect">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spcBef>
                  <a:spcPct val="0"/>
                </a:spcBef>
              </a:pPr>
              <a:r>
                <a:rPr lang="en-US" sz="1500" dirty="0">
                  <a:solidFill>
                    <a:prstClr val="white"/>
                  </a:solidFill>
                  <a:latin typeface="Century Gothic" panose="020B0502020202020204" pitchFamily="34" charset="0"/>
                </a:rPr>
                <a:t>Total Calls</a:t>
              </a:r>
            </a:p>
            <a:p>
              <a:pPr algn="ctr" defTabSz="366713">
                <a:spcBef>
                  <a:spcPct val="0"/>
                </a:spcBef>
              </a:pPr>
              <a:r>
                <a:rPr lang="en-US" sz="1500" b="1" dirty="0">
                  <a:solidFill>
                    <a:prstClr val="white"/>
                  </a:solidFill>
                  <a:effectLst>
                    <a:outerShdw blurRad="38100" dist="38100" dir="2700000" algn="tl">
                      <a:srgbClr val="000000">
                        <a:alpha val="43137"/>
                      </a:srgbClr>
                    </a:outerShdw>
                  </a:effectLst>
                  <a:latin typeface="Century Gothic" panose="020B0502020202020204" pitchFamily="34" charset="0"/>
                </a:rPr>
                <a:t>154,439</a:t>
              </a:r>
            </a:p>
          </p:txBody>
        </p:sp>
        <p:sp>
          <p:nvSpPr>
            <p:cNvPr id="5" name="Rounded Rectangle 4"/>
            <p:cNvSpPr/>
            <p:nvPr/>
          </p:nvSpPr>
          <p:spPr>
            <a:xfrm>
              <a:off x="5047054" y="2942703"/>
              <a:ext cx="774235" cy="314093"/>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Travelled</a:t>
              </a:r>
            </a:p>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109K</a:t>
              </a:r>
            </a:p>
          </p:txBody>
        </p:sp>
        <p:cxnSp>
          <p:nvCxnSpPr>
            <p:cNvPr id="7" name="Straight Arrow Connector 6"/>
            <p:cNvCxnSpPr>
              <a:stCxn id="6" idx="3"/>
              <a:endCxn id="56" idx="1"/>
            </p:cNvCxnSpPr>
            <p:nvPr/>
          </p:nvCxnSpPr>
          <p:spPr>
            <a:xfrm flipV="1">
              <a:off x="6968665" y="2281694"/>
              <a:ext cx="317210" cy="1729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2"/>
              <a:endCxn id="5" idx="0"/>
            </p:cNvCxnSpPr>
            <p:nvPr/>
          </p:nvCxnSpPr>
          <p:spPr>
            <a:xfrm flipH="1">
              <a:off x="5434172" y="2642404"/>
              <a:ext cx="769013" cy="30029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504257" y="3235487"/>
              <a:ext cx="1084856" cy="554715"/>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1.6K called &amp; purchased plan before called after</a:t>
              </a:r>
            </a:p>
          </p:txBody>
        </p:sp>
        <p:sp>
          <p:nvSpPr>
            <p:cNvPr id="23" name="Rounded Rectangle 22"/>
            <p:cNvSpPr/>
            <p:nvPr/>
          </p:nvSpPr>
          <p:spPr>
            <a:xfrm>
              <a:off x="3792191" y="1979913"/>
              <a:ext cx="1361895" cy="283909"/>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73K purchased plan before travel</a:t>
              </a:r>
            </a:p>
          </p:txBody>
        </p:sp>
        <p:sp>
          <p:nvSpPr>
            <p:cNvPr id="24" name="Rounded Rectangle 23"/>
            <p:cNvSpPr/>
            <p:nvPr/>
          </p:nvSpPr>
          <p:spPr>
            <a:xfrm>
              <a:off x="2985710" y="2351683"/>
              <a:ext cx="1196202" cy="283448"/>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5K purchased during </a:t>
              </a:r>
              <a:r>
                <a:rPr lang="en-US" sz="750" dirty="0" err="1">
                  <a:solidFill>
                    <a:prstClr val="black"/>
                  </a:solidFill>
                  <a:latin typeface="Century Gothic" panose="020B0502020202020204" pitchFamily="34" charset="0"/>
                </a:rPr>
                <a:t>travelf</a:t>
              </a:r>
              <a:endParaRPr lang="en-US" sz="750" dirty="0">
                <a:solidFill>
                  <a:prstClr val="black"/>
                </a:solidFill>
                <a:latin typeface="Century Gothic" panose="020B0502020202020204" pitchFamily="34" charset="0"/>
              </a:endParaRPr>
            </a:p>
          </p:txBody>
        </p:sp>
        <p:sp>
          <p:nvSpPr>
            <p:cNvPr id="25" name="Rounded Rectangle 24"/>
            <p:cNvSpPr/>
            <p:nvPr/>
          </p:nvSpPr>
          <p:spPr>
            <a:xfrm>
              <a:off x="2605623" y="2754748"/>
              <a:ext cx="890130" cy="232629"/>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18K Called after travel</a:t>
              </a:r>
            </a:p>
          </p:txBody>
        </p:sp>
        <p:sp>
          <p:nvSpPr>
            <p:cNvPr id="28" name="Rounded Rectangle 27"/>
            <p:cNvSpPr/>
            <p:nvPr/>
          </p:nvSpPr>
          <p:spPr>
            <a:xfrm>
              <a:off x="3716645" y="3330696"/>
              <a:ext cx="991552" cy="296363"/>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33K Plan not Purchased</a:t>
              </a:r>
            </a:p>
          </p:txBody>
        </p:sp>
        <p:cxnSp>
          <p:nvCxnSpPr>
            <p:cNvPr id="29" name="Straight Arrow Connector 28"/>
            <p:cNvCxnSpPr>
              <a:stCxn id="5" idx="1"/>
              <a:endCxn id="28" idx="3"/>
            </p:cNvCxnSpPr>
            <p:nvPr/>
          </p:nvCxnSpPr>
          <p:spPr>
            <a:xfrm flipH="1">
              <a:off x="4708197" y="3099750"/>
              <a:ext cx="338857" cy="37912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3836602" y="2739880"/>
              <a:ext cx="879762" cy="262366"/>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78K Plan Purchased</a:t>
              </a:r>
            </a:p>
          </p:txBody>
        </p:sp>
        <p:cxnSp>
          <p:nvCxnSpPr>
            <p:cNvPr id="43" name="Straight Arrow Connector 42"/>
            <p:cNvCxnSpPr>
              <a:stCxn id="34" idx="0"/>
              <a:endCxn id="23" idx="2"/>
            </p:cNvCxnSpPr>
            <p:nvPr/>
          </p:nvCxnSpPr>
          <p:spPr>
            <a:xfrm flipV="1">
              <a:off x="4276483" y="2263822"/>
              <a:ext cx="196656" cy="47605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5" idx="2"/>
              <a:endCxn id="22" idx="0"/>
            </p:cNvCxnSpPr>
            <p:nvPr/>
          </p:nvCxnSpPr>
          <p:spPr>
            <a:xfrm flipH="1">
              <a:off x="3046685" y="2987377"/>
              <a:ext cx="4003" cy="24810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7285875" y="2052151"/>
              <a:ext cx="1112706" cy="459086"/>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55.5K visit website before calling</a:t>
              </a:r>
            </a:p>
          </p:txBody>
        </p:sp>
        <p:sp>
          <p:nvSpPr>
            <p:cNvPr id="71" name="Rounded Rectangle 70"/>
            <p:cNvSpPr/>
            <p:nvPr/>
          </p:nvSpPr>
          <p:spPr>
            <a:xfrm>
              <a:off x="7732475" y="2691666"/>
              <a:ext cx="813050" cy="289881"/>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7.5 K Visit </a:t>
              </a:r>
              <a:r>
                <a:rPr lang="en-US" sz="750" dirty="0" err="1">
                  <a:solidFill>
                    <a:prstClr val="white"/>
                  </a:solidFill>
                  <a:latin typeface="Century Gothic" panose="020B0502020202020204" pitchFamily="34" charset="0"/>
                </a:rPr>
                <a:t>Int</a:t>
              </a:r>
              <a:r>
                <a:rPr lang="en-US" sz="750" dirty="0">
                  <a:solidFill>
                    <a:prstClr val="white"/>
                  </a:solidFill>
                  <a:latin typeface="Century Gothic" panose="020B0502020202020204" pitchFamily="34" charset="0"/>
                </a:rPr>
                <a:t> </a:t>
              </a:r>
              <a:r>
                <a:rPr lang="en-US" sz="750" dirty="0" err="1">
                  <a:solidFill>
                    <a:prstClr val="white"/>
                  </a:solidFill>
                  <a:latin typeface="Century Gothic" panose="020B0502020202020204" pitchFamily="34" charset="0"/>
                </a:rPr>
                <a:t>Pg</a:t>
              </a:r>
              <a:endParaRPr lang="en-US" sz="750" dirty="0">
                <a:solidFill>
                  <a:prstClr val="white"/>
                </a:solidFill>
                <a:latin typeface="Century Gothic" panose="020B0502020202020204" pitchFamily="34" charset="0"/>
              </a:endParaRPr>
            </a:p>
          </p:txBody>
        </p:sp>
        <p:sp>
          <p:nvSpPr>
            <p:cNvPr id="72" name="Rounded Rectangle 71"/>
            <p:cNvSpPr/>
            <p:nvPr/>
          </p:nvSpPr>
          <p:spPr>
            <a:xfrm>
              <a:off x="8722173" y="2206501"/>
              <a:ext cx="659223" cy="259849"/>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14K Online</a:t>
              </a:r>
            </a:p>
          </p:txBody>
        </p:sp>
        <p:sp>
          <p:nvSpPr>
            <p:cNvPr id="73" name="Rounded Rectangle 72"/>
            <p:cNvSpPr/>
            <p:nvPr/>
          </p:nvSpPr>
          <p:spPr>
            <a:xfrm>
              <a:off x="8758902" y="1786172"/>
              <a:ext cx="710463" cy="251177"/>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41K mobile</a:t>
              </a:r>
            </a:p>
          </p:txBody>
        </p:sp>
        <p:sp>
          <p:nvSpPr>
            <p:cNvPr id="74" name="Rounded Rectangle 73"/>
            <p:cNvSpPr/>
            <p:nvPr/>
          </p:nvSpPr>
          <p:spPr>
            <a:xfrm>
              <a:off x="9745267" y="1456410"/>
              <a:ext cx="813050" cy="314639"/>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35K Break &amp;Call</a:t>
              </a:r>
            </a:p>
          </p:txBody>
        </p:sp>
        <p:sp>
          <p:nvSpPr>
            <p:cNvPr id="75" name="Rounded Rectangle 74"/>
            <p:cNvSpPr/>
            <p:nvPr/>
          </p:nvSpPr>
          <p:spPr>
            <a:xfrm>
              <a:off x="9782292" y="1921300"/>
              <a:ext cx="813050" cy="325266"/>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err="1">
                  <a:solidFill>
                    <a:prstClr val="white"/>
                  </a:solidFill>
                  <a:latin typeface="Century Gothic" panose="020B0502020202020204" pitchFamily="34" charset="0"/>
                </a:rPr>
                <a:t>Int</a:t>
              </a:r>
              <a:r>
                <a:rPr lang="en-US" sz="750" dirty="0">
                  <a:solidFill>
                    <a:prstClr val="white"/>
                  </a:solidFill>
                  <a:latin typeface="Century Gothic" panose="020B0502020202020204" pitchFamily="34" charset="0"/>
                </a:rPr>
                <a:t> </a:t>
              </a:r>
              <a:r>
                <a:rPr lang="en-US" sz="750" dirty="0" err="1">
                  <a:solidFill>
                    <a:prstClr val="white"/>
                  </a:solidFill>
                  <a:latin typeface="Century Gothic" panose="020B0502020202020204" pitchFamily="34" charset="0"/>
                </a:rPr>
                <a:t>Pg</a:t>
              </a:r>
              <a:r>
                <a:rPr lang="en-US" sz="750" dirty="0">
                  <a:solidFill>
                    <a:prstClr val="white"/>
                  </a:solidFill>
                  <a:latin typeface="Century Gothic" panose="020B0502020202020204" pitchFamily="34" charset="0"/>
                </a:rPr>
                <a:t> 5K then call</a:t>
              </a:r>
            </a:p>
          </p:txBody>
        </p:sp>
        <p:sp>
          <p:nvSpPr>
            <p:cNvPr id="78" name="Rounded Rectangle 77"/>
            <p:cNvSpPr/>
            <p:nvPr/>
          </p:nvSpPr>
          <p:spPr>
            <a:xfrm>
              <a:off x="9568106" y="2396816"/>
              <a:ext cx="813050" cy="265260"/>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err="1">
                  <a:solidFill>
                    <a:prstClr val="white"/>
                  </a:solidFill>
                  <a:latin typeface="Century Gothic" panose="020B0502020202020204" pitchFamily="34" charset="0"/>
                </a:rPr>
                <a:t>Brk</a:t>
              </a:r>
              <a:r>
                <a:rPr lang="en-US" sz="750" dirty="0">
                  <a:solidFill>
                    <a:prstClr val="white"/>
                  </a:solidFill>
                  <a:latin typeface="Century Gothic" panose="020B0502020202020204" pitchFamily="34" charset="0"/>
                </a:rPr>
                <a:t> &amp; Call 11K</a:t>
              </a:r>
            </a:p>
          </p:txBody>
        </p:sp>
        <p:sp>
          <p:nvSpPr>
            <p:cNvPr id="79" name="Rounded Rectangle 78"/>
            <p:cNvSpPr/>
            <p:nvPr/>
          </p:nvSpPr>
          <p:spPr>
            <a:xfrm>
              <a:off x="8672794" y="2710075"/>
              <a:ext cx="898101" cy="368726"/>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err="1">
                  <a:solidFill>
                    <a:prstClr val="white"/>
                  </a:solidFill>
                  <a:latin typeface="Century Gothic" panose="020B0502020202020204" pitchFamily="34" charset="0"/>
                </a:rPr>
                <a:t>Int</a:t>
              </a:r>
              <a:r>
                <a:rPr lang="en-US" sz="750" dirty="0">
                  <a:solidFill>
                    <a:prstClr val="white"/>
                  </a:solidFill>
                  <a:latin typeface="Century Gothic" panose="020B0502020202020204" pitchFamily="34" charset="0"/>
                </a:rPr>
                <a:t> </a:t>
              </a:r>
              <a:r>
                <a:rPr lang="en-US" sz="750" dirty="0" err="1">
                  <a:solidFill>
                    <a:prstClr val="white"/>
                  </a:solidFill>
                  <a:latin typeface="Century Gothic" panose="020B0502020202020204" pitchFamily="34" charset="0"/>
                </a:rPr>
                <a:t>Pg</a:t>
              </a:r>
              <a:r>
                <a:rPr lang="en-US" sz="750" dirty="0">
                  <a:solidFill>
                    <a:prstClr val="white"/>
                  </a:solidFill>
                  <a:latin typeface="Century Gothic" panose="020B0502020202020204" pitchFamily="34" charset="0"/>
                </a:rPr>
                <a:t> then Call 2.5 K</a:t>
              </a:r>
            </a:p>
          </p:txBody>
        </p:sp>
        <p:sp>
          <p:nvSpPr>
            <p:cNvPr id="82" name="Rounded Rectangle 81"/>
            <p:cNvSpPr/>
            <p:nvPr/>
          </p:nvSpPr>
          <p:spPr>
            <a:xfrm>
              <a:off x="7758961" y="3226850"/>
              <a:ext cx="1145966" cy="297651"/>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4.5K 0-10 days before travel</a:t>
              </a:r>
            </a:p>
          </p:txBody>
        </p:sp>
        <p:cxnSp>
          <p:nvCxnSpPr>
            <p:cNvPr id="83" name="Straight Arrow Connector 82"/>
            <p:cNvCxnSpPr>
              <a:stCxn id="71" idx="2"/>
              <a:endCxn id="82" idx="0"/>
            </p:cNvCxnSpPr>
            <p:nvPr/>
          </p:nvCxnSpPr>
          <p:spPr>
            <a:xfrm>
              <a:off x="8139000" y="2981547"/>
              <a:ext cx="192945" cy="24530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56" idx="2"/>
              <a:endCxn id="71" idx="0"/>
            </p:cNvCxnSpPr>
            <p:nvPr/>
          </p:nvCxnSpPr>
          <p:spPr>
            <a:xfrm>
              <a:off x="7842228" y="2511237"/>
              <a:ext cx="296772" cy="18042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7" name="Rounded Rectangle 106"/>
            <p:cNvSpPr/>
            <p:nvPr/>
          </p:nvSpPr>
          <p:spPr>
            <a:xfrm>
              <a:off x="6390944" y="3855628"/>
              <a:ext cx="1005477" cy="30639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Called After</a:t>
              </a:r>
            </a:p>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31K</a:t>
              </a:r>
            </a:p>
          </p:txBody>
        </p:sp>
        <p:sp>
          <p:nvSpPr>
            <p:cNvPr id="108" name="Rounded Rectangle 107"/>
            <p:cNvSpPr/>
            <p:nvPr/>
          </p:nvSpPr>
          <p:spPr>
            <a:xfrm>
              <a:off x="4987414" y="4021571"/>
              <a:ext cx="1196202" cy="334400"/>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Called Before</a:t>
              </a:r>
            </a:p>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78K</a:t>
              </a:r>
            </a:p>
          </p:txBody>
        </p:sp>
        <p:sp>
          <p:nvSpPr>
            <p:cNvPr id="123" name="Rounded Rectangle 122"/>
            <p:cNvSpPr/>
            <p:nvPr/>
          </p:nvSpPr>
          <p:spPr>
            <a:xfrm>
              <a:off x="4124555" y="4669816"/>
              <a:ext cx="1196202" cy="459086"/>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Purchased before Call 47K</a:t>
              </a:r>
            </a:p>
          </p:txBody>
        </p:sp>
        <p:sp>
          <p:nvSpPr>
            <p:cNvPr id="124" name="Rounded Rectangle 123"/>
            <p:cNvSpPr/>
            <p:nvPr/>
          </p:nvSpPr>
          <p:spPr>
            <a:xfrm>
              <a:off x="5095542" y="5654807"/>
              <a:ext cx="1060649" cy="459086"/>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Purchased after Call 11K</a:t>
              </a:r>
            </a:p>
          </p:txBody>
        </p:sp>
        <p:sp>
          <p:nvSpPr>
            <p:cNvPr id="125" name="Rounded Rectangle 124"/>
            <p:cNvSpPr/>
            <p:nvPr/>
          </p:nvSpPr>
          <p:spPr>
            <a:xfrm>
              <a:off x="5821289" y="5157134"/>
              <a:ext cx="948861" cy="459086"/>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Not Purchased 20K</a:t>
              </a:r>
            </a:p>
          </p:txBody>
        </p:sp>
        <p:cxnSp>
          <p:nvCxnSpPr>
            <p:cNvPr id="135" name="Straight Arrow Connector 134"/>
            <p:cNvCxnSpPr>
              <a:stCxn id="108" idx="2"/>
              <a:endCxn id="125" idx="0"/>
            </p:cNvCxnSpPr>
            <p:nvPr/>
          </p:nvCxnSpPr>
          <p:spPr>
            <a:xfrm>
              <a:off x="5585516" y="4355971"/>
              <a:ext cx="710204" cy="80116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8" name="Rounded Rectangle 147"/>
            <p:cNvSpPr/>
            <p:nvPr/>
          </p:nvSpPr>
          <p:spPr>
            <a:xfrm>
              <a:off x="6401336" y="4588293"/>
              <a:ext cx="951722" cy="288053"/>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Not </a:t>
              </a:r>
              <a:r>
                <a:rPr lang="en-US" sz="750" dirty="0" err="1">
                  <a:solidFill>
                    <a:prstClr val="white"/>
                  </a:solidFill>
                  <a:latin typeface="Century Gothic" panose="020B0502020202020204" pitchFamily="34" charset="0"/>
                </a:rPr>
                <a:t>Purch</a:t>
              </a:r>
              <a:r>
                <a:rPr lang="en-US" sz="750" dirty="0">
                  <a:solidFill>
                    <a:prstClr val="white"/>
                  </a:solidFill>
                  <a:latin typeface="Century Gothic" panose="020B0502020202020204" pitchFamily="34" charset="0"/>
                </a:rPr>
                <a:t> 12.3K</a:t>
              </a:r>
            </a:p>
          </p:txBody>
        </p:sp>
        <p:sp>
          <p:nvSpPr>
            <p:cNvPr id="149" name="Rounded Rectangle 148"/>
            <p:cNvSpPr/>
            <p:nvPr/>
          </p:nvSpPr>
          <p:spPr>
            <a:xfrm>
              <a:off x="7476592" y="4603182"/>
              <a:ext cx="1196202" cy="240257"/>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Purchased 18.3 K</a:t>
              </a:r>
            </a:p>
          </p:txBody>
        </p:sp>
        <p:cxnSp>
          <p:nvCxnSpPr>
            <p:cNvPr id="153" name="Straight Arrow Connector 152"/>
            <p:cNvCxnSpPr>
              <a:stCxn id="107" idx="2"/>
              <a:endCxn id="148" idx="0"/>
            </p:cNvCxnSpPr>
            <p:nvPr/>
          </p:nvCxnSpPr>
          <p:spPr>
            <a:xfrm flipH="1">
              <a:off x="6877198" y="4162019"/>
              <a:ext cx="16485" cy="42627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0" name="Rounded Rectangle 159"/>
            <p:cNvSpPr/>
            <p:nvPr/>
          </p:nvSpPr>
          <p:spPr>
            <a:xfrm>
              <a:off x="7962330" y="4009660"/>
              <a:ext cx="902816" cy="294236"/>
            </a:xfrm>
            <a:prstGeom prst="roundRect">
              <a:avLst/>
            </a:prstGeom>
            <a:solidFill>
              <a:schemeClr val="bg2">
                <a:lumMod val="2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11K visited mob/web</a:t>
              </a:r>
            </a:p>
          </p:txBody>
        </p:sp>
        <p:sp>
          <p:nvSpPr>
            <p:cNvPr id="167" name="Rounded Rectangle 166"/>
            <p:cNvSpPr/>
            <p:nvPr/>
          </p:nvSpPr>
          <p:spPr>
            <a:xfrm>
              <a:off x="9114135" y="4247703"/>
              <a:ext cx="753271" cy="252742"/>
            </a:xfrm>
            <a:prstGeom prst="roundRect">
              <a:avLst/>
            </a:prstGeom>
            <a:solidFill>
              <a:schemeClr val="bg2">
                <a:lumMod val="2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4.6 K +10% Bill</a:t>
              </a:r>
            </a:p>
          </p:txBody>
        </p:sp>
        <p:sp>
          <p:nvSpPr>
            <p:cNvPr id="168" name="Rounded Rectangle 167"/>
            <p:cNvSpPr/>
            <p:nvPr/>
          </p:nvSpPr>
          <p:spPr>
            <a:xfrm>
              <a:off x="9120210" y="3638367"/>
              <a:ext cx="747196" cy="240612"/>
            </a:xfrm>
            <a:prstGeom prst="roundRect">
              <a:avLst/>
            </a:prstGeom>
            <a:solidFill>
              <a:schemeClr val="bg2">
                <a:lumMod val="2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3.6 K +25% Bill</a:t>
              </a:r>
            </a:p>
          </p:txBody>
        </p:sp>
        <p:cxnSp>
          <p:nvCxnSpPr>
            <p:cNvPr id="180" name="Straight Arrow Connector 179"/>
            <p:cNvCxnSpPr>
              <a:stCxn id="107" idx="3"/>
              <a:endCxn id="160" idx="1"/>
            </p:cNvCxnSpPr>
            <p:nvPr/>
          </p:nvCxnSpPr>
          <p:spPr>
            <a:xfrm>
              <a:off x="7396422" y="4008824"/>
              <a:ext cx="565909" cy="147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835386" y="3478877"/>
              <a:ext cx="3872624" cy="1897213"/>
              <a:chOff x="156625" y="2878384"/>
              <a:chExt cx="3872624" cy="1897213"/>
            </a:xfrm>
          </p:grpSpPr>
          <p:sp>
            <p:nvSpPr>
              <p:cNvPr id="178" name="Rounded Rectangle 177"/>
              <p:cNvSpPr/>
              <p:nvPr/>
            </p:nvSpPr>
            <p:spPr>
              <a:xfrm>
                <a:off x="3157841" y="3440866"/>
                <a:ext cx="871408" cy="459086"/>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25K visited Website’/</a:t>
                </a:r>
              </a:p>
            </p:txBody>
          </p:sp>
          <p:sp>
            <p:nvSpPr>
              <p:cNvPr id="202" name="Rounded Rectangle 201"/>
              <p:cNvSpPr/>
              <p:nvPr/>
            </p:nvSpPr>
            <p:spPr>
              <a:xfrm>
                <a:off x="2016515" y="3493863"/>
                <a:ext cx="762048" cy="279223"/>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Desktop 7K</a:t>
                </a:r>
              </a:p>
            </p:txBody>
          </p:sp>
          <p:sp>
            <p:nvSpPr>
              <p:cNvPr id="203" name="Rounded Rectangle 202"/>
              <p:cNvSpPr/>
              <p:nvPr/>
            </p:nvSpPr>
            <p:spPr>
              <a:xfrm>
                <a:off x="2413233" y="4176151"/>
                <a:ext cx="660251" cy="278549"/>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Mobile 18K</a:t>
                </a:r>
              </a:p>
            </p:txBody>
          </p:sp>
          <p:cxnSp>
            <p:nvCxnSpPr>
              <p:cNvPr id="208" name="Straight Arrow Connector 207"/>
              <p:cNvCxnSpPr>
                <a:stCxn id="178" idx="1"/>
                <a:endCxn id="202" idx="3"/>
              </p:cNvCxnSpPr>
              <p:nvPr/>
            </p:nvCxnSpPr>
            <p:spPr>
              <a:xfrm flipH="1" flipV="1">
                <a:off x="2778563" y="3633475"/>
                <a:ext cx="379278" cy="36935"/>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3" name="Rounded Rectangle 222"/>
              <p:cNvSpPr/>
              <p:nvPr/>
            </p:nvSpPr>
            <p:spPr>
              <a:xfrm>
                <a:off x="1560158" y="4249859"/>
                <a:ext cx="646176" cy="283887"/>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Int. Pg. 1.6K</a:t>
                </a:r>
              </a:p>
            </p:txBody>
          </p:sp>
          <p:sp>
            <p:nvSpPr>
              <p:cNvPr id="224" name="Rounded Rectangle 223"/>
              <p:cNvSpPr/>
              <p:nvPr/>
            </p:nvSpPr>
            <p:spPr>
              <a:xfrm>
                <a:off x="214119" y="3981563"/>
                <a:ext cx="853401" cy="286200"/>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PP before </a:t>
                </a:r>
                <a:br>
                  <a:rPr lang="en-US" sz="750" dirty="0">
                    <a:solidFill>
                      <a:prstClr val="white"/>
                    </a:solidFill>
                    <a:latin typeface="Century Gothic" panose="020B0502020202020204" pitchFamily="34" charset="0"/>
                  </a:rPr>
                </a:br>
                <a:r>
                  <a:rPr lang="en-US" sz="750" dirty="0">
                    <a:solidFill>
                      <a:prstClr val="white"/>
                    </a:solidFill>
                    <a:latin typeface="Century Gothic" panose="020B0502020202020204" pitchFamily="34" charset="0"/>
                  </a:rPr>
                  <a:t>call 1K</a:t>
                </a:r>
              </a:p>
            </p:txBody>
          </p:sp>
          <p:cxnSp>
            <p:nvCxnSpPr>
              <p:cNvPr id="225" name="Straight Arrow Connector 224"/>
              <p:cNvCxnSpPr>
                <a:stCxn id="203" idx="1"/>
                <a:endCxn id="223" idx="3"/>
              </p:cNvCxnSpPr>
              <p:nvPr/>
            </p:nvCxnSpPr>
            <p:spPr>
              <a:xfrm flipH="1">
                <a:off x="2206334" y="4315426"/>
                <a:ext cx="206899" cy="7637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6" name="Rounded Rectangle 225"/>
              <p:cNvSpPr/>
              <p:nvPr/>
            </p:nvSpPr>
            <p:spPr>
              <a:xfrm>
                <a:off x="349308" y="4442980"/>
                <a:ext cx="782055" cy="332617"/>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PP After call 300</a:t>
                </a:r>
              </a:p>
            </p:txBody>
          </p:sp>
          <p:cxnSp>
            <p:nvCxnSpPr>
              <p:cNvPr id="228" name="Straight Arrow Connector 227"/>
              <p:cNvCxnSpPr>
                <a:stCxn id="223" idx="1"/>
                <a:endCxn id="226" idx="3"/>
              </p:cNvCxnSpPr>
              <p:nvPr/>
            </p:nvCxnSpPr>
            <p:spPr>
              <a:xfrm flipH="1">
                <a:off x="1131362" y="4391803"/>
                <a:ext cx="428796" cy="217485"/>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9"/>
              <p:cNvGrpSpPr/>
              <p:nvPr/>
            </p:nvGrpSpPr>
            <p:grpSpPr>
              <a:xfrm>
                <a:off x="156625" y="2878384"/>
                <a:ext cx="1859890" cy="989504"/>
                <a:chOff x="156625" y="2878384"/>
                <a:chExt cx="1859890" cy="989504"/>
              </a:xfrm>
            </p:grpSpPr>
            <p:sp>
              <p:nvSpPr>
                <p:cNvPr id="206" name="Rounded Rectangle 205"/>
                <p:cNvSpPr/>
                <p:nvPr/>
              </p:nvSpPr>
              <p:spPr>
                <a:xfrm>
                  <a:off x="1239106" y="3492940"/>
                  <a:ext cx="651019" cy="305320"/>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Int. Pg. 1.6K</a:t>
                  </a:r>
                </a:p>
              </p:txBody>
            </p:sp>
            <p:sp>
              <p:nvSpPr>
                <p:cNvPr id="207" name="Rounded Rectangle 206"/>
                <p:cNvSpPr/>
                <p:nvPr/>
              </p:nvSpPr>
              <p:spPr>
                <a:xfrm>
                  <a:off x="156625" y="3597796"/>
                  <a:ext cx="841193" cy="270092"/>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PP before </a:t>
                  </a:r>
                  <a:br>
                    <a:rPr lang="en-US" sz="750" dirty="0">
                      <a:solidFill>
                        <a:prstClr val="white"/>
                      </a:solidFill>
                      <a:latin typeface="Century Gothic" panose="020B0502020202020204" pitchFamily="34" charset="0"/>
                    </a:rPr>
                  </a:br>
                  <a:r>
                    <a:rPr lang="en-US" sz="750" dirty="0">
                      <a:solidFill>
                        <a:prstClr val="white"/>
                      </a:solidFill>
                      <a:latin typeface="Century Gothic" panose="020B0502020202020204" pitchFamily="34" charset="0"/>
                    </a:rPr>
                    <a:t>call 1K</a:t>
                  </a:r>
                </a:p>
              </p:txBody>
            </p:sp>
            <p:cxnSp>
              <p:nvCxnSpPr>
                <p:cNvPr id="211" name="Straight Arrow Connector 210"/>
                <p:cNvCxnSpPr>
                  <a:stCxn id="202" idx="1"/>
                  <a:endCxn id="206" idx="3"/>
                </p:cNvCxnSpPr>
                <p:nvPr/>
              </p:nvCxnSpPr>
              <p:spPr>
                <a:xfrm flipH="1">
                  <a:off x="1890125" y="3633475"/>
                  <a:ext cx="126390" cy="12125"/>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5" name="Rounded Rectangle 214"/>
                <p:cNvSpPr/>
                <p:nvPr/>
              </p:nvSpPr>
              <p:spPr>
                <a:xfrm>
                  <a:off x="474376" y="2878384"/>
                  <a:ext cx="712282" cy="318171"/>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PP After call 300</a:t>
                  </a:r>
                </a:p>
              </p:txBody>
            </p:sp>
            <p:cxnSp>
              <p:nvCxnSpPr>
                <p:cNvPr id="220" name="Straight Arrow Connector 219"/>
                <p:cNvCxnSpPr>
                  <a:stCxn id="206" idx="1"/>
                  <a:endCxn id="207" idx="3"/>
                </p:cNvCxnSpPr>
                <p:nvPr/>
              </p:nvCxnSpPr>
              <p:spPr>
                <a:xfrm flipH="1">
                  <a:off x="997818" y="3645600"/>
                  <a:ext cx="241288" cy="8724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cxnSp>
        <p:nvCxnSpPr>
          <p:cNvPr id="127" name="Straight Arrow Connector 126"/>
          <p:cNvCxnSpPr>
            <a:stCxn id="107" idx="2"/>
            <a:endCxn id="149" idx="0"/>
          </p:cNvCxnSpPr>
          <p:nvPr/>
        </p:nvCxnSpPr>
        <p:spPr>
          <a:xfrm>
            <a:off x="6303021" y="3274761"/>
            <a:ext cx="882266" cy="329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08" idx="2"/>
            <a:endCxn id="124" idx="0"/>
          </p:cNvCxnSpPr>
          <p:nvPr/>
        </p:nvCxnSpPr>
        <p:spPr>
          <a:xfrm>
            <a:off x="5325762" y="3419651"/>
            <a:ext cx="30144" cy="97028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08" idx="2"/>
            <a:endCxn id="123" idx="0"/>
          </p:cNvCxnSpPr>
          <p:nvPr/>
        </p:nvCxnSpPr>
        <p:spPr>
          <a:xfrm flipH="1">
            <a:off x="4681168" y="3419651"/>
            <a:ext cx="644594" cy="23445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60" idx="3"/>
            <a:endCxn id="168" idx="1"/>
          </p:cNvCxnSpPr>
          <p:nvPr/>
        </p:nvCxnSpPr>
        <p:spPr>
          <a:xfrm flipV="1">
            <a:off x="7775790" y="2973445"/>
            <a:ext cx="190544" cy="2974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60" idx="3"/>
            <a:endCxn id="167" idx="1"/>
          </p:cNvCxnSpPr>
          <p:nvPr/>
        </p:nvCxnSpPr>
        <p:spPr>
          <a:xfrm>
            <a:off x="7775789" y="3270845"/>
            <a:ext cx="186006" cy="162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6" idx="2"/>
            <a:endCxn id="4" idx="0"/>
          </p:cNvCxnSpPr>
          <p:nvPr/>
        </p:nvCxnSpPr>
        <p:spPr>
          <a:xfrm>
            <a:off x="5787188" y="2139543"/>
            <a:ext cx="469187" cy="19037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5" idx="2"/>
            <a:endCxn id="108" idx="0"/>
          </p:cNvCxnSpPr>
          <p:nvPr/>
        </p:nvCxnSpPr>
        <p:spPr>
          <a:xfrm>
            <a:off x="5212702" y="2598521"/>
            <a:ext cx="113060" cy="5713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5" idx="2"/>
            <a:endCxn id="107" idx="0"/>
          </p:cNvCxnSpPr>
          <p:nvPr/>
        </p:nvCxnSpPr>
        <p:spPr>
          <a:xfrm>
            <a:off x="5212702" y="2598521"/>
            <a:ext cx="1090319" cy="44735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stCxn id="34" idx="0"/>
            <a:endCxn id="24" idx="2"/>
          </p:cNvCxnSpPr>
          <p:nvPr/>
        </p:nvCxnSpPr>
        <p:spPr>
          <a:xfrm flipH="1" flipV="1">
            <a:off x="3830402" y="2134111"/>
            <a:ext cx="517456" cy="7825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a:stCxn id="34" idx="1"/>
            <a:endCxn id="25" idx="3"/>
          </p:cNvCxnSpPr>
          <p:nvPr/>
        </p:nvCxnSpPr>
        <p:spPr>
          <a:xfrm flipH="1">
            <a:off x="3764617" y="2310361"/>
            <a:ext cx="254630"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a:stCxn id="56" idx="3"/>
            <a:endCxn id="72" idx="1"/>
          </p:cNvCxnSpPr>
          <p:nvPr/>
        </p:nvCxnSpPr>
        <p:spPr>
          <a:xfrm>
            <a:off x="7427245" y="1870078"/>
            <a:ext cx="241737" cy="4088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p:cNvCxnSpPr>
            <a:stCxn id="56" idx="3"/>
            <a:endCxn id="73" idx="1"/>
          </p:cNvCxnSpPr>
          <p:nvPr/>
        </p:nvCxnSpPr>
        <p:spPr>
          <a:xfrm flipV="1">
            <a:off x="7427245" y="1593722"/>
            <a:ext cx="269176" cy="27635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5" idx="1"/>
            <a:endCxn id="34" idx="3"/>
          </p:cNvCxnSpPr>
          <p:nvPr/>
        </p:nvCxnSpPr>
        <p:spPr>
          <a:xfrm flipH="1" flipV="1">
            <a:off x="4676468" y="2310361"/>
            <a:ext cx="247040" cy="17084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p:cNvCxnSpPr>
            <a:stCxn id="123" idx="0"/>
          </p:cNvCxnSpPr>
          <p:nvPr/>
        </p:nvCxnSpPr>
        <p:spPr>
          <a:xfrm flipH="1" flipV="1">
            <a:off x="4347858" y="3503627"/>
            <a:ext cx="333311" cy="15048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a:stCxn id="178" idx="1"/>
            <a:endCxn id="203" idx="0"/>
          </p:cNvCxnSpPr>
          <p:nvPr/>
        </p:nvCxnSpPr>
        <p:spPr>
          <a:xfrm flipH="1">
            <a:off x="3709611" y="3356102"/>
            <a:ext cx="309637" cy="37781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p:cNvCxnSpPr>
            <a:stCxn id="223" idx="1"/>
            <a:endCxn id="224" idx="0"/>
          </p:cNvCxnSpPr>
          <p:nvPr/>
        </p:nvCxnSpPr>
        <p:spPr>
          <a:xfrm flipH="1" flipV="1">
            <a:off x="2138923" y="3588547"/>
            <a:ext cx="686786" cy="30646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p:cNvCxnSpPr>
            <a:stCxn id="206" idx="1"/>
            <a:endCxn id="215" idx="2"/>
          </p:cNvCxnSpPr>
          <p:nvPr/>
        </p:nvCxnSpPr>
        <p:spPr>
          <a:xfrm flipH="1" flipV="1">
            <a:off x="2280634" y="3002112"/>
            <a:ext cx="305234" cy="33545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p:cNvCxnSpPr>
            <a:stCxn id="73" idx="3"/>
            <a:endCxn id="74" idx="1"/>
          </p:cNvCxnSpPr>
          <p:nvPr/>
        </p:nvCxnSpPr>
        <p:spPr>
          <a:xfrm flipV="1">
            <a:off x="8227168" y="1371079"/>
            <a:ext cx="206111" cy="22264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p:cNvCxnSpPr>
            <a:stCxn id="73" idx="3"/>
            <a:endCxn id="75" idx="1"/>
          </p:cNvCxnSpPr>
          <p:nvPr/>
        </p:nvCxnSpPr>
        <p:spPr>
          <a:xfrm>
            <a:off x="8227168" y="1593722"/>
            <a:ext cx="233770" cy="12862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p:cNvCxnSpPr>
            <a:stCxn id="72" idx="2"/>
            <a:endCxn id="79" idx="0"/>
          </p:cNvCxnSpPr>
          <p:nvPr/>
        </p:nvCxnSpPr>
        <p:spPr>
          <a:xfrm>
            <a:off x="7915216" y="2008024"/>
            <a:ext cx="52339" cy="18207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2" name="Straight Arrow Connector 431"/>
          <p:cNvCxnSpPr>
            <a:stCxn id="72" idx="2"/>
            <a:endCxn id="78" idx="1"/>
          </p:cNvCxnSpPr>
          <p:nvPr/>
        </p:nvCxnSpPr>
        <p:spPr>
          <a:xfrm>
            <a:off x="7915216" y="2008024"/>
            <a:ext cx="385715" cy="4713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3" name="Oval 592"/>
          <p:cNvSpPr/>
          <p:nvPr/>
        </p:nvSpPr>
        <p:spPr>
          <a:xfrm rot="2257570">
            <a:off x="3947100" y="3285249"/>
            <a:ext cx="995478" cy="62720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13" name="Rectangle 612"/>
          <p:cNvSpPr/>
          <p:nvPr/>
        </p:nvSpPr>
        <p:spPr>
          <a:xfrm>
            <a:off x="4105006" y="3977104"/>
            <a:ext cx="905778" cy="381893"/>
          </a:xfrm>
          <a:prstGeom prst="rect">
            <a:avLst/>
          </a:prstGeom>
          <a:ln w="38100">
            <a:solidFill>
              <a:schemeClr val="accent1">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r>
              <a:rPr lang="en-US" sz="750" dirty="0">
                <a:solidFill>
                  <a:prstClr val="black"/>
                </a:solidFill>
              </a:rPr>
              <a:t>Potential to move customers towards self serve</a:t>
            </a:r>
          </a:p>
        </p:txBody>
      </p:sp>
      <p:sp>
        <p:nvSpPr>
          <p:cNvPr id="614" name="Rectangle 613"/>
          <p:cNvSpPr/>
          <p:nvPr/>
        </p:nvSpPr>
        <p:spPr>
          <a:xfrm>
            <a:off x="5813389" y="4355614"/>
            <a:ext cx="973457" cy="210940"/>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750" dirty="0">
                <a:solidFill>
                  <a:prstClr val="black"/>
                </a:solidFill>
              </a:rPr>
              <a:t>Potential to increase travel pass purchase </a:t>
            </a:r>
          </a:p>
        </p:txBody>
      </p:sp>
      <p:sp>
        <p:nvSpPr>
          <p:cNvPr id="615" name="Rectangle 614"/>
          <p:cNvSpPr/>
          <p:nvPr/>
        </p:nvSpPr>
        <p:spPr>
          <a:xfrm>
            <a:off x="6243952" y="3814314"/>
            <a:ext cx="803867" cy="321892"/>
          </a:xfrm>
          <a:prstGeom prst="rect">
            <a:avLst/>
          </a:prstGeom>
          <a:solidFill>
            <a:schemeClr val="bg1">
              <a:lumMod val="75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750" dirty="0">
                <a:solidFill>
                  <a:prstClr val="black"/>
                </a:solidFill>
              </a:rPr>
              <a:t>Decrease calls by selling  before travel pass</a:t>
            </a:r>
          </a:p>
        </p:txBody>
      </p:sp>
      <p:sp>
        <p:nvSpPr>
          <p:cNvPr id="616" name="Rectangle 615"/>
          <p:cNvSpPr/>
          <p:nvPr/>
        </p:nvSpPr>
        <p:spPr>
          <a:xfrm>
            <a:off x="7455845" y="3756414"/>
            <a:ext cx="918741" cy="342988"/>
          </a:xfrm>
          <a:prstGeom prst="rect">
            <a:avLst/>
          </a:prstGeom>
          <a:ln w="28575">
            <a:solidFill>
              <a:schemeClr val="accent1">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r>
              <a:rPr lang="en-US" sz="750" dirty="0">
                <a:solidFill>
                  <a:prstClr val="black"/>
                </a:solidFill>
              </a:rPr>
              <a:t>Potential to move customers towards self serve</a:t>
            </a:r>
          </a:p>
        </p:txBody>
      </p:sp>
      <p:sp>
        <p:nvSpPr>
          <p:cNvPr id="620" name="Rounded Rectangle 619"/>
          <p:cNvSpPr/>
          <p:nvPr/>
        </p:nvSpPr>
        <p:spPr>
          <a:xfrm>
            <a:off x="4718003" y="4733633"/>
            <a:ext cx="1314305" cy="343941"/>
          </a:xfrm>
          <a:prstGeom prst="roundRect">
            <a:avLst/>
          </a:prstGeom>
          <a:solidFill>
            <a:schemeClr val="bg1">
              <a:lumMod val="75000"/>
            </a:scheme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en-US" sz="788" b="1" dirty="0">
                <a:solidFill>
                  <a:prstClr val="black"/>
                </a:solidFill>
              </a:rPr>
              <a:t>Predictive model to help call center agent to sell the plan to the right customer</a:t>
            </a:r>
          </a:p>
        </p:txBody>
      </p:sp>
      <p:cxnSp>
        <p:nvCxnSpPr>
          <p:cNvPr id="622" name="Straight Arrow Connector 621"/>
          <p:cNvCxnSpPr>
            <a:stCxn id="148" idx="2"/>
          </p:cNvCxnSpPr>
          <p:nvPr/>
        </p:nvCxnSpPr>
        <p:spPr>
          <a:xfrm>
            <a:off x="6290706" y="3808394"/>
            <a:ext cx="680449" cy="9035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3" name="Straight Arrow Connector 622"/>
          <p:cNvCxnSpPr>
            <a:stCxn id="125" idx="2"/>
          </p:cNvCxnSpPr>
          <p:nvPr/>
        </p:nvCxnSpPr>
        <p:spPr>
          <a:xfrm>
            <a:off x="5856316" y="4361114"/>
            <a:ext cx="1189115" cy="3479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28" name="Rectangle 627"/>
          <p:cNvSpPr/>
          <p:nvPr/>
        </p:nvSpPr>
        <p:spPr>
          <a:xfrm>
            <a:off x="6615444" y="4724822"/>
            <a:ext cx="1195782" cy="272707"/>
          </a:xfrm>
          <a:prstGeom prst="rect">
            <a:avLst/>
          </a:prstGeom>
          <a:solidFill>
            <a:schemeClr val="bg1">
              <a:lumMod val="75000"/>
            </a:schemeClr>
          </a:solidFill>
          <a:ln w="28575">
            <a:solidFill>
              <a:schemeClr val="accent1">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r" defTabSz="685800"/>
            <a:r>
              <a:rPr lang="en-US" sz="750" dirty="0">
                <a:solidFill>
                  <a:prstClr val="black"/>
                </a:solidFill>
              </a:rPr>
              <a:t>5K Potential call reduction </a:t>
            </a:r>
          </a:p>
          <a:p>
            <a:pPr algn="r" defTabSz="685800"/>
            <a:r>
              <a:rPr lang="en-US" sz="750" dirty="0">
                <a:solidFill>
                  <a:prstClr val="black"/>
                </a:solidFill>
              </a:rPr>
              <a:t>based on primary results</a:t>
            </a:r>
          </a:p>
        </p:txBody>
      </p:sp>
      <p:sp>
        <p:nvSpPr>
          <p:cNvPr id="643" name="Oval 642"/>
          <p:cNvSpPr/>
          <p:nvPr/>
        </p:nvSpPr>
        <p:spPr>
          <a:xfrm rot="2257570">
            <a:off x="1711148" y="3164252"/>
            <a:ext cx="829406" cy="74679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44" name="Rectangle 643"/>
          <p:cNvSpPr/>
          <p:nvPr/>
        </p:nvSpPr>
        <p:spPr>
          <a:xfrm>
            <a:off x="654804" y="3443730"/>
            <a:ext cx="1141454" cy="372052"/>
          </a:xfrm>
          <a:prstGeom prst="rect">
            <a:avLst/>
          </a:prstGeom>
          <a:solidFill>
            <a:schemeClr val="bg1">
              <a:lumMod val="75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825" b="1" dirty="0">
                <a:solidFill>
                  <a:prstClr val="black"/>
                </a:solidFill>
              </a:rPr>
              <a:t>2.8K (out of4.5K) calls have Potential to migrate to Self Serve</a:t>
            </a:r>
          </a:p>
        </p:txBody>
      </p:sp>
      <p:cxnSp>
        <p:nvCxnSpPr>
          <p:cNvPr id="646" name="Straight Arrow Connector 645"/>
          <p:cNvCxnSpPr>
            <a:stCxn id="56" idx="0"/>
            <a:endCxn id="657" idx="2"/>
          </p:cNvCxnSpPr>
          <p:nvPr/>
        </p:nvCxnSpPr>
        <p:spPr>
          <a:xfrm flipV="1">
            <a:off x="7011625" y="1490132"/>
            <a:ext cx="49921" cy="20846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p:cNvCxnSpPr>
            <a:stCxn id="56" idx="0"/>
            <a:endCxn id="658" idx="2"/>
          </p:cNvCxnSpPr>
          <p:nvPr/>
        </p:nvCxnSpPr>
        <p:spPr>
          <a:xfrm flipH="1" flipV="1">
            <a:off x="6527283" y="1533564"/>
            <a:ext cx="484342" cy="16503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1" name="Straight Arrow Connector 650"/>
          <p:cNvCxnSpPr>
            <a:stCxn id="56" idx="0"/>
            <a:endCxn id="656" idx="2"/>
          </p:cNvCxnSpPr>
          <p:nvPr/>
        </p:nvCxnSpPr>
        <p:spPr>
          <a:xfrm flipV="1">
            <a:off x="7011625" y="1483291"/>
            <a:ext cx="550208" cy="21530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56" name="Rounded Rectangle 655"/>
          <p:cNvSpPr/>
          <p:nvPr/>
        </p:nvSpPr>
        <p:spPr>
          <a:xfrm>
            <a:off x="7336054" y="1277738"/>
            <a:ext cx="451556" cy="20555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No </a:t>
            </a:r>
            <a:r>
              <a:rPr lang="en-US" sz="750" dirty="0" err="1">
                <a:solidFill>
                  <a:prstClr val="white"/>
                </a:solidFill>
                <a:latin typeface="Century Gothic" panose="020B0502020202020204" pitchFamily="34" charset="0"/>
              </a:rPr>
              <a:t>trv</a:t>
            </a:r>
            <a:r>
              <a:rPr lang="en-US" sz="750" dirty="0">
                <a:solidFill>
                  <a:prstClr val="white"/>
                </a:solidFill>
                <a:latin typeface="Century Gothic" panose="020B0502020202020204" pitchFamily="34" charset="0"/>
              </a:rPr>
              <a:t/>
            </a:r>
            <a:br>
              <a:rPr lang="en-US" sz="750" dirty="0">
                <a:solidFill>
                  <a:prstClr val="white"/>
                </a:solidFill>
                <a:latin typeface="Century Gothic" panose="020B0502020202020204" pitchFamily="34" charset="0"/>
              </a:rPr>
            </a:br>
            <a:r>
              <a:rPr lang="en-US" sz="750" dirty="0">
                <a:solidFill>
                  <a:prstClr val="white"/>
                </a:solidFill>
                <a:latin typeface="Century Gothic" panose="020B0502020202020204" pitchFamily="34" charset="0"/>
              </a:rPr>
              <a:t>18.5 K</a:t>
            </a:r>
          </a:p>
        </p:txBody>
      </p:sp>
      <p:sp>
        <p:nvSpPr>
          <p:cNvPr id="657" name="Rounded Rectangle 656"/>
          <p:cNvSpPr/>
          <p:nvPr/>
        </p:nvSpPr>
        <p:spPr>
          <a:xfrm>
            <a:off x="6818407" y="1273149"/>
            <a:ext cx="486277" cy="21698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After </a:t>
            </a:r>
            <a:r>
              <a:rPr lang="en-US" sz="750" dirty="0" err="1">
                <a:solidFill>
                  <a:prstClr val="white"/>
                </a:solidFill>
                <a:latin typeface="Century Gothic" panose="020B0502020202020204" pitchFamily="34" charset="0"/>
              </a:rPr>
              <a:t>trv</a:t>
            </a:r>
            <a:r>
              <a:rPr lang="en-US" sz="750" dirty="0">
                <a:solidFill>
                  <a:prstClr val="white"/>
                </a:solidFill>
                <a:latin typeface="Century Gothic" panose="020B0502020202020204" pitchFamily="34" charset="0"/>
              </a:rPr>
              <a:t> 11K</a:t>
            </a:r>
          </a:p>
        </p:txBody>
      </p:sp>
      <p:sp>
        <p:nvSpPr>
          <p:cNvPr id="658" name="Rounded Rectangle 657"/>
          <p:cNvSpPr/>
          <p:nvPr/>
        </p:nvSpPr>
        <p:spPr>
          <a:xfrm>
            <a:off x="6286079" y="1325935"/>
            <a:ext cx="482408" cy="2076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Before </a:t>
            </a:r>
            <a:r>
              <a:rPr lang="en-US" sz="750" dirty="0" err="1">
                <a:solidFill>
                  <a:prstClr val="white"/>
                </a:solidFill>
                <a:latin typeface="Century Gothic" panose="020B0502020202020204" pitchFamily="34" charset="0"/>
              </a:rPr>
              <a:t>trv</a:t>
            </a:r>
            <a:r>
              <a:rPr lang="en-US" sz="750" dirty="0">
                <a:solidFill>
                  <a:prstClr val="white"/>
                </a:solidFill>
                <a:latin typeface="Century Gothic" panose="020B0502020202020204" pitchFamily="34" charset="0"/>
              </a:rPr>
              <a:t> 25K</a:t>
            </a:r>
          </a:p>
        </p:txBody>
      </p:sp>
      <p:sp>
        <p:nvSpPr>
          <p:cNvPr id="2" name="TextBox 1"/>
          <p:cNvSpPr txBox="1"/>
          <p:nvPr/>
        </p:nvSpPr>
        <p:spPr>
          <a:xfrm>
            <a:off x="-51512" y="4340029"/>
            <a:ext cx="2877221" cy="1061829"/>
          </a:xfrm>
          <a:prstGeom prst="rect">
            <a:avLst/>
          </a:prstGeom>
          <a:noFill/>
        </p:spPr>
        <p:txBody>
          <a:bodyPr wrap="square" rtlCol="0">
            <a:spAutoFit/>
          </a:bodyPr>
          <a:lstStyle/>
          <a:p>
            <a:pPr defTabSz="685800"/>
            <a:r>
              <a:rPr lang="en-US" sz="1050" b="1" dirty="0">
                <a:solidFill>
                  <a:prstClr val="black"/>
                </a:solidFill>
              </a:rPr>
              <a:t>Criterion:</a:t>
            </a:r>
            <a:endParaRPr lang="en-US" sz="1050" dirty="0">
              <a:solidFill>
                <a:prstClr val="black"/>
              </a:solidFill>
            </a:endParaRPr>
          </a:p>
          <a:p>
            <a:pPr defTabSz="685800"/>
            <a:r>
              <a:rPr lang="en-US" sz="1050" dirty="0">
                <a:solidFill>
                  <a:prstClr val="black"/>
                </a:solidFill>
              </a:rPr>
              <a:t>Calls numbers made between Dec 1 -31 : travelled up to 30 days before or 45 days after the call</a:t>
            </a:r>
          </a:p>
          <a:p>
            <a:pPr defTabSz="685800"/>
            <a:r>
              <a:rPr lang="en-US" sz="1050" dirty="0">
                <a:solidFill>
                  <a:prstClr val="black"/>
                </a:solidFill>
              </a:rPr>
              <a:t>-20$ per hour cost of call</a:t>
            </a:r>
          </a:p>
          <a:p>
            <a:pPr defTabSz="685800"/>
            <a:r>
              <a:rPr lang="en-US" sz="1050" dirty="0">
                <a:solidFill>
                  <a:prstClr val="black"/>
                </a:solidFill>
              </a:rPr>
              <a:t>-50% call time reduction for agent assist models</a:t>
            </a:r>
          </a:p>
        </p:txBody>
      </p:sp>
      <p:sp>
        <p:nvSpPr>
          <p:cNvPr id="3" name="TextBox 2"/>
          <p:cNvSpPr txBox="1"/>
          <p:nvPr/>
        </p:nvSpPr>
        <p:spPr>
          <a:xfrm>
            <a:off x="16881" y="96814"/>
            <a:ext cx="5195821" cy="1131079"/>
          </a:xfrm>
          <a:prstGeom prst="rect">
            <a:avLst/>
          </a:prstGeom>
          <a:noFill/>
        </p:spPr>
        <p:txBody>
          <a:bodyPr wrap="square" rtlCol="0">
            <a:spAutoFit/>
          </a:bodyPr>
          <a:lstStyle/>
          <a:p>
            <a:pPr defTabSz="685800"/>
            <a:r>
              <a:rPr lang="en-US" sz="1350" dirty="0">
                <a:solidFill>
                  <a:prstClr val="black"/>
                </a:solidFill>
              </a:rPr>
              <a:t>Total consumer customers : 95 million</a:t>
            </a:r>
          </a:p>
          <a:p>
            <a:pPr defTabSz="685800"/>
            <a:r>
              <a:rPr lang="en-US" sz="1350" dirty="0">
                <a:solidFill>
                  <a:prstClr val="black"/>
                </a:solidFill>
              </a:rPr>
              <a:t>Total December monthly calls : 10 million</a:t>
            </a:r>
          </a:p>
          <a:p>
            <a:pPr defTabSz="685800"/>
            <a:r>
              <a:rPr lang="en-US" sz="1350" dirty="0">
                <a:solidFill>
                  <a:prstClr val="black"/>
                </a:solidFill>
              </a:rPr>
              <a:t>Total international December calls : 2.5 million</a:t>
            </a:r>
          </a:p>
          <a:p>
            <a:pPr defTabSz="685800"/>
            <a:r>
              <a:rPr lang="en-US" sz="1350" dirty="0">
                <a:solidFill>
                  <a:prstClr val="black"/>
                </a:solidFill>
              </a:rPr>
              <a:t>6.1% of the total call volume</a:t>
            </a:r>
          </a:p>
          <a:p>
            <a:pPr defTabSz="685800"/>
            <a:endParaRPr lang="en-US" sz="1350" dirty="0">
              <a:solidFill>
                <a:prstClr val="black"/>
              </a:solidFill>
            </a:endParaRPr>
          </a:p>
        </p:txBody>
      </p:sp>
      <p:sp>
        <p:nvSpPr>
          <p:cNvPr id="13" name="Freeform 12"/>
          <p:cNvSpPr/>
          <p:nvPr/>
        </p:nvSpPr>
        <p:spPr>
          <a:xfrm>
            <a:off x="5097780" y="1546860"/>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 name="Freeform 9"/>
          <p:cNvSpPr/>
          <p:nvPr/>
        </p:nvSpPr>
        <p:spPr>
          <a:xfrm>
            <a:off x="426083" y="937260"/>
            <a:ext cx="4771254" cy="3589020"/>
          </a:xfrm>
          <a:custGeom>
            <a:avLst/>
            <a:gdLst>
              <a:gd name="connsiteX0" fmla="*/ 6228930 w 6361672"/>
              <a:gd name="connsiteY0" fmla="*/ 579120 h 4785360"/>
              <a:gd name="connsiteX1" fmla="*/ 6218770 w 6361672"/>
              <a:gd name="connsiteY1" fmla="*/ 1290320 h 4785360"/>
              <a:gd name="connsiteX2" fmla="*/ 6208610 w 6361672"/>
              <a:gd name="connsiteY2" fmla="*/ 1452880 h 4785360"/>
              <a:gd name="connsiteX3" fmla="*/ 6188290 w 6361672"/>
              <a:gd name="connsiteY3" fmla="*/ 1584960 h 4785360"/>
              <a:gd name="connsiteX4" fmla="*/ 6178130 w 6361672"/>
              <a:gd name="connsiteY4" fmla="*/ 1615440 h 4785360"/>
              <a:gd name="connsiteX5" fmla="*/ 6167970 w 6361672"/>
              <a:gd name="connsiteY5" fmla="*/ 1656080 h 4785360"/>
              <a:gd name="connsiteX6" fmla="*/ 6096850 w 6361672"/>
              <a:gd name="connsiteY6" fmla="*/ 1727200 h 4785360"/>
              <a:gd name="connsiteX7" fmla="*/ 6035890 w 6361672"/>
              <a:gd name="connsiteY7" fmla="*/ 1838960 h 4785360"/>
              <a:gd name="connsiteX8" fmla="*/ 5964770 w 6361672"/>
              <a:gd name="connsiteY8" fmla="*/ 1910080 h 4785360"/>
              <a:gd name="connsiteX9" fmla="*/ 5883490 w 6361672"/>
              <a:gd name="connsiteY9" fmla="*/ 2021840 h 4785360"/>
              <a:gd name="connsiteX10" fmla="*/ 5832690 w 6361672"/>
              <a:gd name="connsiteY10" fmla="*/ 2082800 h 4785360"/>
              <a:gd name="connsiteX11" fmla="*/ 5792050 w 6361672"/>
              <a:gd name="connsiteY11" fmla="*/ 2143760 h 4785360"/>
              <a:gd name="connsiteX12" fmla="*/ 5802210 w 6361672"/>
              <a:gd name="connsiteY12" fmla="*/ 2346960 h 4785360"/>
              <a:gd name="connsiteX13" fmla="*/ 5822530 w 6361672"/>
              <a:gd name="connsiteY13" fmla="*/ 2428240 h 4785360"/>
              <a:gd name="connsiteX14" fmla="*/ 5812370 w 6361672"/>
              <a:gd name="connsiteY14" fmla="*/ 2682240 h 4785360"/>
              <a:gd name="connsiteX15" fmla="*/ 5802210 w 6361672"/>
              <a:gd name="connsiteY15" fmla="*/ 2743200 h 4785360"/>
              <a:gd name="connsiteX16" fmla="*/ 5781890 w 6361672"/>
              <a:gd name="connsiteY16" fmla="*/ 2783840 h 4785360"/>
              <a:gd name="connsiteX17" fmla="*/ 5761570 w 6361672"/>
              <a:gd name="connsiteY17" fmla="*/ 3302000 h 4785360"/>
              <a:gd name="connsiteX18" fmla="*/ 5741250 w 6361672"/>
              <a:gd name="connsiteY18" fmla="*/ 3342640 h 4785360"/>
              <a:gd name="connsiteX19" fmla="*/ 5731090 w 6361672"/>
              <a:gd name="connsiteY19" fmla="*/ 3383280 h 4785360"/>
              <a:gd name="connsiteX20" fmla="*/ 5690450 w 6361672"/>
              <a:gd name="connsiteY20" fmla="*/ 3474720 h 4785360"/>
              <a:gd name="connsiteX21" fmla="*/ 5629490 w 6361672"/>
              <a:gd name="connsiteY21" fmla="*/ 3505200 h 4785360"/>
              <a:gd name="connsiteX22" fmla="*/ 5568530 w 6361672"/>
              <a:gd name="connsiteY22" fmla="*/ 3545840 h 4785360"/>
              <a:gd name="connsiteX23" fmla="*/ 5527890 w 6361672"/>
              <a:gd name="connsiteY23" fmla="*/ 3556000 h 4785360"/>
              <a:gd name="connsiteX24" fmla="*/ 5497410 w 6361672"/>
              <a:gd name="connsiteY24" fmla="*/ 3566160 h 4785360"/>
              <a:gd name="connsiteX25" fmla="*/ 5243410 w 6361672"/>
              <a:gd name="connsiteY25" fmla="*/ 3586480 h 4785360"/>
              <a:gd name="connsiteX26" fmla="*/ 5202770 w 6361672"/>
              <a:gd name="connsiteY26" fmla="*/ 3596640 h 4785360"/>
              <a:gd name="connsiteX27" fmla="*/ 5141810 w 6361672"/>
              <a:gd name="connsiteY27" fmla="*/ 3616960 h 4785360"/>
              <a:gd name="connsiteX28" fmla="*/ 5040210 w 6361672"/>
              <a:gd name="connsiteY28" fmla="*/ 3637280 h 4785360"/>
              <a:gd name="connsiteX29" fmla="*/ 4979250 w 6361672"/>
              <a:gd name="connsiteY29" fmla="*/ 3657600 h 4785360"/>
              <a:gd name="connsiteX30" fmla="*/ 4948770 w 6361672"/>
              <a:gd name="connsiteY30" fmla="*/ 3667760 h 4785360"/>
              <a:gd name="connsiteX31" fmla="*/ 4918290 w 6361672"/>
              <a:gd name="connsiteY31" fmla="*/ 3698240 h 4785360"/>
              <a:gd name="connsiteX32" fmla="*/ 4908130 w 6361672"/>
              <a:gd name="connsiteY32" fmla="*/ 3728720 h 4785360"/>
              <a:gd name="connsiteX33" fmla="*/ 4897970 w 6361672"/>
              <a:gd name="connsiteY33" fmla="*/ 3972560 h 4785360"/>
              <a:gd name="connsiteX34" fmla="*/ 4867490 w 6361672"/>
              <a:gd name="connsiteY34" fmla="*/ 3982720 h 4785360"/>
              <a:gd name="connsiteX35" fmla="*/ 4776050 w 6361672"/>
              <a:gd name="connsiteY35" fmla="*/ 4033520 h 4785360"/>
              <a:gd name="connsiteX36" fmla="*/ 4735410 w 6361672"/>
              <a:gd name="connsiteY36" fmla="*/ 4114800 h 4785360"/>
              <a:gd name="connsiteX37" fmla="*/ 4684610 w 6361672"/>
              <a:gd name="connsiteY37" fmla="*/ 4175760 h 4785360"/>
              <a:gd name="connsiteX38" fmla="*/ 4643970 w 6361672"/>
              <a:gd name="connsiteY38" fmla="*/ 4236720 h 4785360"/>
              <a:gd name="connsiteX39" fmla="*/ 4613490 w 6361672"/>
              <a:gd name="connsiteY39" fmla="*/ 4267200 h 4785360"/>
              <a:gd name="connsiteX40" fmla="*/ 4583010 w 6361672"/>
              <a:gd name="connsiteY40" fmla="*/ 4318000 h 4785360"/>
              <a:gd name="connsiteX41" fmla="*/ 4562690 w 6361672"/>
              <a:gd name="connsiteY41" fmla="*/ 4348480 h 4785360"/>
              <a:gd name="connsiteX42" fmla="*/ 4552530 w 6361672"/>
              <a:gd name="connsiteY42" fmla="*/ 4378960 h 4785360"/>
              <a:gd name="connsiteX43" fmla="*/ 4522050 w 6361672"/>
              <a:gd name="connsiteY43" fmla="*/ 4419600 h 4785360"/>
              <a:gd name="connsiteX44" fmla="*/ 4501730 w 6361672"/>
              <a:gd name="connsiteY44" fmla="*/ 4450080 h 4785360"/>
              <a:gd name="connsiteX45" fmla="*/ 4471250 w 6361672"/>
              <a:gd name="connsiteY45" fmla="*/ 4470400 h 4785360"/>
              <a:gd name="connsiteX46" fmla="*/ 4430610 w 6361672"/>
              <a:gd name="connsiteY46" fmla="*/ 4531360 h 4785360"/>
              <a:gd name="connsiteX47" fmla="*/ 4400130 w 6361672"/>
              <a:gd name="connsiteY47" fmla="*/ 4541520 h 4785360"/>
              <a:gd name="connsiteX48" fmla="*/ 4288370 w 6361672"/>
              <a:gd name="connsiteY48" fmla="*/ 4592320 h 4785360"/>
              <a:gd name="connsiteX49" fmla="*/ 3627970 w 6361672"/>
              <a:gd name="connsiteY49" fmla="*/ 4632960 h 4785360"/>
              <a:gd name="connsiteX50" fmla="*/ 3353650 w 6361672"/>
              <a:gd name="connsiteY50" fmla="*/ 4643120 h 4785360"/>
              <a:gd name="connsiteX51" fmla="*/ 3231730 w 6361672"/>
              <a:gd name="connsiteY51" fmla="*/ 4704080 h 4785360"/>
              <a:gd name="connsiteX52" fmla="*/ 3140290 w 6361672"/>
              <a:gd name="connsiteY52" fmla="*/ 4724400 h 4785360"/>
              <a:gd name="connsiteX53" fmla="*/ 3059010 w 6361672"/>
              <a:gd name="connsiteY53" fmla="*/ 4744720 h 4785360"/>
              <a:gd name="connsiteX54" fmla="*/ 2865970 w 6361672"/>
              <a:gd name="connsiteY54" fmla="*/ 4775200 h 4785360"/>
              <a:gd name="connsiteX55" fmla="*/ 2591650 w 6361672"/>
              <a:gd name="connsiteY55" fmla="*/ 4785360 h 4785360"/>
              <a:gd name="connsiteX56" fmla="*/ 2022690 w 6361672"/>
              <a:gd name="connsiteY56" fmla="*/ 4775200 h 4785360"/>
              <a:gd name="connsiteX57" fmla="*/ 1982050 w 6361672"/>
              <a:gd name="connsiteY57" fmla="*/ 4765040 h 4785360"/>
              <a:gd name="connsiteX58" fmla="*/ 1504530 w 6361672"/>
              <a:gd name="connsiteY58" fmla="*/ 4734560 h 4785360"/>
              <a:gd name="connsiteX59" fmla="*/ 1037170 w 6361672"/>
              <a:gd name="connsiteY59" fmla="*/ 4653280 h 4785360"/>
              <a:gd name="connsiteX60" fmla="*/ 671410 w 6361672"/>
              <a:gd name="connsiteY60" fmla="*/ 4521200 h 4785360"/>
              <a:gd name="connsiteX61" fmla="*/ 508850 w 6361672"/>
              <a:gd name="connsiteY61" fmla="*/ 4450080 h 4785360"/>
              <a:gd name="connsiteX62" fmla="*/ 356450 w 6361672"/>
              <a:gd name="connsiteY62" fmla="*/ 4328160 h 4785360"/>
              <a:gd name="connsiteX63" fmla="*/ 265010 w 6361672"/>
              <a:gd name="connsiteY63" fmla="*/ 4246880 h 4785360"/>
              <a:gd name="connsiteX64" fmla="*/ 204050 w 6361672"/>
              <a:gd name="connsiteY64" fmla="*/ 4064000 h 4785360"/>
              <a:gd name="connsiteX65" fmla="*/ 163410 w 6361672"/>
              <a:gd name="connsiteY65" fmla="*/ 3799840 h 4785360"/>
              <a:gd name="connsiteX66" fmla="*/ 102450 w 6361672"/>
              <a:gd name="connsiteY66" fmla="*/ 3606800 h 4785360"/>
              <a:gd name="connsiteX67" fmla="*/ 71970 w 6361672"/>
              <a:gd name="connsiteY67" fmla="*/ 3454400 h 4785360"/>
              <a:gd name="connsiteX68" fmla="*/ 21170 w 6361672"/>
              <a:gd name="connsiteY68" fmla="*/ 3251200 h 4785360"/>
              <a:gd name="connsiteX69" fmla="*/ 31330 w 6361672"/>
              <a:gd name="connsiteY69" fmla="*/ 2926080 h 4785360"/>
              <a:gd name="connsiteX70" fmla="*/ 346290 w 6361672"/>
              <a:gd name="connsiteY70" fmla="*/ 2560320 h 4785360"/>
              <a:gd name="connsiteX71" fmla="*/ 1494370 w 6361672"/>
              <a:gd name="connsiteY71" fmla="*/ 1463040 h 4785360"/>
              <a:gd name="connsiteX72" fmla="*/ 2256370 w 6361672"/>
              <a:gd name="connsiteY72" fmla="*/ 914400 h 4785360"/>
              <a:gd name="connsiteX73" fmla="*/ 3109810 w 6361672"/>
              <a:gd name="connsiteY73" fmla="*/ 487680 h 4785360"/>
              <a:gd name="connsiteX74" fmla="*/ 3221570 w 6361672"/>
              <a:gd name="connsiteY74" fmla="*/ 477520 h 4785360"/>
              <a:gd name="connsiteX75" fmla="*/ 3404450 w 6361672"/>
              <a:gd name="connsiteY75" fmla="*/ 416560 h 4785360"/>
              <a:gd name="connsiteX76" fmla="*/ 3475570 w 6361672"/>
              <a:gd name="connsiteY76" fmla="*/ 406400 h 4785360"/>
              <a:gd name="connsiteX77" fmla="*/ 4095330 w 6361672"/>
              <a:gd name="connsiteY77" fmla="*/ 213360 h 4785360"/>
              <a:gd name="connsiteX78" fmla="*/ 4298530 w 6361672"/>
              <a:gd name="connsiteY78" fmla="*/ 162560 h 4785360"/>
              <a:gd name="connsiteX79" fmla="*/ 4958930 w 6361672"/>
              <a:gd name="connsiteY79" fmla="*/ 50800 h 4785360"/>
              <a:gd name="connsiteX80" fmla="*/ 5172290 w 6361672"/>
              <a:gd name="connsiteY80" fmla="*/ 30480 h 4785360"/>
              <a:gd name="connsiteX81" fmla="*/ 5263730 w 6361672"/>
              <a:gd name="connsiteY81" fmla="*/ 10160 h 4785360"/>
              <a:gd name="connsiteX82" fmla="*/ 5761570 w 6361672"/>
              <a:gd name="connsiteY82" fmla="*/ 0 h 4785360"/>
              <a:gd name="connsiteX83" fmla="*/ 6310210 w 6361672"/>
              <a:gd name="connsiteY83" fmla="*/ 10160 h 4785360"/>
              <a:gd name="connsiteX84" fmla="*/ 6361010 w 6361672"/>
              <a:gd name="connsiteY84" fmla="*/ 30480 h 4785360"/>
              <a:gd name="connsiteX85" fmla="*/ 6320370 w 6361672"/>
              <a:gd name="connsiteY85" fmla="*/ 182880 h 4785360"/>
              <a:gd name="connsiteX86" fmla="*/ 6269570 w 6361672"/>
              <a:gd name="connsiteY86" fmla="*/ 284480 h 4785360"/>
              <a:gd name="connsiteX87" fmla="*/ 6239090 w 6361672"/>
              <a:gd name="connsiteY87" fmla="*/ 365760 h 4785360"/>
              <a:gd name="connsiteX88" fmla="*/ 6198450 w 6361672"/>
              <a:gd name="connsiteY88" fmla="*/ 426720 h 4785360"/>
              <a:gd name="connsiteX89" fmla="*/ 6167970 w 6361672"/>
              <a:gd name="connsiteY89" fmla="*/ 477520 h 4785360"/>
              <a:gd name="connsiteX90" fmla="*/ 6147650 w 6361672"/>
              <a:gd name="connsiteY90" fmla="*/ 568960 h 4785360"/>
              <a:gd name="connsiteX91" fmla="*/ 6137490 w 6361672"/>
              <a:gd name="connsiteY91" fmla="*/ 609600 h 4785360"/>
              <a:gd name="connsiteX92" fmla="*/ 6249250 w 6361672"/>
              <a:gd name="connsiteY92" fmla="*/ 619760 h 4785360"/>
              <a:gd name="connsiteX93" fmla="*/ 6218770 w 6361672"/>
              <a:gd name="connsiteY93" fmla="*/ 609600 h 4785360"/>
              <a:gd name="connsiteX94" fmla="*/ 6228930 w 6361672"/>
              <a:gd name="connsiteY94" fmla="*/ 579120 h 478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361672" h="4785360">
                <a:moveTo>
                  <a:pt x="6228930" y="579120"/>
                </a:moveTo>
                <a:cubicBezTo>
                  <a:pt x="6225543" y="816187"/>
                  <a:pt x="6224282" y="1053293"/>
                  <a:pt x="6218770" y="1290320"/>
                </a:cubicBezTo>
                <a:cubicBezTo>
                  <a:pt x="6217508" y="1344598"/>
                  <a:pt x="6213119" y="1398775"/>
                  <a:pt x="6208610" y="1452880"/>
                </a:cubicBezTo>
                <a:cubicBezTo>
                  <a:pt x="6205525" y="1489895"/>
                  <a:pt x="6197975" y="1546219"/>
                  <a:pt x="6188290" y="1584960"/>
                </a:cubicBezTo>
                <a:cubicBezTo>
                  <a:pt x="6185693" y="1595350"/>
                  <a:pt x="6181072" y="1605142"/>
                  <a:pt x="6178130" y="1615440"/>
                </a:cubicBezTo>
                <a:cubicBezTo>
                  <a:pt x="6174294" y="1628866"/>
                  <a:pt x="6176183" y="1644787"/>
                  <a:pt x="6167970" y="1656080"/>
                </a:cubicBezTo>
                <a:cubicBezTo>
                  <a:pt x="6148251" y="1683194"/>
                  <a:pt x="6116479" y="1700021"/>
                  <a:pt x="6096850" y="1727200"/>
                </a:cubicBezTo>
                <a:cubicBezTo>
                  <a:pt x="6072005" y="1761601"/>
                  <a:pt x="6060735" y="1804559"/>
                  <a:pt x="6035890" y="1838960"/>
                </a:cubicBezTo>
                <a:cubicBezTo>
                  <a:pt x="6016261" y="1866139"/>
                  <a:pt x="5986233" y="1884324"/>
                  <a:pt x="5964770" y="1910080"/>
                </a:cubicBezTo>
                <a:cubicBezTo>
                  <a:pt x="5935281" y="1945467"/>
                  <a:pt x="5909042" y="1983513"/>
                  <a:pt x="5883490" y="2021840"/>
                </a:cubicBezTo>
                <a:cubicBezTo>
                  <a:pt x="5810879" y="2130757"/>
                  <a:pt x="5923957" y="1965457"/>
                  <a:pt x="5832690" y="2082800"/>
                </a:cubicBezTo>
                <a:cubicBezTo>
                  <a:pt x="5817697" y="2102077"/>
                  <a:pt x="5792050" y="2143760"/>
                  <a:pt x="5792050" y="2143760"/>
                </a:cubicBezTo>
                <a:cubicBezTo>
                  <a:pt x="5795437" y="2211493"/>
                  <a:pt x="5794985" y="2279528"/>
                  <a:pt x="5802210" y="2346960"/>
                </a:cubicBezTo>
                <a:cubicBezTo>
                  <a:pt x="5805185" y="2374728"/>
                  <a:pt x="5822530" y="2428240"/>
                  <a:pt x="5822530" y="2428240"/>
                </a:cubicBezTo>
                <a:cubicBezTo>
                  <a:pt x="5819143" y="2512907"/>
                  <a:pt x="5817825" y="2597681"/>
                  <a:pt x="5812370" y="2682240"/>
                </a:cubicBezTo>
                <a:cubicBezTo>
                  <a:pt x="5811044" y="2702798"/>
                  <a:pt x="5808129" y="2723469"/>
                  <a:pt x="5802210" y="2743200"/>
                </a:cubicBezTo>
                <a:cubicBezTo>
                  <a:pt x="5797858" y="2757707"/>
                  <a:pt x="5788663" y="2770293"/>
                  <a:pt x="5781890" y="2783840"/>
                </a:cubicBezTo>
                <a:cubicBezTo>
                  <a:pt x="5738235" y="3002115"/>
                  <a:pt x="5798594" y="2684931"/>
                  <a:pt x="5761570" y="3302000"/>
                </a:cubicBezTo>
                <a:cubicBezTo>
                  <a:pt x="5760663" y="3317118"/>
                  <a:pt x="5746568" y="3328459"/>
                  <a:pt x="5741250" y="3342640"/>
                </a:cubicBezTo>
                <a:cubicBezTo>
                  <a:pt x="5736347" y="3355715"/>
                  <a:pt x="5735102" y="3369905"/>
                  <a:pt x="5731090" y="3383280"/>
                </a:cubicBezTo>
                <a:cubicBezTo>
                  <a:pt x="5722467" y="3412024"/>
                  <a:pt x="5713782" y="3451388"/>
                  <a:pt x="5690450" y="3474720"/>
                </a:cubicBezTo>
                <a:cubicBezTo>
                  <a:pt x="5656622" y="3508548"/>
                  <a:pt x="5666675" y="3484542"/>
                  <a:pt x="5629490" y="3505200"/>
                </a:cubicBezTo>
                <a:cubicBezTo>
                  <a:pt x="5608142" y="3517060"/>
                  <a:pt x="5592222" y="3539917"/>
                  <a:pt x="5568530" y="3545840"/>
                </a:cubicBezTo>
                <a:cubicBezTo>
                  <a:pt x="5554983" y="3549227"/>
                  <a:pt x="5541316" y="3552164"/>
                  <a:pt x="5527890" y="3556000"/>
                </a:cubicBezTo>
                <a:cubicBezTo>
                  <a:pt x="5517592" y="3558942"/>
                  <a:pt x="5507995" y="3564532"/>
                  <a:pt x="5497410" y="3566160"/>
                </a:cubicBezTo>
                <a:cubicBezTo>
                  <a:pt x="5439193" y="3575116"/>
                  <a:pt x="5289094" y="3583434"/>
                  <a:pt x="5243410" y="3586480"/>
                </a:cubicBezTo>
                <a:cubicBezTo>
                  <a:pt x="5229863" y="3589867"/>
                  <a:pt x="5216145" y="3592628"/>
                  <a:pt x="5202770" y="3596640"/>
                </a:cubicBezTo>
                <a:cubicBezTo>
                  <a:pt x="5182254" y="3602795"/>
                  <a:pt x="5162938" y="3613439"/>
                  <a:pt x="5141810" y="3616960"/>
                </a:cubicBezTo>
                <a:cubicBezTo>
                  <a:pt x="5100616" y="3623826"/>
                  <a:pt x="5078101" y="3625913"/>
                  <a:pt x="5040210" y="3637280"/>
                </a:cubicBezTo>
                <a:cubicBezTo>
                  <a:pt x="5019694" y="3643435"/>
                  <a:pt x="4999570" y="3650827"/>
                  <a:pt x="4979250" y="3657600"/>
                </a:cubicBezTo>
                <a:lnTo>
                  <a:pt x="4948770" y="3667760"/>
                </a:lnTo>
                <a:cubicBezTo>
                  <a:pt x="4938610" y="3677920"/>
                  <a:pt x="4926260" y="3686285"/>
                  <a:pt x="4918290" y="3698240"/>
                </a:cubicBezTo>
                <a:cubicBezTo>
                  <a:pt x="4912349" y="3707151"/>
                  <a:pt x="4908921" y="3718040"/>
                  <a:pt x="4908130" y="3728720"/>
                </a:cubicBezTo>
                <a:cubicBezTo>
                  <a:pt x="4902120" y="3809848"/>
                  <a:pt x="4910823" y="3892231"/>
                  <a:pt x="4897970" y="3972560"/>
                </a:cubicBezTo>
                <a:cubicBezTo>
                  <a:pt x="4896278" y="3983135"/>
                  <a:pt x="4876852" y="3977519"/>
                  <a:pt x="4867490" y="3982720"/>
                </a:cubicBezTo>
                <a:cubicBezTo>
                  <a:pt x="4762684" y="4040946"/>
                  <a:pt x="4845019" y="4010530"/>
                  <a:pt x="4776050" y="4033520"/>
                </a:cubicBezTo>
                <a:cubicBezTo>
                  <a:pt x="4763149" y="4072224"/>
                  <a:pt x="4764940" y="4074196"/>
                  <a:pt x="4735410" y="4114800"/>
                </a:cubicBezTo>
                <a:cubicBezTo>
                  <a:pt x="4719852" y="4136192"/>
                  <a:pt x="4700480" y="4154599"/>
                  <a:pt x="4684610" y="4175760"/>
                </a:cubicBezTo>
                <a:cubicBezTo>
                  <a:pt x="4669957" y="4195297"/>
                  <a:pt x="4661239" y="4219451"/>
                  <a:pt x="4643970" y="4236720"/>
                </a:cubicBezTo>
                <a:cubicBezTo>
                  <a:pt x="4633810" y="4246880"/>
                  <a:pt x="4622111" y="4255705"/>
                  <a:pt x="4613490" y="4267200"/>
                </a:cubicBezTo>
                <a:cubicBezTo>
                  <a:pt x="4601642" y="4282998"/>
                  <a:pt x="4593476" y="4301254"/>
                  <a:pt x="4583010" y="4318000"/>
                </a:cubicBezTo>
                <a:cubicBezTo>
                  <a:pt x="4576538" y="4328355"/>
                  <a:pt x="4568151" y="4337558"/>
                  <a:pt x="4562690" y="4348480"/>
                </a:cubicBezTo>
                <a:cubicBezTo>
                  <a:pt x="4557901" y="4358059"/>
                  <a:pt x="4557843" y="4369661"/>
                  <a:pt x="4552530" y="4378960"/>
                </a:cubicBezTo>
                <a:cubicBezTo>
                  <a:pt x="4544129" y="4393662"/>
                  <a:pt x="4531892" y="4405821"/>
                  <a:pt x="4522050" y="4419600"/>
                </a:cubicBezTo>
                <a:cubicBezTo>
                  <a:pt x="4514953" y="4429536"/>
                  <a:pt x="4510364" y="4441446"/>
                  <a:pt x="4501730" y="4450080"/>
                </a:cubicBezTo>
                <a:cubicBezTo>
                  <a:pt x="4493096" y="4458714"/>
                  <a:pt x="4481410" y="4463627"/>
                  <a:pt x="4471250" y="4470400"/>
                </a:cubicBezTo>
                <a:cubicBezTo>
                  <a:pt x="4460598" y="4502356"/>
                  <a:pt x="4463227" y="4509616"/>
                  <a:pt x="4430610" y="4531360"/>
                </a:cubicBezTo>
                <a:cubicBezTo>
                  <a:pt x="4421699" y="4537301"/>
                  <a:pt x="4410290" y="4538133"/>
                  <a:pt x="4400130" y="4541520"/>
                </a:cubicBezTo>
                <a:cubicBezTo>
                  <a:pt x="4365656" y="4593231"/>
                  <a:pt x="4383634" y="4581494"/>
                  <a:pt x="4288370" y="4592320"/>
                </a:cubicBezTo>
                <a:cubicBezTo>
                  <a:pt x="3982821" y="4627041"/>
                  <a:pt x="3922357" y="4622631"/>
                  <a:pt x="3627970" y="4632960"/>
                </a:cubicBezTo>
                <a:lnTo>
                  <a:pt x="3353650" y="4643120"/>
                </a:lnTo>
                <a:cubicBezTo>
                  <a:pt x="3313010" y="4663440"/>
                  <a:pt x="3276085" y="4694223"/>
                  <a:pt x="3231730" y="4704080"/>
                </a:cubicBezTo>
                <a:lnTo>
                  <a:pt x="3140290" y="4724400"/>
                </a:lnTo>
                <a:cubicBezTo>
                  <a:pt x="3113105" y="4730796"/>
                  <a:pt x="3086470" y="4739635"/>
                  <a:pt x="3059010" y="4744720"/>
                </a:cubicBezTo>
                <a:cubicBezTo>
                  <a:pt x="2994955" y="4756582"/>
                  <a:pt x="2930869" y="4769557"/>
                  <a:pt x="2865970" y="4775200"/>
                </a:cubicBezTo>
                <a:cubicBezTo>
                  <a:pt x="2774811" y="4783127"/>
                  <a:pt x="2683090" y="4781973"/>
                  <a:pt x="2591650" y="4785360"/>
                </a:cubicBezTo>
                <a:lnTo>
                  <a:pt x="2022690" y="4775200"/>
                </a:lnTo>
                <a:cubicBezTo>
                  <a:pt x="2008734" y="4774735"/>
                  <a:pt x="1995949" y="4766385"/>
                  <a:pt x="1982050" y="4765040"/>
                </a:cubicBezTo>
                <a:cubicBezTo>
                  <a:pt x="1806051" y="4748008"/>
                  <a:pt x="1676560" y="4743161"/>
                  <a:pt x="1504530" y="4734560"/>
                </a:cubicBezTo>
                <a:cubicBezTo>
                  <a:pt x="1309434" y="4710173"/>
                  <a:pt x="1262179" y="4708282"/>
                  <a:pt x="1037170" y="4653280"/>
                </a:cubicBezTo>
                <a:cubicBezTo>
                  <a:pt x="964757" y="4635579"/>
                  <a:pt x="718510" y="4540295"/>
                  <a:pt x="671410" y="4521200"/>
                </a:cubicBezTo>
                <a:cubicBezTo>
                  <a:pt x="616597" y="4498979"/>
                  <a:pt x="559278" y="4480987"/>
                  <a:pt x="508850" y="4450080"/>
                </a:cubicBezTo>
                <a:cubicBezTo>
                  <a:pt x="453383" y="4416084"/>
                  <a:pt x="407014" y="4369093"/>
                  <a:pt x="356450" y="4328160"/>
                </a:cubicBezTo>
                <a:cubicBezTo>
                  <a:pt x="293452" y="4277161"/>
                  <a:pt x="309305" y="4291175"/>
                  <a:pt x="265010" y="4246880"/>
                </a:cubicBezTo>
                <a:cubicBezTo>
                  <a:pt x="230044" y="4072049"/>
                  <a:pt x="303539" y="4424649"/>
                  <a:pt x="204050" y="4064000"/>
                </a:cubicBezTo>
                <a:cubicBezTo>
                  <a:pt x="131855" y="3802294"/>
                  <a:pt x="200936" y="3996854"/>
                  <a:pt x="163410" y="3799840"/>
                </a:cubicBezTo>
                <a:cubicBezTo>
                  <a:pt x="119494" y="3569283"/>
                  <a:pt x="150851" y="3792337"/>
                  <a:pt x="102450" y="3606800"/>
                </a:cubicBezTo>
                <a:cubicBezTo>
                  <a:pt x="89373" y="3556672"/>
                  <a:pt x="83514" y="3504904"/>
                  <a:pt x="71970" y="3454400"/>
                </a:cubicBezTo>
                <a:cubicBezTo>
                  <a:pt x="56413" y="3386337"/>
                  <a:pt x="38103" y="3318933"/>
                  <a:pt x="21170" y="3251200"/>
                </a:cubicBezTo>
                <a:cubicBezTo>
                  <a:pt x="15281" y="3186416"/>
                  <a:pt x="-28981" y="3007677"/>
                  <a:pt x="31330" y="2926080"/>
                </a:cubicBezTo>
                <a:cubicBezTo>
                  <a:pt x="126964" y="2796693"/>
                  <a:pt x="234647" y="2676176"/>
                  <a:pt x="346290" y="2560320"/>
                </a:cubicBezTo>
                <a:cubicBezTo>
                  <a:pt x="453384" y="2449184"/>
                  <a:pt x="1218806" y="1677639"/>
                  <a:pt x="1494370" y="1463040"/>
                </a:cubicBezTo>
                <a:cubicBezTo>
                  <a:pt x="1741310" y="1270733"/>
                  <a:pt x="1979300" y="1059979"/>
                  <a:pt x="2256370" y="914400"/>
                </a:cubicBezTo>
                <a:cubicBezTo>
                  <a:pt x="2313576" y="884343"/>
                  <a:pt x="2904978" y="555957"/>
                  <a:pt x="3109810" y="487680"/>
                </a:cubicBezTo>
                <a:cubicBezTo>
                  <a:pt x="3145297" y="475851"/>
                  <a:pt x="3184317" y="480907"/>
                  <a:pt x="3221570" y="477520"/>
                </a:cubicBezTo>
                <a:cubicBezTo>
                  <a:pt x="3272507" y="458997"/>
                  <a:pt x="3347458" y="428773"/>
                  <a:pt x="3404450" y="416560"/>
                </a:cubicBezTo>
                <a:cubicBezTo>
                  <a:pt x="3427866" y="411542"/>
                  <a:pt x="3451863" y="409787"/>
                  <a:pt x="3475570" y="406400"/>
                </a:cubicBezTo>
                <a:cubicBezTo>
                  <a:pt x="3785271" y="305567"/>
                  <a:pt x="3842278" y="279953"/>
                  <a:pt x="4095330" y="213360"/>
                </a:cubicBezTo>
                <a:cubicBezTo>
                  <a:pt x="4162849" y="195592"/>
                  <a:pt x="4230210" y="176943"/>
                  <a:pt x="4298530" y="162560"/>
                </a:cubicBezTo>
                <a:cubicBezTo>
                  <a:pt x="4527998" y="114251"/>
                  <a:pt x="4728900" y="78967"/>
                  <a:pt x="4958930" y="50800"/>
                </a:cubicBezTo>
                <a:cubicBezTo>
                  <a:pt x="5029842" y="42117"/>
                  <a:pt x="5101170" y="37253"/>
                  <a:pt x="5172290" y="30480"/>
                </a:cubicBezTo>
                <a:cubicBezTo>
                  <a:pt x="5189778" y="26108"/>
                  <a:pt x="5248588" y="10721"/>
                  <a:pt x="5263730" y="10160"/>
                </a:cubicBezTo>
                <a:cubicBezTo>
                  <a:pt x="5429597" y="4017"/>
                  <a:pt x="5595623" y="3387"/>
                  <a:pt x="5761570" y="0"/>
                </a:cubicBezTo>
                <a:cubicBezTo>
                  <a:pt x="5944450" y="3387"/>
                  <a:pt x="6127535" y="871"/>
                  <a:pt x="6310210" y="10160"/>
                </a:cubicBezTo>
                <a:cubicBezTo>
                  <a:pt x="6328424" y="11086"/>
                  <a:pt x="6356211" y="12885"/>
                  <a:pt x="6361010" y="30480"/>
                </a:cubicBezTo>
                <a:cubicBezTo>
                  <a:pt x="6367113" y="52857"/>
                  <a:pt x="6329250" y="154019"/>
                  <a:pt x="6320370" y="182880"/>
                </a:cubicBezTo>
                <a:cubicBezTo>
                  <a:pt x="6293406" y="270512"/>
                  <a:pt x="6319055" y="234995"/>
                  <a:pt x="6269570" y="284480"/>
                </a:cubicBezTo>
                <a:cubicBezTo>
                  <a:pt x="6259410" y="311573"/>
                  <a:pt x="6252030" y="339879"/>
                  <a:pt x="6239090" y="365760"/>
                </a:cubicBezTo>
                <a:cubicBezTo>
                  <a:pt x="6228168" y="387603"/>
                  <a:pt x="6211561" y="406116"/>
                  <a:pt x="6198450" y="426720"/>
                </a:cubicBezTo>
                <a:cubicBezTo>
                  <a:pt x="6187848" y="443380"/>
                  <a:pt x="6176801" y="459857"/>
                  <a:pt x="6167970" y="477520"/>
                </a:cubicBezTo>
                <a:cubicBezTo>
                  <a:pt x="6154788" y="503884"/>
                  <a:pt x="6152853" y="542945"/>
                  <a:pt x="6147650" y="568960"/>
                </a:cubicBezTo>
                <a:cubicBezTo>
                  <a:pt x="6144912" y="582652"/>
                  <a:pt x="6140877" y="596053"/>
                  <a:pt x="6137490" y="609600"/>
                </a:cubicBezTo>
                <a:cubicBezTo>
                  <a:pt x="6179920" y="637887"/>
                  <a:pt x="6179932" y="647487"/>
                  <a:pt x="6249250" y="619760"/>
                </a:cubicBezTo>
                <a:cubicBezTo>
                  <a:pt x="6259194" y="615783"/>
                  <a:pt x="6226343" y="617173"/>
                  <a:pt x="6218770" y="609600"/>
                </a:cubicBezTo>
                <a:lnTo>
                  <a:pt x="6228930" y="57912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1" name="Freeform 10"/>
          <p:cNvSpPr/>
          <p:nvPr/>
        </p:nvSpPr>
        <p:spPr>
          <a:xfrm>
            <a:off x="5928360" y="632460"/>
            <a:ext cx="3352800" cy="2247900"/>
          </a:xfrm>
          <a:custGeom>
            <a:avLst/>
            <a:gdLst>
              <a:gd name="connsiteX0" fmla="*/ 132080 w 4470400"/>
              <a:gd name="connsiteY0" fmla="*/ 751840 h 2997200"/>
              <a:gd name="connsiteX1" fmla="*/ 213360 w 4470400"/>
              <a:gd name="connsiteY1" fmla="*/ 965200 h 2997200"/>
              <a:gd name="connsiteX2" fmla="*/ 233680 w 4470400"/>
              <a:gd name="connsiteY2" fmla="*/ 1005840 h 2997200"/>
              <a:gd name="connsiteX3" fmla="*/ 264160 w 4470400"/>
              <a:gd name="connsiteY3" fmla="*/ 1066800 h 2997200"/>
              <a:gd name="connsiteX4" fmla="*/ 284480 w 4470400"/>
              <a:gd name="connsiteY4" fmla="*/ 1107440 h 2997200"/>
              <a:gd name="connsiteX5" fmla="*/ 314960 w 4470400"/>
              <a:gd name="connsiteY5" fmla="*/ 1137920 h 2997200"/>
              <a:gd name="connsiteX6" fmla="*/ 355600 w 4470400"/>
              <a:gd name="connsiteY6" fmla="*/ 1188720 h 2997200"/>
              <a:gd name="connsiteX7" fmla="*/ 365760 w 4470400"/>
              <a:gd name="connsiteY7" fmla="*/ 1219200 h 2997200"/>
              <a:gd name="connsiteX8" fmla="*/ 426720 w 4470400"/>
              <a:gd name="connsiteY8" fmla="*/ 1249680 h 2997200"/>
              <a:gd name="connsiteX9" fmla="*/ 457200 w 4470400"/>
              <a:gd name="connsiteY9" fmla="*/ 1270000 h 2997200"/>
              <a:gd name="connsiteX10" fmla="*/ 548640 w 4470400"/>
              <a:gd name="connsiteY10" fmla="*/ 1300480 h 2997200"/>
              <a:gd name="connsiteX11" fmla="*/ 579120 w 4470400"/>
              <a:gd name="connsiteY11" fmla="*/ 1310640 h 2997200"/>
              <a:gd name="connsiteX12" fmla="*/ 609600 w 4470400"/>
              <a:gd name="connsiteY12" fmla="*/ 1330960 h 2997200"/>
              <a:gd name="connsiteX13" fmla="*/ 640080 w 4470400"/>
              <a:gd name="connsiteY13" fmla="*/ 1391920 h 2997200"/>
              <a:gd name="connsiteX14" fmla="*/ 650240 w 4470400"/>
              <a:gd name="connsiteY14" fmla="*/ 1422400 h 2997200"/>
              <a:gd name="connsiteX15" fmla="*/ 680720 w 4470400"/>
              <a:gd name="connsiteY15" fmla="*/ 1483360 h 2997200"/>
              <a:gd name="connsiteX16" fmla="*/ 690880 w 4470400"/>
              <a:gd name="connsiteY16" fmla="*/ 1564640 h 2997200"/>
              <a:gd name="connsiteX17" fmla="*/ 711200 w 4470400"/>
              <a:gd name="connsiteY17" fmla="*/ 1971040 h 2997200"/>
              <a:gd name="connsiteX18" fmla="*/ 772160 w 4470400"/>
              <a:gd name="connsiteY18" fmla="*/ 2092960 h 2997200"/>
              <a:gd name="connsiteX19" fmla="*/ 782320 w 4470400"/>
              <a:gd name="connsiteY19" fmla="*/ 2133600 h 2997200"/>
              <a:gd name="connsiteX20" fmla="*/ 822960 w 4470400"/>
              <a:gd name="connsiteY20" fmla="*/ 2204720 h 2997200"/>
              <a:gd name="connsiteX21" fmla="*/ 843280 w 4470400"/>
              <a:gd name="connsiteY21" fmla="*/ 2275840 h 2997200"/>
              <a:gd name="connsiteX22" fmla="*/ 883920 w 4470400"/>
              <a:gd name="connsiteY22" fmla="*/ 2316480 h 2997200"/>
              <a:gd name="connsiteX23" fmla="*/ 904240 w 4470400"/>
              <a:gd name="connsiteY23" fmla="*/ 2357120 h 2997200"/>
              <a:gd name="connsiteX24" fmla="*/ 924560 w 4470400"/>
              <a:gd name="connsiteY24" fmla="*/ 2387600 h 2997200"/>
              <a:gd name="connsiteX25" fmla="*/ 934720 w 4470400"/>
              <a:gd name="connsiteY25" fmla="*/ 2418080 h 2997200"/>
              <a:gd name="connsiteX26" fmla="*/ 985520 w 4470400"/>
              <a:gd name="connsiteY26" fmla="*/ 2499360 h 2997200"/>
              <a:gd name="connsiteX27" fmla="*/ 995680 w 4470400"/>
              <a:gd name="connsiteY27" fmla="*/ 2540000 h 2997200"/>
              <a:gd name="connsiteX28" fmla="*/ 1036320 w 4470400"/>
              <a:gd name="connsiteY28" fmla="*/ 2621280 h 2997200"/>
              <a:gd name="connsiteX29" fmla="*/ 1056640 w 4470400"/>
              <a:gd name="connsiteY29" fmla="*/ 2682240 h 2997200"/>
              <a:gd name="connsiteX30" fmla="*/ 1087120 w 4470400"/>
              <a:gd name="connsiteY30" fmla="*/ 2753360 h 2997200"/>
              <a:gd name="connsiteX31" fmla="*/ 1097280 w 4470400"/>
              <a:gd name="connsiteY31" fmla="*/ 2814320 h 2997200"/>
              <a:gd name="connsiteX32" fmla="*/ 1107440 w 4470400"/>
              <a:gd name="connsiteY32" fmla="*/ 2844800 h 2997200"/>
              <a:gd name="connsiteX33" fmla="*/ 1148080 w 4470400"/>
              <a:gd name="connsiteY33" fmla="*/ 2854960 h 2997200"/>
              <a:gd name="connsiteX34" fmla="*/ 1178560 w 4470400"/>
              <a:gd name="connsiteY34" fmla="*/ 2875280 h 2997200"/>
              <a:gd name="connsiteX35" fmla="*/ 1259840 w 4470400"/>
              <a:gd name="connsiteY35" fmla="*/ 2895600 h 2997200"/>
              <a:gd name="connsiteX36" fmla="*/ 1422400 w 4470400"/>
              <a:gd name="connsiteY36" fmla="*/ 2915920 h 2997200"/>
              <a:gd name="connsiteX37" fmla="*/ 1574800 w 4470400"/>
              <a:gd name="connsiteY37" fmla="*/ 2936240 h 2997200"/>
              <a:gd name="connsiteX38" fmla="*/ 2042160 w 4470400"/>
              <a:gd name="connsiteY38" fmla="*/ 2946400 h 2997200"/>
              <a:gd name="connsiteX39" fmla="*/ 2143760 w 4470400"/>
              <a:gd name="connsiteY39" fmla="*/ 2976880 h 2997200"/>
              <a:gd name="connsiteX40" fmla="*/ 2225040 w 4470400"/>
              <a:gd name="connsiteY40" fmla="*/ 2997200 h 2997200"/>
              <a:gd name="connsiteX41" fmla="*/ 2529840 w 4470400"/>
              <a:gd name="connsiteY41" fmla="*/ 2987040 h 2997200"/>
              <a:gd name="connsiteX42" fmla="*/ 2611120 w 4470400"/>
              <a:gd name="connsiteY42" fmla="*/ 2946400 h 2997200"/>
              <a:gd name="connsiteX43" fmla="*/ 2722880 w 4470400"/>
              <a:gd name="connsiteY43" fmla="*/ 2875280 h 2997200"/>
              <a:gd name="connsiteX44" fmla="*/ 2773680 w 4470400"/>
              <a:gd name="connsiteY44" fmla="*/ 2844800 h 2997200"/>
              <a:gd name="connsiteX45" fmla="*/ 2814320 w 4470400"/>
              <a:gd name="connsiteY45" fmla="*/ 2824480 h 2997200"/>
              <a:gd name="connsiteX46" fmla="*/ 2834640 w 4470400"/>
              <a:gd name="connsiteY46" fmla="*/ 2794000 h 2997200"/>
              <a:gd name="connsiteX47" fmla="*/ 2905760 w 4470400"/>
              <a:gd name="connsiteY47" fmla="*/ 2753360 h 2997200"/>
              <a:gd name="connsiteX48" fmla="*/ 2956560 w 4470400"/>
              <a:gd name="connsiteY48" fmla="*/ 2692400 h 2997200"/>
              <a:gd name="connsiteX49" fmla="*/ 3017520 w 4470400"/>
              <a:gd name="connsiteY49" fmla="*/ 2651760 h 2997200"/>
              <a:gd name="connsiteX50" fmla="*/ 3088640 w 4470400"/>
              <a:gd name="connsiteY50" fmla="*/ 2600960 h 2997200"/>
              <a:gd name="connsiteX51" fmla="*/ 3129280 w 4470400"/>
              <a:gd name="connsiteY51" fmla="*/ 2580640 h 2997200"/>
              <a:gd name="connsiteX52" fmla="*/ 3180080 w 4470400"/>
              <a:gd name="connsiteY52" fmla="*/ 2550160 h 2997200"/>
              <a:gd name="connsiteX53" fmla="*/ 3230880 w 4470400"/>
              <a:gd name="connsiteY53" fmla="*/ 2540000 h 2997200"/>
              <a:gd name="connsiteX54" fmla="*/ 3423920 w 4470400"/>
              <a:gd name="connsiteY54" fmla="*/ 2529840 h 2997200"/>
              <a:gd name="connsiteX55" fmla="*/ 3464560 w 4470400"/>
              <a:gd name="connsiteY55" fmla="*/ 2509520 h 2997200"/>
              <a:gd name="connsiteX56" fmla="*/ 3779520 w 4470400"/>
              <a:gd name="connsiteY56" fmla="*/ 2245360 h 2997200"/>
              <a:gd name="connsiteX57" fmla="*/ 4003040 w 4470400"/>
              <a:gd name="connsiteY57" fmla="*/ 2021840 h 2997200"/>
              <a:gd name="connsiteX58" fmla="*/ 4114800 w 4470400"/>
              <a:gd name="connsiteY58" fmla="*/ 1930400 h 2997200"/>
              <a:gd name="connsiteX59" fmla="*/ 4145280 w 4470400"/>
              <a:gd name="connsiteY59" fmla="*/ 1889760 h 2997200"/>
              <a:gd name="connsiteX60" fmla="*/ 4216400 w 4470400"/>
              <a:gd name="connsiteY60" fmla="*/ 1818640 h 2997200"/>
              <a:gd name="connsiteX61" fmla="*/ 4246880 w 4470400"/>
              <a:gd name="connsiteY61" fmla="*/ 1788160 h 2997200"/>
              <a:gd name="connsiteX62" fmla="*/ 4257040 w 4470400"/>
              <a:gd name="connsiteY62" fmla="*/ 1747520 h 2997200"/>
              <a:gd name="connsiteX63" fmla="*/ 4297680 w 4470400"/>
              <a:gd name="connsiteY63" fmla="*/ 1676400 h 2997200"/>
              <a:gd name="connsiteX64" fmla="*/ 4307840 w 4470400"/>
              <a:gd name="connsiteY64" fmla="*/ 1645920 h 2997200"/>
              <a:gd name="connsiteX65" fmla="*/ 4338320 w 4470400"/>
              <a:gd name="connsiteY65" fmla="*/ 1584960 h 2997200"/>
              <a:gd name="connsiteX66" fmla="*/ 4368800 w 4470400"/>
              <a:gd name="connsiteY66" fmla="*/ 1544320 h 2997200"/>
              <a:gd name="connsiteX67" fmla="*/ 4389120 w 4470400"/>
              <a:gd name="connsiteY67" fmla="*/ 1493520 h 2997200"/>
              <a:gd name="connsiteX68" fmla="*/ 4399280 w 4470400"/>
              <a:gd name="connsiteY68" fmla="*/ 1442720 h 2997200"/>
              <a:gd name="connsiteX69" fmla="*/ 4429760 w 4470400"/>
              <a:gd name="connsiteY69" fmla="*/ 1412240 h 2997200"/>
              <a:gd name="connsiteX70" fmla="*/ 4439920 w 4470400"/>
              <a:gd name="connsiteY70" fmla="*/ 1371600 h 2997200"/>
              <a:gd name="connsiteX71" fmla="*/ 4470400 w 4470400"/>
              <a:gd name="connsiteY71" fmla="*/ 1290320 h 2997200"/>
              <a:gd name="connsiteX72" fmla="*/ 4439920 w 4470400"/>
              <a:gd name="connsiteY72" fmla="*/ 1168400 h 2997200"/>
              <a:gd name="connsiteX73" fmla="*/ 4368800 w 4470400"/>
              <a:gd name="connsiteY73" fmla="*/ 1097280 h 2997200"/>
              <a:gd name="connsiteX74" fmla="*/ 4277360 w 4470400"/>
              <a:gd name="connsiteY74" fmla="*/ 965200 h 2997200"/>
              <a:gd name="connsiteX75" fmla="*/ 4175760 w 4470400"/>
              <a:gd name="connsiteY75" fmla="*/ 873760 h 2997200"/>
              <a:gd name="connsiteX76" fmla="*/ 4003040 w 4470400"/>
              <a:gd name="connsiteY76" fmla="*/ 670560 h 2997200"/>
              <a:gd name="connsiteX77" fmla="*/ 3911600 w 4470400"/>
              <a:gd name="connsiteY77" fmla="*/ 568960 h 2997200"/>
              <a:gd name="connsiteX78" fmla="*/ 3830320 w 4470400"/>
              <a:gd name="connsiteY78" fmla="*/ 477520 h 2997200"/>
              <a:gd name="connsiteX79" fmla="*/ 3677920 w 4470400"/>
              <a:gd name="connsiteY79" fmla="*/ 325120 h 2997200"/>
              <a:gd name="connsiteX80" fmla="*/ 3566160 w 4470400"/>
              <a:gd name="connsiteY80" fmla="*/ 203200 h 2997200"/>
              <a:gd name="connsiteX81" fmla="*/ 3535680 w 4470400"/>
              <a:gd name="connsiteY81" fmla="*/ 162560 h 2997200"/>
              <a:gd name="connsiteX82" fmla="*/ 3464560 w 4470400"/>
              <a:gd name="connsiteY82" fmla="*/ 111760 h 2997200"/>
              <a:gd name="connsiteX83" fmla="*/ 3413760 w 4470400"/>
              <a:gd name="connsiteY83" fmla="*/ 40640 h 2997200"/>
              <a:gd name="connsiteX84" fmla="*/ 3383280 w 4470400"/>
              <a:gd name="connsiteY84" fmla="*/ 30480 h 2997200"/>
              <a:gd name="connsiteX85" fmla="*/ 3312160 w 4470400"/>
              <a:gd name="connsiteY85" fmla="*/ 0 h 2997200"/>
              <a:gd name="connsiteX86" fmla="*/ 2286000 w 4470400"/>
              <a:gd name="connsiteY86" fmla="*/ 243840 h 2997200"/>
              <a:gd name="connsiteX87" fmla="*/ 1371600 w 4470400"/>
              <a:gd name="connsiteY87" fmla="*/ 386080 h 2997200"/>
              <a:gd name="connsiteX88" fmla="*/ 731520 w 4470400"/>
              <a:gd name="connsiteY88" fmla="*/ 497840 h 2997200"/>
              <a:gd name="connsiteX89" fmla="*/ 386080 w 4470400"/>
              <a:gd name="connsiteY89" fmla="*/ 579120 h 2997200"/>
              <a:gd name="connsiteX90" fmla="*/ 172720 w 4470400"/>
              <a:gd name="connsiteY90" fmla="*/ 629920 h 2997200"/>
              <a:gd name="connsiteX91" fmla="*/ 101600 w 4470400"/>
              <a:gd name="connsiteY91" fmla="*/ 640080 h 2997200"/>
              <a:gd name="connsiteX92" fmla="*/ 0 w 4470400"/>
              <a:gd name="connsiteY92" fmla="*/ 660400 h 2997200"/>
              <a:gd name="connsiteX93" fmla="*/ 40640 w 4470400"/>
              <a:gd name="connsiteY93" fmla="*/ 670560 h 2997200"/>
              <a:gd name="connsiteX94" fmla="*/ 142240 w 4470400"/>
              <a:gd name="connsiteY94" fmla="*/ 711200 h 2997200"/>
              <a:gd name="connsiteX95" fmla="*/ 233680 w 4470400"/>
              <a:gd name="connsiteY95" fmla="*/ 731520 h 2997200"/>
              <a:gd name="connsiteX96" fmla="*/ 223520 w 4470400"/>
              <a:gd name="connsiteY96" fmla="*/ 762000 h 2997200"/>
              <a:gd name="connsiteX97" fmla="*/ 132080 w 4470400"/>
              <a:gd name="connsiteY97" fmla="*/ 751840 h 299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4470400" h="2997200">
                <a:moveTo>
                  <a:pt x="132080" y="751840"/>
                </a:moveTo>
                <a:cubicBezTo>
                  <a:pt x="130387" y="785707"/>
                  <a:pt x="185095" y="894537"/>
                  <a:pt x="213360" y="965200"/>
                </a:cubicBezTo>
                <a:cubicBezTo>
                  <a:pt x="218985" y="979262"/>
                  <a:pt x="227714" y="991919"/>
                  <a:pt x="233680" y="1005840"/>
                </a:cubicBezTo>
                <a:cubicBezTo>
                  <a:pt x="273597" y="1098979"/>
                  <a:pt x="208374" y="969175"/>
                  <a:pt x="264160" y="1066800"/>
                </a:cubicBezTo>
                <a:cubicBezTo>
                  <a:pt x="271674" y="1079950"/>
                  <a:pt x="275677" y="1095115"/>
                  <a:pt x="284480" y="1107440"/>
                </a:cubicBezTo>
                <a:cubicBezTo>
                  <a:pt x="292831" y="1119132"/>
                  <a:pt x="304800" y="1127760"/>
                  <a:pt x="314960" y="1137920"/>
                </a:cubicBezTo>
                <a:cubicBezTo>
                  <a:pt x="340497" y="1214532"/>
                  <a:pt x="303079" y="1123068"/>
                  <a:pt x="355600" y="1188720"/>
                </a:cubicBezTo>
                <a:cubicBezTo>
                  <a:pt x="362290" y="1197083"/>
                  <a:pt x="359070" y="1210837"/>
                  <a:pt x="365760" y="1219200"/>
                </a:cubicBezTo>
                <a:cubicBezTo>
                  <a:pt x="385171" y="1243464"/>
                  <a:pt x="402179" y="1237409"/>
                  <a:pt x="426720" y="1249680"/>
                </a:cubicBezTo>
                <a:cubicBezTo>
                  <a:pt x="437642" y="1255141"/>
                  <a:pt x="446042" y="1265041"/>
                  <a:pt x="457200" y="1270000"/>
                </a:cubicBezTo>
                <a:lnTo>
                  <a:pt x="548640" y="1300480"/>
                </a:lnTo>
                <a:cubicBezTo>
                  <a:pt x="558800" y="1303867"/>
                  <a:pt x="570209" y="1304699"/>
                  <a:pt x="579120" y="1310640"/>
                </a:cubicBezTo>
                <a:lnTo>
                  <a:pt x="609600" y="1330960"/>
                </a:lnTo>
                <a:cubicBezTo>
                  <a:pt x="635137" y="1407572"/>
                  <a:pt x="600689" y="1313138"/>
                  <a:pt x="640080" y="1391920"/>
                </a:cubicBezTo>
                <a:cubicBezTo>
                  <a:pt x="644869" y="1401499"/>
                  <a:pt x="645451" y="1412821"/>
                  <a:pt x="650240" y="1422400"/>
                </a:cubicBezTo>
                <a:cubicBezTo>
                  <a:pt x="689631" y="1501182"/>
                  <a:pt x="655183" y="1406748"/>
                  <a:pt x="680720" y="1483360"/>
                </a:cubicBezTo>
                <a:cubicBezTo>
                  <a:pt x="684107" y="1510453"/>
                  <a:pt x="689177" y="1537389"/>
                  <a:pt x="690880" y="1564640"/>
                </a:cubicBezTo>
                <a:cubicBezTo>
                  <a:pt x="699341" y="1700012"/>
                  <a:pt x="650542" y="1849724"/>
                  <a:pt x="711200" y="1971040"/>
                </a:cubicBezTo>
                <a:cubicBezTo>
                  <a:pt x="731520" y="2011680"/>
                  <a:pt x="761140" y="2048880"/>
                  <a:pt x="772160" y="2092960"/>
                </a:cubicBezTo>
                <a:cubicBezTo>
                  <a:pt x="775547" y="2106507"/>
                  <a:pt x="777417" y="2120525"/>
                  <a:pt x="782320" y="2133600"/>
                </a:cubicBezTo>
                <a:cubicBezTo>
                  <a:pt x="793369" y="2163064"/>
                  <a:pt x="806116" y="2179454"/>
                  <a:pt x="822960" y="2204720"/>
                </a:cubicBezTo>
                <a:cubicBezTo>
                  <a:pt x="824022" y="2208970"/>
                  <a:pt x="837674" y="2267992"/>
                  <a:pt x="843280" y="2275840"/>
                </a:cubicBezTo>
                <a:cubicBezTo>
                  <a:pt x="854415" y="2291429"/>
                  <a:pt x="872425" y="2301154"/>
                  <a:pt x="883920" y="2316480"/>
                </a:cubicBezTo>
                <a:cubicBezTo>
                  <a:pt x="893007" y="2328597"/>
                  <a:pt x="896726" y="2343970"/>
                  <a:pt x="904240" y="2357120"/>
                </a:cubicBezTo>
                <a:cubicBezTo>
                  <a:pt x="910298" y="2367722"/>
                  <a:pt x="919099" y="2376678"/>
                  <a:pt x="924560" y="2387600"/>
                </a:cubicBezTo>
                <a:cubicBezTo>
                  <a:pt x="929349" y="2397179"/>
                  <a:pt x="930501" y="2408236"/>
                  <a:pt x="934720" y="2418080"/>
                </a:cubicBezTo>
                <a:cubicBezTo>
                  <a:pt x="953315" y="2461469"/>
                  <a:pt x="956348" y="2460464"/>
                  <a:pt x="985520" y="2499360"/>
                </a:cubicBezTo>
                <a:cubicBezTo>
                  <a:pt x="988907" y="2512907"/>
                  <a:pt x="990309" y="2527111"/>
                  <a:pt x="995680" y="2540000"/>
                </a:cubicBezTo>
                <a:cubicBezTo>
                  <a:pt x="1007330" y="2567961"/>
                  <a:pt x="1026741" y="2592543"/>
                  <a:pt x="1036320" y="2621280"/>
                </a:cubicBezTo>
                <a:cubicBezTo>
                  <a:pt x="1043093" y="2641600"/>
                  <a:pt x="1047061" y="2663082"/>
                  <a:pt x="1056640" y="2682240"/>
                </a:cubicBezTo>
                <a:cubicBezTo>
                  <a:pt x="1069064" y="2707089"/>
                  <a:pt x="1081140" y="2726451"/>
                  <a:pt x="1087120" y="2753360"/>
                </a:cubicBezTo>
                <a:cubicBezTo>
                  <a:pt x="1091589" y="2773470"/>
                  <a:pt x="1092811" y="2794210"/>
                  <a:pt x="1097280" y="2814320"/>
                </a:cubicBezTo>
                <a:cubicBezTo>
                  <a:pt x="1099603" y="2824775"/>
                  <a:pt x="1099077" y="2838110"/>
                  <a:pt x="1107440" y="2844800"/>
                </a:cubicBezTo>
                <a:cubicBezTo>
                  <a:pt x="1118344" y="2853523"/>
                  <a:pt x="1134533" y="2851573"/>
                  <a:pt x="1148080" y="2854960"/>
                </a:cubicBezTo>
                <a:cubicBezTo>
                  <a:pt x="1158240" y="2861733"/>
                  <a:pt x="1167638" y="2869819"/>
                  <a:pt x="1178560" y="2875280"/>
                </a:cubicBezTo>
                <a:cubicBezTo>
                  <a:pt x="1197471" y="2884735"/>
                  <a:pt x="1243610" y="2893281"/>
                  <a:pt x="1259840" y="2895600"/>
                </a:cubicBezTo>
                <a:cubicBezTo>
                  <a:pt x="1313900" y="2903323"/>
                  <a:pt x="1368340" y="2908197"/>
                  <a:pt x="1422400" y="2915920"/>
                </a:cubicBezTo>
                <a:cubicBezTo>
                  <a:pt x="1443968" y="2919001"/>
                  <a:pt x="1557074" y="2935583"/>
                  <a:pt x="1574800" y="2936240"/>
                </a:cubicBezTo>
                <a:cubicBezTo>
                  <a:pt x="1730517" y="2942007"/>
                  <a:pt x="1886373" y="2943013"/>
                  <a:pt x="2042160" y="2946400"/>
                </a:cubicBezTo>
                <a:cubicBezTo>
                  <a:pt x="2198397" y="2972440"/>
                  <a:pt x="2025629" y="2937503"/>
                  <a:pt x="2143760" y="2976880"/>
                </a:cubicBezTo>
                <a:cubicBezTo>
                  <a:pt x="2170254" y="2985711"/>
                  <a:pt x="2225040" y="2997200"/>
                  <a:pt x="2225040" y="2997200"/>
                </a:cubicBezTo>
                <a:cubicBezTo>
                  <a:pt x="2326640" y="2993813"/>
                  <a:pt x="2428359" y="2993009"/>
                  <a:pt x="2529840" y="2987040"/>
                </a:cubicBezTo>
                <a:cubicBezTo>
                  <a:pt x="2574816" y="2984394"/>
                  <a:pt x="2573972" y="2971165"/>
                  <a:pt x="2611120" y="2946400"/>
                </a:cubicBezTo>
                <a:cubicBezTo>
                  <a:pt x="2647861" y="2921906"/>
                  <a:pt x="2685435" y="2898683"/>
                  <a:pt x="2722880" y="2875280"/>
                </a:cubicBezTo>
                <a:cubicBezTo>
                  <a:pt x="2739626" y="2864814"/>
                  <a:pt x="2756017" y="2853631"/>
                  <a:pt x="2773680" y="2844800"/>
                </a:cubicBezTo>
                <a:lnTo>
                  <a:pt x="2814320" y="2824480"/>
                </a:lnTo>
                <a:cubicBezTo>
                  <a:pt x="2821093" y="2814320"/>
                  <a:pt x="2826006" y="2802634"/>
                  <a:pt x="2834640" y="2794000"/>
                </a:cubicBezTo>
                <a:cubicBezTo>
                  <a:pt x="2849001" y="2779639"/>
                  <a:pt x="2889823" y="2761329"/>
                  <a:pt x="2905760" y="2753360"/>
                </a:cubicBezTo>
                <a:cubicBezTo>
                  <a:pt x="2922693" y="2733040"/>
                  <a:pt x="2936988" y="2710193"/>
                  <a:pt x="2956560" y="2692400"/>
                </a:cubicBezTo>
                <a:cubicBezTo>
                  <a:pt x="2974631" y="2675972"/>
                  <a:pt x="2997513" y="2665765"/>
                  <a:pt x="3017520" y="2651760"/>
                </a:cubicBezTo>
                <a:cubicBezTo>
                  <a:pt x="3041749" y="2634799"/>
                  <a:pt x="3062949" y="2615641"/>
                  <a:pt x="3088640" y="2600960"/>
                </a:cubicBezTo>
                <a:cubicBezTo>
                  <a:pt x="3101790" y="2593446"/>
                  <a:pt x="3116040" y="2587995"/>
                  <a:pt x="3129280" y="2580640"/>
                </a:cubicBezTo>
                <a:cubicBezTo>
                  <a:pt x="3146542" y="2571050"/>
                  <a:pt x="3161745" y="2557494"/>
                  <a:pt x="3180080" y="2550160"/>
                </a:cubicBezTo>
                <a:cubicBezTo>
                  <a:pt x="3196114" y="2543747"/>
                  <a:pt x="3213671" y="2541434"/>
                  <a:pt x="3230880" y="2540000"/>
                </a:cubicBezTo>
                <a:cubicBezTo>
                  <a:pt x="3295093" y="2534649"/>
                  <a:pt x="3359573" y="2533227"/>
                  <a:pt x="3423920" y="2529840"/>
                </a:cubicBezTo>
                <a:cubicBezTo>
                  <a:pt x="3437467" y="2523067"/>
                  <a:pt x="3451782" y="2517651"/>
                  <a:pt x="3464560" y="2509520"/>
                </a:cubicBezTo>
                <a:cubicBezTo>
                  <a:pt x="3564849" y="2445699"/>
                  <a:pt x="3731425" y="2293455"/>
                  <a:pt x="3779520" y="2245360"/>
                </a:cubicBezTo>
                <a:lnTo>
                  <a:pt x="4003040" y="2021840"/>
                </a:lnTo>
                <a:cubicBezTo>
                  <a:pt x="4229738" y="1795142"/>
                  <a:pt x="3872144" y="2146094"/>
                  <a:pt x="4114800" y="1930400"/>
                </a:cubicBezTo>
                <a:cubicBezTo>
                  <a:pt x="4127456" y="1919150"/>
                  <a:pt x="4133889" y="1902290"/>
                  <a:pt x="4145280" y="1889760"/>
                </a:cubicBezTo>
                <a:cubicBezTo>
                  <a:pt x="4167832" y="1864953"/>
                  <a:pt x="4192693" y="1842347"/>
                  <a:pt x="4216400" y="1818640"/>
                </a:cubicBezTo>
                <a:lnTo>
                  <a:pt x="4246880" y="1788160"/>
                </a:lnTo>
                <a:cubicBezTo>
                  <a:pt x="4250267" y="1774613"/>
                  <a:pt x="4252137" y="1760595"/>
                  <a:pt x="4257040" y="1747520"/>
                </a:cubicBezTo>
                <a:cubicBezTo>
                  <a:pt x="4283758" y="1676271"/>
                  <a:pt x="4268203" y="1735354"/>
                  <a:pt x="4297680" y="1676400"/>
                </a:cubicBezTo>
                <a:cubicBezTo>
                  <a:pt x="4302469" y="1666821"/>
                  <a:pt x="4303490" y="1655707"/>
                  <a:pt x="4307840" y="1645920"/>
                </a:cubicBezTo>
                <a:cubicBezTo>
                  <a:pt x="4317067" y="1625160"/>
                  <a:pt x="4326631" y="1604441"/>
                  <a:pt x="4338320" y="1584960"/>
                </a:cubicBezTo>
                <a:cubicBezTo>
                  <a:pt x="4347032" y="1570440"/>
                  <a:pt x="4360576" y="1559122"/>
                  <a:pt x="4368800" y="1544320"/>
                </a:cubicBezTo>
                <a:cubicBezTo>
                  <a:pt x="4377657" y="1528377"/>
                  <a:pt x="4383879" y="1510989"/>
                  <a:pt x="4389120" y="1493520"/>
                </a:cubicBezTo>
                <a:cubicBezTo>
                  <a:pt x="4394082" y="1476980"/>
                  <a:pt x="4391557" y="1458166"/>
                  <a:pt x="4399280" y="1442720"/>
                </a:cubicBezTo>
                <a:cubicBezTo>
                  <a:pt x="4405706" y="1429869"/>
                  <a:pt x="4419600" y="1422400"/>
                  <a:pt x="4429760" y="1412240"/>
                </a:cubicBezTo>
                <a:cubicBezTo>
                  <a:pt x="4433147" y="1398693"/>
                  <a:pt x="4436084" y="1385026"/>
                  <a:pt x="4439920" y="1371600"/>
                </a:cubicBezTo>
                <a:cubicBezTo>
                  <a:pt x="4447884" y="1343727"/>
                  <a:pt x="4459664" y="1317160"/>
                  <a:pt x="4470400" y="1290320"/>
                </a:cubicBezTo>
                <a:cubicBezTo>
                  <a:pt x="4460240" y="1249680"/>
                  <a:pt x="4459430" y="1205470"/>
                  <a:pt x="4439920" y="1168400"/>
                </a:cubicBezTo>
                <a:cubicBezTo>
                  <a:pt x="4424305" y="1138732"/>
                  <a:pt x="4389744" y="1123460"/>
                  <a:pt x="4368800" y="1097280"/>
                </a:cubicBezTo>
                <a:cubicBezTo>
                  <a:pt x="4335349" y="1055466"/>
                  <a:pt x="4312360" y="1005726"/>
                  <a:pt x="4277360" y="965200"/>
                </a:cubicBezTo>
                <a:cubicBezTo>
                  <a:pt x="4247579" y="930717"/>
                  <a:pt x="4206807" y="907107"/>
                  <a:pt x="4175760" y="873760"/>
                </a:cubicBezTo>
                <a:cubicBezTo>
                  <a:pt x="4115185" y="808698"/>
                  <a:pt x="4061261" y="737738"/>
                  <a:pt x="4003040" y="670560"/>
                </a:cubicBezTo>
                <a:cubicBezTo>
                  <a:pt x="3973199" y="636129"/>
                  <a:pt x="3941981" y="602915"/>
                  <a:pt x="3911600" y="568960"/>
                </a:cubicBezTo>
                <a:cubicBezTo>
                  <a:pt x="3884408" y="538568"/>
                  <a:pt x="3859156" y="506356"/>
                  <a:pt x="3830320" y="477520"/>
                </a:cubicBezTo>
                <a:cubicBezTo>
                  <a:pt x="3779520" y="426720"/>
                  <a:pt x="3719677" y="383580"/>
                  <a:pt x="3677920" y="325120"/>
                </a:cubicBezTo>
                <a:cubicBezTo>
                  <a:pt x="3573499" y="178930"/>
                  <a:pt x="3684226" y="321266"/>
                  <a:pt x="3566160" y="203200"/>
                </a:cubicBezTo>
                <a:cubicBezTo>
                  <a:pt x="3554186" y="191226"/>
                  <a:pt x="3547654" y="174534"/>
                  <a:pt x="3535680" y="162560"/>
                </a:cubicBezTo>
                <a:cubicBezTo>
                  <a:pt x="3523078" y="149958"/>
                  <a:pt x="3481867" y="123298"/>
                  <a:pt x="3464560" y="111760"/>
                </a:cubicBezTo>
                <a:cubicBezTo>
                  <a:pt x="3455294" y="97861"/>
                  <a:pt x="3423212" y="48516"/>
                  <a:pt x="3413760" y="40640"/>
                </a:cubicBezTo>
                <a:cubicBezTo>
                  <a:pt x="3405533" y="33784"/>
                  <a:pt x="3392859" y="35269"/>
                  <a:pt x="3383280" y="30480"/>
                </a:cubicBezTo>
                <a:cubicBezTo>
                  <a:pt x="3313116" y="-4602"/>
                  <a:pt x="3396740" y="21145"/>
                  <a:pt x="3312160" y="0"/>
                </a:cubicBezTo>
                <a:cubicBezTo>
                  <a:pt x="3248498" y="15636"/>
                  <a:pt x="2416520" y="223537"/>
                  <a:pt x="2286000" y="243840"/>
                </a:cubicBezTo>
                <a:lnTo>
                  <a:pt x="1371600" y="386080"/>
                </a:lnTo>
                <a:cubicBezTo>
                  <a:pt x="1158240" y="423333"/>
                  <a:pt x="940206" y="439872"/>
                  <a:pt x="731520" y="497840"/>
                </a:cubicBezTo>
                <a:cubicBezTo>
                  <a:pt x="375212" y="596814"/>
                  <a:pt x="715660" y="507860"/>
                  <a:pt x="386080" y="579120"/>
                </a:cubicBezTo>
                <a:cubicBezTo>
                  <a:pt x="314623" y="594570"/>
                  <a:pt x="245093" y="619581"/>
                  <a:pt x="172720" y="629920"/>
                </a:cubicBezTo>
                <a:cubicBezTo>
                  <a:pt x="149013" y="633307"/>
                  <a:pt x="125161" y="635796"/>
                  <a:pt x="101600" y="640080"/>
                </a:cubicBezTo>
                <a:cubicBezTo>
                  <a:pt x="-231839" y="700705"/>
                  <a:pt x="477212" y="580865"/>
                  <a:pt x="0" y="660400"/>
                </a:cubicBezTo>
                <a:cubicBezTo>
                  <a:pt x="13547" y="663787"/>
                  <a:pt x="27565" y="665657"/>
                  <a:pt x="40640" y="670560"/>
                </a:cubicBezTo>
                <a:cubicBezTo>
                  <a:pt x="102568" y="693783"/>
                  <a:pt x="63900" y="695532"/>
                  <a:pt x="142240" y="711200"/>
                </a:cubicBezTo>
                <a:cubicBezTo>
                  <a:pt x="206732" y="724098"/>
                  <a:pt x="176287" y="717172"/>
                  <a:pt x="233680" y="731520"/>
                </a:cubicBezTo>
                <a:cubicBezTo>
                  <a:pt x="230293" y="741680"/>
                  <a:pt x="231093" y="754427"/>
                  <a:pt x="223520" y="762000"/>
                </a:cubicBezTo>
                <a:cubicBezTo>
                  <a:pt x="208005" y="777515"/>
                  <a:pt x="133773" y="717973"/>
                  <a:pt x="132080" y="75184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 name="TextBox 11"/>
          <p:cNvSpPr txBox="1"/>
          <p:nvPr/>
        </p:nvSpPr>
        <p:spPr>
          <a:xfrm>
            <a:off x="3854377" y="4311853"/>
            <a:ext cx="1191159" cy="507831"/>
          </a:xfrm>
          <a:prstGeom prst="rect">
            <a:avLst/>
          </a:prstGeom>
          <a:noFill/>
        </p:spPr>
        <p:txBody>
          <a:bodyPr wrap="square" rtlCol="0">
            <a:spAutoFit/>
          </a:bodyPr>
          <a:lstStyle/>
          <a:p>
            <a:pPr defTabSz="685800"/>
            <a:r>
              <a:rPr lang="en-US" sz="1350" b="1" dirty="0">
                <a:solidFill>
                  <a:srgbClr val="00B050"/>
                </a:solidFill>
              </a:rPr>
              <a:t>$$24M Annual</a:t>
            </a:r>
          </a:p>
        </p:txBody>
      </p:sp>
      <p:sp>
        <p:nvSpPr>
          <p:cNvPr id="106" name="TextBox 105"/>
          <p:cNvSpPr txBox="1"/>
          <p:nvPr/>
        </p:nvSpPr>
        <p:spPr>
          <a:xfrm>
            <a:off x="4054333" y="4765142"/>
            <a:ext cx="698714" cy="507831"/>
          </a:xfrm>
          <a:prstGeom prst="rect">
            <a:avLst/>
          </a:prstGeom>
          <a:noFill/>
        </p:spPr>
        <p:txBody>
          <a:bodyPr wrap="square" rtlCol="0">
            <a:spAutoFit/>
          </a:bodyPr>
          <a:lstStyle/>
          <a:p>
            <a:pPr defTabSz="685800"/>
            <a:r>
              <a:rPr lang="en-US" sz="1350" b="1" dirty="0">
                <a:solidFill>
                  <a:srgbClr val="00B050"/>
                </a:solidFill>
              </a:rPr>
              <a:t>$2.25M</a:t>
            </a:r>
          </a:p>
        </p:txBody>
      </p:sp>
      <p:sp>
        <p:nvSpPr>
          <p:cNvPr id="14" name="TextBox 13"/>
          <p:cNvSpPr txBox="1"/>
          <p:nvPr/>
        </p:nvSpPr>
        <p:spPr>
          <a:xfrm>
            <a:off x="7061545" y="15023"/>
            <a:ext cx="2513379" cy="507831"/>
          </a:xfrm>
          <a:prstGeom prst="rect">
            <a:avLst/>
          </a:prstGeom>
          <a:noFill/>
        </p:spPr>
        <p:txBody>
          <a:bodyPr wrap="square" rtlCol="0">
            <a:spAutoFit/>
          </a:bodyPr>
          <a:lstStyle/>
          <a:p>
            <a:pPr defTabSz="685800"/>
            <a:r>
              <a:rPr lang="en-US" sz="1350" dirty="0">
                <a:solidFill>
                  <a:prstClr val="black"/>
                </a:solidFill>
              </a:rPr>
              <a:t>$ Opportunities - annual</a:t>
            </a:r>
            <a:br>
              <a:rPr lang="en-US" sz="1350" dirty="0">
                <a:solidFill>
                  <a:prstClr val="black"/>
                </a:solidFill>
              </a:rPr>
            </a:br>
            <a:r>
              <a:rPr lang="en-US" sz="1350" dirty="0">
                <a:solidFill>
                  <a:prstClr val="black"/>
                </a:solidFill>
              </a:rPr>
              <a:t>Numbers - Monthly, Internal</a:t>
            </a:r>
          </a:p>
        </p:txBody>
      </p:sp>
      <p:sp>
        <p:nvSpPr>
          <p:cNvPr id="15" name="TextBox 14"/>
          <p:cNvSpPr txBox="1"/>
          <p:nvPr/>
        </p:nvSpPr>
        <p:spPr>
          <a:xfrm>
            <a:off x="4207714" y="13608"/>
            <a:ext cx="2721921" cy="1131079"/>
          </a:xfrm>
          <a:prstGeom prst="rect">
            <a:avLst/>
          </a:prstGeom>
          <a:noFill/>
        </p:spPr>
        <p:txBody>
          <a:bodyPr wrap="square" rtlCol="0">
            <a:spAutoFit/>
          </a:bodyPr>
          <a:lstStyle/>
          <a:p>
            <a:pPr defTabSz="685800"/>
            <a:r>
              <a:rPr lang="en-US" sz="1350" b="1" dirty="0">
                <a:solidFill>
                  <a:prstClr val="black"/>
                </a:solidFill>
              </a:rPr>
              <a:t>Models</a:t>
            </a:r>
          </a:p>
          <a:p>
            <a:pPr defTabSz="685800"/>
            <a:r>
              <a:rPr lang="en-US" sz="1350" dirty="0">
                <a:solidFill>
                  <a:prstClr val="black"/>
                </a:solidFill>
              </a:rPr>
              <a:t>Call Intent Prediction (Agent Assist)</a:t>
            </a:r>
          </a:p>
          <a:p>
            <a:pPr defTabSz="685800"/>
            <a:r>
              <a:rPr lang="en-US" sz="1350" dirty="0">
                <a:solidFill>
                  <a:prstClr val="black"/>
                </a:solidFill>
              </a:rPr>
              <a:t>Call/No call (Proactive self serve)</a:t>
            </a:r>
          </a:p>
          <a:p>
            <a:pPr defTabSz="685800"/>
            <a:r>
              <a:rPr lang="en-US" sz="1350" dirty="0">
                <a:solidFill>
                  <a:prstClr val="black"/>
                </a:solidFill>
              </a:rPr>
              <a:t>Plan purchase propensity</a:t>
            </a:r>
          </a:p>
          <a:p>
            <a:pPr defTabSz="685800"/>
            <a:r>
              <a:rPr lang="en-US" sz="1350" dirty="0">
                <a:solidFill>
                  <a:prstClr val="black"/>
                </a:solidFill>
              </a:rPr>
              <a:t>IVR Rules</a:t>
            </a:r>
          </a:p>
        </p:txBody>
      </p:sp>
      <p:sp>
        <p:nvSpPr>
          <p:cNvPr id="17" name="TextBox 16"/>
          <p:cNvSpPr txBox="1"/>
          <p:nvPr/>
        </p:nvSpPr>
        <p:spPr>
          <a:xfrm>
            <a:off x="4294839" y="4429341"/>
            <a:ext cx="664367" cy="300082"/>
          </a:xfrm>
          <a:prstGeom prst="rect">
            <a:avLst/>
          </a:prstGeom>
          <a:noFill/>
        </p:spPr>
        <p:txBody>
          <a:bodyPr wrap="square" rtlCol="0">
            <a:spAutoFit/>
          </a:bodyPr>
          <a:lstStyle/>
          <a:p>
            <a:pPr defTabSz="685800"/>
            <a:r>
              <a:rPr lang="en-US" sz="1350" dirty="0">
                <a:solidFill>
                  <a:prstClr val="black"/>
                </a:solidFill>
              </a:rPr>
              <a:t>IVR</a:t>
            </a:r>
          </a:p>
        </p:txBody>
      </p:sp>
      <p:sp>
        <p:nvSpPr>
          <p:cNvPr id="18" name="Right Brace 17"/>
          <p:cNvSpPr/>
          <p:nvPr/>
        </p:nvSpPr>
        <p:spPr>
          <a:xfrm>
            <a:off x="7775790" y="4389939"/>
            <a:ext cx="332284" cy="7535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endParaRPr>
          </a:p>
        </p:txBody>
      </p:sp>
      <p:sp>
        <p:nvSpPr>
          <p:cNvPr id="20" name="TextBox 19"/>
          <p:cNvSpPr txBox="1"/>
          <p:nvPr/>
        </p:nvSpPr>
        <p:spPr>
          <a:xfrm>
            <a:off x="8135191" y="4566553"/>
            <a:ext cx="916832" cy="738664"/>
          </a:xfrm>
          <a:prstGeom prst="rect">
            <a:avLst/>
          </a:prstGeom>
          <a:noFill/>
        </p:spPr>
        <p:txBody>
          <a:bodyPr wrap="square" rtlCol="0">
            <a:spAutoFit/>
          </a:bodyPr>
          <a:lstStyle/>
          <a:p>
            <a:pPr defTabSz="685800"/>
            <a:r>
              <a:rPr lang="en-US" sz="1050" dirty="0">
                <a:solidFill>
                  <a:prstClr val="black"/>
                </a:solidFill>
              </a:rPr>
              <a:t>Plan purchase propensity model</a:t>
            </a:r>
          </a:p>
        </p:txBody>
      </p:sp>
    </p:spTree>
    <p:extLst>
      <p:ext uri="{BB962C8B-B14F-4D97-AF65-F5344CB8AC3E}">
        <p14:creationId xmlns:p14="http://schemas.microsoft.com/office/powerpoint/2010/main" val="24724957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Group 241"/>
          <p:cNvGrpSpPr/>
          <p:nvPr/>
        </p:nvGrpSpPr>
        <p:grpSpPr>
          <a:xfrm>
            <a:off x="1777208" y="1253554"/>
            <a:ext cx="7291114" cy="3479342"/>
            <a:chOff x="835386" y="1456410"/>
            <a:chExt cx="9759956" cy="4657483"/>
          </a:xfrm>
        </p:grpSpPr>
        <p:sp>
          <p:nvSpPr>
            <p:cNvPr id="69" name="Rounded Rectangle 68"/>
            <p:cNvSpPr/>
            <p:nvPr/>
          </p:nvSpPr>
          <p:spPr>
            <a:xfrm>
              <a:off x="5181856" y="3002245"/>
              <a:ext cx="598101" cy="239965"/>
            </a:xfrm>
            <a:prstGeom prst="roundRect">
              <a:avLst/>
            </a:prstGeom>
            <a:no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sz="1350">
                <a:solidFill>
                  <a:prstClr val="white"/>
                </a:solidFill>
              </a:endParaRPr>
            </a:p>
          </p:txBody>
        </p:sp>
        <p:sp>
          <p:nvSpPr>
            <p:cNvPr id="194" name="Rounded Rectangle 193"/>
            <p:cNvSpPr/>
            <p:nvPr/>
          </p:nvSpPr>
          <p:spPr>
            <a:xfrm>
              <a:off x="7067457" y="4923491"/>
              <a:ext cx="598101" cy="239965"/>
            </a:xfrm>
            <a:prstGeom prst="roundRect">
              <a:avLst/>
            </a:prstGeom>
            <a:no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sz="1350">
                <a:solidFill>
                  <a:prstClr val="white"/>
                </a:solidFill>
              </a:endParaRPr>
            </a:p>
          </p:txBody>
        </p:sp>
        <p:sp>
          <p:nvSpPr>
            <p:cNvPr id="4" name="Rounded Rectangle 3"/>
            <p:cNvSpPr/>
            <p:nvPr/>
          </p:nvSpPr>
          <p:spPr>
            <a:xfrm>
              <a:off x="6436268" y="2897239"/>
              <a:ext cx="789949" cy="459728"/>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Not Travelled</a:t>
              </a:r>
            </a:p>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45K</a:t>
              </a:r>
            </a:p>
          </p:txBody>
        </p:sp>
        <p:sp>
          <p:nvSpPr>
            <p:cNvPr id="6" name="Rounded Rectangle 5"/>
            <p:cNvSpPr/>
            <p:nvPr/>
          </p:nvSpPr>
          <p:spPr>
            <a:xfrm>
              <a:off x="5437704" y="1955577"/>
              <a:ext cx="1530962" cy="686828"/>
            </a:xfrm>
            <a:prstGeom prst="roundRect">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spcBef>
                  <a:spcPct val="0"/>
                </a:spcBef>
              </a:pPr>
              <a:r>
                <a:rPr lang="en-US" sz="1500" dirty="0">
                  <a:solidFill>
                    <a:prstClr val="white"/>
                  </a:solidFill>
                  <a:latin typeface="Century Gothic" panose="020B0502020202020204" pitchFamily="34" charset="0"/>
                </a:rPr>
                <a:t>Total Calls</a:t>
              </a:r>
            </a:p>
            <a:p>
              <a:pPr algn="ctr" defTabSz="366713">
                <a:spcBef>
                  <a:spcPct val="0"/>
                </a:spcBef>
              </a:pPr>
              <a:r>
                <a:rPr lang="en-US" sz="1500" b="1" dirty="0">
                  <a:solidFill>
                    <a:prstClr val="white"/>
                  </a:solidFill>
                  <a:effectLst>
                    <a:outerShdw blurRad="38100" dist="38100" dir="2700000" algn="tl">
                      <a:srgbClr val="000000">
                        <a:alpha val="43137"/>
                      </a:srgbClr>
                    </a:outerShdw>
                  </a:effectLst>
                  <a:latin typeface="Century Gothic" panose="020B0502020202020204" pitchFamily="34" charset="0"/>
                </a:rPr>
                <a:t>154,439</a:t>
              </a:r>
            </a:p>
          </p:txBody>
        </p:sp>
        <p:sp>
          <p:nvSpPr>
            <p:cNvPr id="5" name="Rounded Rectangle 4"/>
            <p:cNvSpPr/>
            <p:nvPr/>
          </p:nvSpPr>
          <p:spPr>
            <a:xfrm>
              <a:off x="5047054" y="2942703"/>
              <a:ext cx="774235" cy="314093"/>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Travelled</a:t>
              </a:r>
            </a:p>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109K</a:t>
              </a:r>
            </a:p>
          </p:txBody>
        </p:sp>
        <p:cxnSp>
          <p:nvCxnSpPr>
            <p:cNvPr id="7" name="Straight Arrow Connector 6"/>
            <p:cNvCxnSpPr>
              <a:stCxn id="6" idx="3"/>
              <a:endCxn id="56" idx="1"/>
            </p:cNvCxnSpPr>
            <p:nvPr/>
          </p:nvCxnSpPr>
          <p:spPr>
            <a:xfrm flipV="1">
              <a:off x="6968665" y="2281694"/>
              <a:ext cx="317210" cy="1729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2"/>
              <a:endCxn id="5" idx="0"/>
            </p:cNvCxnSpPr>
            <p:nvPr/>
          </p:nvCxnSpPr>
          <p:spPr>
            <a:xfrm flipH="1">
              <a:off x="5434172" y="2642404"/>
              <a:ext cx="769013" cy="30029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504257" y="3235487"/>
              <a:ext cx="1084856" cy="554715"/>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1.6K called &amp; purchased plan before called after</a:t>
              </a:r>
            </a:p>
          </p:txBody>
        </p:sp>
        <p:sp>
          <p:nvSpPr>
            <p:cNvPr id="23" name="Rounded Rectangle 22"/>
            <p:cNvSpPr/>
            <p:nvPr/>
          </p:nvSpPr>
          <p:spPr>
            <a:xfrm>
              <a:off x="3792191" y="1979913"/>
              <a:ext cx="1361895" cy="283909"/>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73K purchased plan before travel</a:t>
              </a:r>
            </a:p>
          </p:txBody>
        </p:sp>
        <p:sp>
          <p:nvSpPr>
            <p:cNvPr id="24" name="Rounded Rectangle 23"/>
            <p:cNvSpPr/>
            <p:nvPr/>
          </p:nvSpPr>
          <p:spPr>
            <a:xfrm>
              <a:off x="2985710" y="2351683"/>
              <a:ext cx="1196202" cy="283448"/>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5K purchased during </a:t>
              </a:r>
              <a:r>
                <a:rPr lang="en-US" sz="750" dirty="0" err="1">
                  <a:solidFill>
                    <a:prstClr val="black"/>
                  </a:solidFill>
                  <a:latin typeface="Century Gothic" panose="020B0502020202020204" pitchFamily="34" charset="0"/>
                </a:rPr>
                <a:t>travelf</a:t>
              </a:r>
              <a:endParaRPr lang="en-US" sz="750" dirty="0">
                <a:solidFill>
                  <a:prstClr val="black"/>
                </a:solidFill>
                <a:latin typeface="Century Gothic" panose="020B0502020202020204" pitchFamily="34" charset="0"/>
              </a:endParaRPr>
            </a:p>
          </p:txBody>
        </p:sp>
        <p:sp>
          <p:nvSpPr>
            <p:cNvPr id="25" name="Rounded Rectangle 24"/>
            <p:cNvSpPr/>
            <p:nvPr/>
          </p:nvSpPr>
          <p:spPr>
            <a:xfrm>
              <a:off x="2605623" y="2754748"/>
              <a:ext cx="890130" cy="232629"/>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18K Called after travel</a:t>
              </a:r>
            </a:p>
          </p:txBody>
        </p:sp>
        <p:sp>
          <p:nvSpPr>
            <p:cNvPr id="28" name="Rounded Rectangle 27"/>
            <p:cNvSpPr/>
            <p:nvPr/>
          </p:nvSpPr>
          <p:spPr>
            <a:xfrm>
              <a:off x="3716645" y="3330696"/>
              <a:ext cx="991552" cy="296363"/>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33K Plan not Purchased</a:t>
              </a:r>
            </a:p>
          </p:txBody>
        </p:sp>
        <p:cxnSp>
          <p:nvCxnSpPr>
            <p:cNvPr id="29" name="Straight Arrow Connector 28"/>
            <p:cNvCxnSpPr>
              <a:stCxn id="5" idx="1"/>
              <a:endCxn id="28" idx="3"/>
            </p:cNvCxnSpPr>
            <p:nvPr/>
          </p:nvCxnSpPr>
          <p:spPr>
            <a:xfrm flipH="1">
              <a:off x="4708197" y="3099750"/>
              <a:ext cx="338857" cy="37912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3836602" y="2739880"/>
              <a:ext cx="879762" cy="262366"/>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78K Plan Purchased</a:t>
              </a:r>
            </a:p>
          </p:txBody>
        </p:sp>
        <p:cxnSp>
          <p:nvCxnSpPr>
            <p:cNvPr id="43" name="Straight Arrow Connector 42"/>
            <p:cNvCxnSpPr>
              <a:stCxn id="34" idx="0"/>
              <a:endCxn id="23" idx="2"/>
            </p:cNvCxnSpPr>
            <p:nvPr/>
          </p:nvCxnSpPr>
          <p:spPr>
            <a:xfrm flipV="1">
              <a:off x="4276483" y="2263822"/>
              <a:ext cx="196656" cy="47605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5" idx="2"/>
              <a:endCxn id="22" idx="0"/>
            </p:cNvCxnSpPr>
            <p:nvPr/>
          </p:nvCxnSpPr>
          <p:spPr>
            <a:xfrm flipH="1">
              <a:off x="3046685" y="2987377"/>
              <a:ext cx="4003" cy="24810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7285875" y="2052151"/>
              <a:ext cx="1112706" cy="459086"/>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55.5K visit website before calling</a:t>
              </a:r>
            </a:p>
          </p:txBody>
        </p:sp>
        <p:sp>
          <p:nvSpPr>
            <p:cNvPr id="71" name="Rounded Rectangle 70"/>
            <p:cNvSpPr/>
            <p:nvPr/>
          </p:nvSpPr>
          <p:spPr>
            <a:xfrm>
              <a:off x="7732475" y="2691666"/>
              <a:ext cx="813050" cy="289881"/>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7.5 K Visit </a:t>
              </a:r>
              <a:r>
                <a:rPr lang="en-US" sz="750" dirty="0" err="1">
                  <a:solidFill>
                    <a:prstClr val="white"/>
                  </a:solidFill>
                  <a:latin typeface="Century Gothic" panose="020B0502020202020204" pitchFamily="34" charset="0"/>
                </a:rPr>
                <a:t>Int</a:t>
              </a:r>
              <a:r>
                <a:rPr lang="en-US" sz="750" dirty="0">
                  <a:solidFill>
                    <a:prstClr val="white"/>
                  </a:solidFill>
                  <a:latin typeface="Century Gothic" panose="020B0502020202020204" pitchFamily="34" charset="0"/>
                </a:rPr>
                <a:t> </a:t>
              </a:r>
              <a:r>
                <a:rPr lang="en-US" sz="750" dirty="0" err="1">
                  <a:solidFill>
                    <a:prstClr val="white"/>
                  </a:solidFill>
                  <a:latin typeface="Century Gothic" panose="020B0502020202020204" pitchFamily="34" charset="0"/>
                </a:rPr>
                <a:t>Pg</a:t>
              </a:r>
              <a:endParaRPr lang="en-US" sz="750" dirty="0">
                <a:solidFill>
                  <a:prstClr val="white"/>
                </a:solidFill>
                <a:latin typeface="Century Gothic" panose="020B0502020202020204" pitchFamily="34" charset="0"/>
              </a:endParaRPr>
            </a:p>
          </p:txBody>
        </p:sp>
        <p:sp>
          <p:nvSpPr>
            <p:cNvPr id="72" name="Rounded Rectangle 71"/>
            <p:cNvSpPr/>
            <p:nvPr/>
          </p:nvSpPr>
          <p:spPr>
            <a:xfrm>
              <a:off x="8722173" y="2206501"/>
              <a:ext cx="659223" cy="259849"/>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14K Online</a:t>
              </a:r>
            </a:p>
          </p:txBody>
        </p:sp>
        <p:sp>
          <p:nvSpPr>
            <p:cNvPr id="73" name="Rounded Rectangle 72"/>
            <p:cNvSpPr/>
            <p:nvPr/>
          </p:nvSpPr>
          <p:spPr>
            <a:xfrm>
              <a:off x="8758902" y="1786172"/>
              <a:ext cx="710463" cy="251177"/>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41K mobile</a:t>
              </a:r>
            </a:p>
          </p:txBody>
        </p:sp>
        <p:sp>
          <p:nvSpPr>
            <p:cNvPr id="74" name="Rounded Rectangle 73"/>
            <p:cNvSpPr/>
            <p:nvPr/>
          </p:nvSpPr>
          <p:spPr>
            <a:xfrm>
              <a:off x="9745267" y="1456410"/>
              <a:ext cx="813050" cy="314639"/>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35K Break &amp;Call</a:t>
              </a:r>
            </a:p>
          </p:txBody>
        </p:sp>
        <p:sp>
          <p:nvSpPr>
            <p:cNvPr id="75" name="Rounded Rectangle 74"/>
            <p:cNvSpPr/>
            <p:nvPr/>
          </p:nvSpPr>
          <p:spPr>
            <a:xfrm>
              <a:off x="9782292" y="1921300"/>
              <a:ext cx="813050" cy="325266"/>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err="1">
                  <a:solidFill>
                    <a:prstClr val="white"/>
                  </a:solidFill>
                  <a:latin typeface="Century Gothic" panose="020B0502020202020204" pitchFamily="34" charset="0"/>
                </a:rPr>
                <a:t>Int</a:t>
              </a:r>
              <a:r>
                <a:rPr lang="en-US" sz="750" dirty="0">
                  <a:solidFill>
                    <a:prstClr val="white"/>
                  </a:solidFill>
                  <a:latin typeface="Century Gothic" panose="020B0502020202020204" pitchFamily="34" charset="0"/>
                </a:rPr>
                <a:t> </a:t>
              </a:r>
              <a:r>
                <a:rPr lang="en-US" sz="750" dirty="0" err="1">
                  <a:solidFill>
                    <a:prstClr val="white"/>
                  </a:solidFill>
                  <a:latin typeface="Century Gothic" panose="020B0502020202020204" pitchFamily="34" charset="0"/>
                </a:rPr>
                <a:t>Pg</a:t>
              </a:r>
              <a:r>
                <a:rPr lang="en-US" sz="750" dirty="0">
                  <a:solidFill>
                    <a:prstClr val="white"/>
                  </a:solidFill>
                  <a:latin typeface="Century Gothic" panose="020B0502020202020204" pitchFamily="34" charset="0"/>
                </a:rPr>
                <a:t> 5K then call</a:t>
              </a:r>
            </a:p>
          </p:txBody>
        </p:sp>
        <p:sp>
          <p:nvSpPr>
            <p:cNvPr id="78" name="Rounded Rectangle 77"/>
            <p:cNvSpPr/>
            <p:nvPr/>
          </p:nvSpPr>
          <p:spPr>
            <a:xfrm>
              <a:off x="9568106" y="2396816"/>
              <a:ext cx="813050" cy="265260"/>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err="1">
                  <a:solidFill>
                    <a:prstClr val="white"/>
                  </a:solidFill>
                  <a:latin typeface="Century Gothic" panose="020B0502020202020204" pitchFamily="34" charset="0"/>
                </a:rPr>
                <a:t>Brk</a:t>
              </a:r>
              <a:r>
                <a:rPr lang="en-US" sz="750" dirty="0">
                  <a:solidFill>
                    <a:prstClr val="white"/>
                  </a:solidFill>
                  <a:latin typeface="Century Gothic" panose="020B0502020202020204" pitchFamily="34" charset="0"/>
                </a:rPr>
                <a:t> &amp; Call 11K</a:t>
              </a:r>
            </a:p>
          </p:txBody>
        </p:sp>
        <p:sp>
          <p:nvSpPr>
            <p:cNvPr id="79" name="Rounded Rectangle 78"/>
            <p:cNvSpPr/>
            <p:nvPr/>
          </p:nvSpPr>
          <p:spPr>
            <a:xfrm>
              <a:off x="8672794" y="2710075"/>
              <a:ext cx="898101" cy="368726"/>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err="1">
                  <a:solidFill>
                    <a:prstClr val="white"/>
                  </a:solidFill>
                  <a:latin typeface="Century Gothic" panose="020B0502020202020204" pitchFamily="34" charset="0"/>
                </a:rPr>
                <a:t>Int</a:t>
              </a:r>
              <a:r>
                <a:rPr lang="en-US" sz="750" dirty="0">
                  <a:solidFill>
                    <a:prstClr val="white"/>
                  </a:solidFill>
                  <a:latin typeface="Century Gothic" panose="020B0502020202020204" pitchFamily="34" charset="0"/>
                </a:rPr>
                <a:t> </a:t>
              </a:r>
              <a:r>
                <a:rPr lang="en-US" sz="750" dirty="0" err="1">
                  <a:solidFill>
                    <a:prstClr val="white"/>
                  </a:solidFill>
                  <a:latin typeface="Century Gothic" panose="020B0502020202020204" pitchFamily="34" charset="0"/>
                </a:rPr>
                <a:t>Pg</a:t>
              </a:r>
              <a:r>
                <a:rPr lang="en-US" sz="750" dirty="0">
                  <a:solidFill>
                    <a:prstClr val="white"/>
                  </a:solidFill>
                  <a:latin typeface="Century Gothic" panose="020B0502020202020204" pitchFamily="34" charset="0"/>
                </a:rPr>
                <a:t> then Call 2.5 K</a:t>
              </a:r>
            </a:p>
          </p:txBody>
        </p:sp>
        <p:sp>
          <p:nvSpPr>
            <p:cNvPr id="82" name="Rounded Rectangle 81"/>
            <p:cNvSpPr/>
            <p:nvPr/>
          </p:nvSpPr>
          <p:spPr>
            <a:xfrm>
              <a:off x="7758961" y="3226850"/>
              <a:ext cx="1145966" cy="297651"/>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4.5K 0-10 days before travel</a:t>
              </a:r>
            </a:p>
          </p:txBody>
        </p:sp>
        <p:cxnSp>
          <p:nvCxnSpPr>
            <p:cNvPr id="83" name="Straight Arrow Connector 82"/>
            <p:cNvCxnSpPr>
              <a:stCxn id="71" idx="2"/>
              <a:endCxn id="82" idx="0"/>
            </p:cNvCxnSpPr>
            <p:nvPr/>
          </p:nvCxnSpPr>
          <p:spPr>
            <a:xfrm>
              <a:off x="8139000" y="2981547"/>
              <a:ext cx="192945" cy="24530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56" idx="2"/>
              <a:endCxn id="71" idx="0"/>
            </p:cNvCxnSpPr>
            <p:nvPr/>
          </p:nvCxnSpPr>
          <p:spPr>
            <a:xfrm>
              <a:off x="7842228" y="2511237"/>
              <a:ext cx="296772" cy="18042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7" name="Rounded Rectangle 106"/>
            <p:cNvSpPr/>
            <p:nvPr/>
          </p:nvSpPr>
          <p:spPr>
            <a:xfrm>
              <a:off x="6390944" y="3855628"/>
              <a:ext cx="1005477" cy="30639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Called After</a:t>
              </a:r>
            </a:p>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31K</a:t>
              </a:r>
            </a:p>
          </p:txBody>
        </p:sp>
        <p:sp>
          <p:nvSpPr>
            <p:cNvPr id="108" name="Rounded Rectangle 107"/>
            <p:cNvSpPr/>
            <p:nvPr/>
          </p:nvSpPr>
          <p:spPr>
            <a:xfrm>
              <a:off x="4987414" y="4021571"/>
              <a:ext cx="1196202" cy="334400"/>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Called Before</a:t>
              </a:r>
            </a:p>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78K</a:t>
              </a:r>
            </a:p>
          </p:txBody>
        </p:sp>
        <p:sp>
          <p:nvSpPr>
            <p:cNvPr id="123" name="Rounded Rectangle 122"/>
            <p:cNvSpPr/>
            <p:nvPr/>
          </p:nvSpPr>
          <p:spPr>
            <a:xfrm>
              <a:off x="4124555" y="4669816"/>
              <a:ext cx="1196202" cy="459086"/>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Purchased before Call 47K</a:t>
              </a:r>
            </a:p>
          </p:txBody>
        </p:sp>
        <p:sp>
          <p:nvSpPr>
            <p:cNvPr id="124" name="Rounded Rectangle 123"/>
            <p:cNvSpPr/>
            <p:nvPr/>
          </p:nvSpPr>
          <p:spPr>
            <a:xfrm>
              <a:off x="5095542" y="5654807"/>
              <a:ext cx="1060649" cy="459086"/>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Purchased after Call 11K</a:t>
              </a:r>
            </a:p>
          </p:txBody>
        </p:sp>
        <p:sp>
          <p:nvSpPr>
            <p:cNvPr id="125" name="Rounded Rectangle 124"/>
            <p:cNvSpPr/>
            <p:nvPr/>
          </p:nvSpPr>
          <p:spPr>
            <a:xfrm>
              <a:off x="5821289" y="5157134"/>
              <a:ext cx="948861" cy="459086"/>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Not Purchased 20K</a:t>
              </a:r>
            </a:p>
          </p:txBody>
        </p:sp>
        <p:cxnSp>
          <p:nvCxnSpPr>
            <p:cNvPr id="135" name="Straight Arrow Connector 134"/>
            <p:cNvCxnSpPr>
              <a:stCxn id="108" idx="2"/>
              <a:endCxn id="125" idx="0"/>
            </p:cNvCxnSpPr>
            <p:nvPr/>
          </p:nvCxnSpPr>
          <p:spPr>
            <a:xfrm>
              <a:off x="5585516" y="4355971"/>
              <a:ext cx="710204" cy="80116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8" name="Rounded Rectangle 147"/>
            <p:cNvSpPr/>
            <p:nvPr/>
          </p:nvSpPr>
          <p:spPr>
            <a:xfrm>
              <a:off x="6401336" y="4588293"/>
              <a:ext cx="951722" cy="288053"/>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Not </a:t>
              </a:r>
              <a:r>
                <a:rPr lang="en-US" sz="750" dirty="0" err="1">
                  <a:solidFill>
                    <a:prstClr val="white"/>
                  </a:solidFill>
                  <a:latin typeface="Century Gothic" panose="020B0502020202020204" pitchFamily="34" charset="0"/>
                </a:rPr>
                <a:t>Purch</a:t>
              </a:r>
              <a:r>
                <a:rPr lang="en-US" sz="750" dirty="0">
                  <a:solidFill>
                    <a:prstClr val="white"/>
                  </a:solidFill>
                  <a:latin typeface="Century Gothic" panose="020B0502020202020204" pitchFamily="34" charset="0"/>
                </a:rPr>
                <a:t> 12.3K</a:t>
              </a:r>
            </a:p>
          </p:txBody>
        </p:sp>
        <p:sp>
          <p:nvSpPr>
            <p:cNvPr id="149" name="Rounded Rectangle 148"/>
            <p:cNvSpPr/>
            <p:nvPr/>
          </p:nvSpPr>
          <p:spPr>
            <a:xfrm>
              <a:off x="7476592" y="4603182"/>
              <a:ext cx="1196202" cy="240257"/>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Purchased 18.3 K</a:t>
              </a:r>
            </a:p>
          </p:txBody>
        </p:sp>
        <p:cxnSp>
          <p:nvCxnSpPr>
            <p:cNvPr id="153" name="Straight Arrow Connector 152"/>
            <p:cNvCxnSpPr>
              <a:stCxn id="107" idx="2"/>
              <a:endCxn id="148" idx="0"/>
            </p:cNvCxnSpPr>
            <p:nvPr/>
          </p:nvCxnSpPr>
          <p:spPr>
            <a:xfrm flipH="1">
              <a:off x="6877198" y="4162019"/>
              <a:ext cx="16485" cy="42627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0" name="Rounded Rectangle 159"/>
            <p:cNvSpPr/>
            <p:nvPr/>
          </p:nvSpPr>
          <p:spPr>
            <a:xfrm>
              <a:off x="7962330" y="4009660"/>
              <a:ext cx="902816" cy="294236"/>
            </a:xfrm>
            <a:prstGeom prst="roundRect">
              <a:avLst/>
            </a:prstGeom>
            <a:solidFill>
              <a:schemeClr val="bg2">
                <a:lumMod val="2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11K visited mob/web</a:t>
              </a:r>
            </a:p>
          </p:txBody>
        </p:sp>
        <p:sp>
          <p:nvSpPr>
            <p:cNvPr id="167" name="Rounded Rectangle 166"/>
            <p:cNvSpPr/>
            <p:nvPr/>
          </p:nvSpPr>
          <p:spPr>
            <a:xfrm>
              <a:off x="9114135" y="4247703"/>
              <a:ext cx="753271" cy="252742"/>
            </a:xfrm>
            <a:prstGeom prst="roundRect">
              <a:avLst/>
            </a:prstGeom>
            <a:solidFill>
              <a:schemeClr val="bg2">
                <a:lumMod val="2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4.6 K +10% Bill</a:t>
              </a:r>
            </a:p>
          </p:txBody>
        </p:sp>
        <p:sp>
          <p:nvSpPr>
            <p:cNvPr id="168" name="Rounded Rectangle 167"/>
            <p:cNvSpPr/>
            <p:nvPr/>
          </p:nvSpPr>
          <p:spPr>
            <a:xfrm>
              <a:off x="9120210" y="3638367"/>
              <a:ext cx="747196" cy="240612"/>
            </a:xfrm>
            <a:prstGeom prst="roundRect">
              <a:avLst/>
            </a:prstGeom>
            <a:solidFill>
              <a:schemeClr val="bg2">
                <a:lumMod val="2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3.6 K +25% Bill</a:t>
              </a:r>
            </a:p>
          </p:txBody>
        </p:sp>
        <p:cxnSp>
          <p:nvCxnSpPr>
            <p:cNvPr id="180" name="Straight Arrow Connector 179"/>
            <p:cNvCxnSpPr>
              <a:stCxn id="107" idx="3"/>
              <a:endCxn id="160" idx="1"/>
            </p:cNvCxnSpPr>
            <p:nvPr/>
          </p:nvCxnSpPr>
          <p:spPr>
            <a:xfrm>
              <a:off x="7396422" y="4008824"/>
              <a:ext cx="565909" cy="147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835386" y="3478877"/>
              <a:ext cx="3872624" cy="1897213"/>
              <a:chOff x="156625" y="2878384"/>
              <a:chExt cx="3872624" cy="1897213"/>
            </a:xfrm>
          </p:grpSpPr>
          <p:sp>
            <p:nvSpPr>
              <p:cNvPr id="178" name="Rounded Rectangle 177"/>
              <p:cNvSpPr/>
              <p:nvPr/>
            </p:nvSpPr>
            <p:spPr>
              <a:xfrm>
                <a:off x="3157841" y="3440866"/>
                <a:ext cx="871408" cy="459086"/>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25K visited Website’/</a:t>
                </a:r>
              </a:p>
            </p:txBody>
          </p:sp>
          <p:sp>
            <p:nvSpPr>
              <p:cNvPr id="202" name="Rounded Rectangle 201"/>
              <p:cNvSpPr/>
              <p:nvPr/>
            </p:nvSpPr>
            <p:spPr>
              <a:xfrm>
                <a:off x="2016515" y="3493863"/>
                <a:ext cx="762048" cy="279223"/>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Desktop 7K</a:t>
                </a:r>
              </a:p>
            </p:txBody>
          </p:sp>
          <p:sp>
            <p:nvSpPr>
              <p:cNvPr id="203" name="Rounded Rectangle 202"/>
              <p:cNvSpPr/>
              <p:nvPr/>
            </p:nvSpPr>
            <p:spPr>
              <a:xfrm>
                <a:off x="2413233" y="4176151"/>
                <a:ext cx="660251" cy="278549"/>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Mobile 18K</a:t>
                </a:r>
              </a:p>
            </p:txBody>
          </p:sp>
          <p:cxnSp>
            <p:nvCxnSpPr>
              <p:cNvPr id="208" name="Straight Arrow Connector 207"/>
              <p:cNvCxnSpPr>
                <a:stCxn id="178" idx="1"/>
                <a:endCxn id="202" idx="3"/>
              </p:cNvCxnSpPr>
              <p:nvPr/>
            </p:nvCxnSpPr>
            <p:spPr>
              <a:xfrm flipH="1" flipV="1">
                <a:off x="2778563" y="3633475"/>
                <a:ext cx="379278" cy="36935"/>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3" name="Rounded Rectangle 222"/>
              <p:cNvSpPr/>
              <p:nvPr/>
            </p:nvSpPr>
            <p:spPr>
              <a:xfrm>
                <a:off x="1560158" y="4249859"/>
                <a:ext cx="646176" cy="283887"/>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Int. Pg. 1.6K</a:t>
                </a:r>
              </a:p>
            </p:txBody>
          </p:sp>
          <p:sp>
            <p:nvSpPr>
              <p:cNvPr id="224" name="Rounded Rectangle 223"/>
              <p:cNvSpPr/>
              <p:nvPr/>
            </p:nvSpPr>
            <p:spPr>
              <a:xfrm>
                <a:off x="214119" y="3981563"/>
                <a:ext cx="853401" cy="286200"/>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PP before </a:t>
                </a:r>
                <a:br>
                  <a:rPr lang="en-US" sz="750" dirty="0">
                    <a:solidFill>
                      <a:prstClr val="white"/>
                    </a:solidFill>
                    <a:latin typeface="Century Gothic" panose="020B0502020202020204" pitchFamily="34" charset="0"/>
                  </a:rPr>
                </a:br>
                <a:r>
                  <a:rPr lang="en-US" sz="750" dirty="0">
                    <a:solidFill>
                      <a:prstClr val="white"/>
                    </a:solidFill>
                    <a:latin typeface="Century Gothic" panose="020B0502020202020204" pitchFamily="34" charset="0"/>
                  </a:rPr>
                  <a:t>call 1K</a:t>
                </a:r>
              </a:p>
            </p:txBody>
          </p:sp>
          <p:cxnSp>
            <p:nvCxnSpPr>
              <p:cNvPr id="225" name="Straight Arrow Connector 224"/>
              <p:cNvCxnSpPr>
                <a:stCxn id="203" idx="1"/>
                <a:endCxn id="223" idx="3"/>
              </p:cNvCxnSpPr>
              <p:nvPr/>
            </p:nvCxnSpPr>
            <p:spPr>
              <a:xfrm flipH="1">
                <a:off x="2206334" y="4315426"/>
                <a:ext cx="206899" cy="7637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6" name="Rounded Rectangle 225"/>
              <p:cNvSpPr/>
              <p:nvPr/>
            </p:nvSpPr>
            <p:spPr>
              <a:xfrm>
                <a:off x="349308" y="4442980"/>
                <a:ext cx="782055" cy="332617"/>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PP After call 300</a:t>
                </a:r>
              </a:p>
            </p:txBody>
          </p:sp>
          <p:cxnSp>
            <p:nvCxnSpPr>
              <p:cNvPr id="228" name="Straight Arrow Connector 227"/>
              <p:cNvCxnSpPr>
                <a:stCxn id="223" idx="1"/>
                <a:endCxn id="226" idx="3"/>
              </p:cNvCxnSpPr>
              <p:nvPr/>
            </p:nvCxnSpPr>
            <p:spPr>
              <a:xfrm flipH="1">
                <a:off x="1131362" y="4391803"/>
                <a:ext cx="428796" cy="217485"/>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9"/>
              <p:cNvGrpSpPr/>
              <p:nvPr/>
            </p:nvGrpSpPr>
            <p:grpSpPr>
              <a:xfrm>
                <a:off x="156625" y="2878384"/>
                <a:ext cx="1859890" cy="989504"/>
                <a:chOff x="156625" y="2878384"/>
                <a:chExt cx="1859890" cy="989504"/>
              </a:xfrm>
            </p:grpSpPr>
            <p:sp>
              <p:nvSpPr>
                <p:cNvPr id="206" name="Rounded Rectangle 205"/>
                <p:cNvSpPr/>
                <p:nvPr/>
              </p:nvSpPr>
              <p:spPr>
                <a:xfrm>
                  <a:off x="1239106" y="3492940"/>
                  <a:ext cx="651019" cy="305320"/>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Int. Pg. 1.6K</a:t>
                  </a:r>
                </a:p>
              </p:txBody>
            </p:sp>
            <p:sp>
              <p:nvSpPr>
                <p:cNvPr id="207" name="Rounded Rectangle 206"/>
                <p:cNvSpPr/>
                <p:nvPr/>
              </p:nvSpPr>
              <p:spPr>
                <a:xfrm>
                  <a:off x="156625" y="3597796"/>
                  <a:ext cx="841193" cy="270092"/>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PP before </a:t>
                  </a:r>
                  <a:br>
                    <a:rPr lang="en-US" sz="750" dirty="0">
                      <a:solidFill>
                        <a:prstClr val="white"/>
                      </a:solidFill>
                      <a:latin typeface="Century Gothic" panose="020B0502020202020204" pitchFamily="34" charset="0"/>
                    </a:rPr>
                  </a:br>
                  <a:r>
                    <a:rPr lang="en-US" sz="750" dirty="0">
                      <a:solidFill>
                        <a:prstClr val="white"/>
                      </a:solidFill>
                      <a:latin typeface="Century Gothic" panose="020B0502020202020204" pitchFamily="34" charset="0"/>
                    </a:rPr>
                    <a:t>call 1K</a:t>
                  </a:r>
                </a:p>
              </p:txBody>
            </p:sp>
            <p:cxnSp>
              <p:nvCxnSpPr>
                <p:cNvPr id="211" name="Straight Arrow Connector 210"/>
                <p:cNvCxnSpPr>
                  <a:stCxn id="202" idx="1"/>
                  <a:endCxn id="206" idx="3"/>
                </p:cNvCxnSpPr>
                <p:nvPr/>
              </p:nvCxnSpPr>
              <p:spPr>
                <a:xfrm flipH="1">
                  <a:off x="1890125" y="3633475"/>
                  <a:ext cx="126390" cy="12125"/>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5" name="Rounded Rectangle 214"/>
                <p:cNvSpPr/>
                <p:nvPr/>
              </p:nvSpPr>
              <p:spPr>
                <a:xfrm>
                  <a:off x="474376" y="2878384"/>
                  <a:ext cx="712282" cy="318171"/>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PP After call 300</a:t>
                  </a:r>
                </a:p>
              </p:txBody>
            </p:sp>
            <p:cxnSp>
              <p:nvCxnSpPr>
                <p:cNvPr id="220" name="Straight Arrow Connector 219"/>
                <p:cNvCxnSpPr>
                  <a:stCxn id="206" idx="1"/>
                  <a:endCxn id="207" idx="3"/>
                </p:cNvCxnSpPr>
                <p:nvPr/>
              </p:nvCxnSpPr>
              <p:spPr>
                <a:xfrm flipH="1">
                  <a:off x="997818" y="3645600"/>
                  <a:ext cx="241288" cy="8724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cxnSp>
        <p:nvCxnSpPr>
          <p:cNvPr id="127" name="Straight Arrow Connector 126"/>
          <p:cNvCxnSpPr>
            <a:stCxn id="107" idx="2"/>
            <a:endCxn id="149" idx="0"/>
          </p:cNvCxnSpPr>
          <p:nvPr/>
        </p:nvCxnSpPr>
        <p:spPr>
          <a:xfrm>
            <a:off x="6303021" y="3274761"/>
            <a:ext cx="882266" cy="329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08" idx="2"/>
            <a:endCxn id="124" idx="0"/>
          </p:cNvCxnSpPr>
          <p:nvPr/>
        </p:nvCxnSpPr>
        <p:spPr>
          <a:xfrm>
            <a:off x="5325762" y="3419651"/>
            <a:ext cx="30144" cy="97028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08" idx="2"/>
            <a:endCxn id="123" idx="0"/>
          </p:cNvCxnSpPr>
          <p:nvPr/>
        </p:nvCxnSpPr>
        <p:spPr>
          <a:xfrm flipH="1">
            <a:off x="4681168" y="3419651"/>
            <a:ext cx="644594" cy="23445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60" idx="3"/>
            <a:endCxn id="168" idx="1"/>
          </p:cNvCxnSpPr>
          <p:nvPr/>
        </p:nvCxnSpPr>
        <p:spPr>
          <a:xfrm flipV="1">
            <a:off x="7775790" y="2973445"/>
            <a:ext cx="190544" cy="2974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60" idx="3"/>
            <a:endCxn id="167" idx="1"/>
          </p:cNvCxnSpPr>
          <p:nvPr/>
        </p:nvCxnSpPr>
        <p:spPr>
          <a:xfrm>
            <a:off x="7775789" y="3270845"/>
            <a:ext cx="186006" cy="162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6" idx="2"/>
            <a:endCxn id="4" idx="0"/>
          </p:cNvCxnSpPr>
          <p:nvPr/>
        </p:nvCxnSpPr>
        <p:spPr>
          <a:xfrm>
            <a:off x="5787188" y="2139543"/>
            <a:ext cx="469187" cy="19037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5" idx="2"/>
            <a:endCxn id="108" idx="0"/>
          </p:cNvCxnSpPr>
          <p:nvPr/>
        </p:nvCxnSpPr>
        <p:spPr>
          <a:xfrm>
            <a:off x="5212702" y="2598521"/>
            <a:ext cx="113060" cy="5713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5" idx="2"/>
            <a:endCxn id="107" idx="0"/>
          </p:cNvCxnSpPr>
          <p:nvPr/>
        </p:nvCxnSpPr>
        <p:spPr>
          <a:xfrm>
            <a:off x="5212702" y="2598521"/>
            <a:ext cx="1090319" cy="44735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stCxn id="34" idx="0"/>
            <a:endCxn id="24" idx="2"/>
          </p:cNvCxnSpPr>
          <p:nvPr/>
        </p:nvCxnSpPr>
        <p:spPr>
          <a:xfrm flipH="1" flipV="1">
            <a:off x="3830402" y="2134111"/>
            <a:ext cx="517456" cy="7825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a:stCxn id="34" idx="1"/>
            <a:endCxn id="25" idx="3"/>
          </p:cNvCxnSpPr>
          <p:nvPr/>
        </p:nvCxnSpPr>
        <p:spPr>
          <a:xfrm flipH="1">
            <a:off x="3764617" y="2310361"/>
            <a:ext cx="254630"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a:stCxn id="56" idx="3"/>
            <a:endCxn id="72" idx="1"/>
          </p:cNvCxnSpPr>
          <p:nvPr/>
        </p:nvCxnSpPr>
        <p:spPr>
          <a:xfrm>
            <a:off x="7427245" y="1870078"/>
            <a:ext cx="241737" cy="4088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p:cNvCxnSpPr>
            <a:stCxn id="56" idx="3"/>
            <a:endCxn id="73" idx="1"/>
          </p:cNvCxnSpPr>
          <p:nvPr/>
        </p:nvCxnSpPr>
        <p:spPr>
          <a:xfrm flipV="1">
            <a:off x="7427245" y="1593722"/>
            <a:ext cx="269176" cy="27635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5" idx="1"/>
            <a:endCxn id="34" idx="3"/>
          </p:cNvCxnSpPr>
          <p:nvPr/>
        </p:nvCxnSpPr>
        <p:spPr>
          <a:xfrm flipH="1" flipV="1">
            <a:off x="4676468" y="2310361"/>
            <a:ext cx="247040" cy="17084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p:cNvCxnSpPr>
            <a:stCxn id="108" idx="1"/>
            <a:endCxn id="178" idx="3"/>
          </p:cNvCxnSpPr>
          <p:nvPr/>
        </p:nvCxnSpPr>
        <p:spPr>
          <a:xfrm flipH="1">
            <a:off x="4670227" y="3294746"/>
            <a:ext cx="208727" cy="6135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a:stCxn id="178" idx="1"/>
            <a:endCxn id="203" idx="0"/>
          </p:cNvCxnSpPr>
          <p:nvPr/>
        </p:nvCxnSpPr>
        <p:spPr>
          <a:xfrm flipH="1">
            <a:off x="3709611" y="3356102"/>
            <a:ext cx="309637" cy="37781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p:cNvCxnSpPr>
            <a:stCxn id="223" idx="1"/>
            <a:endCxn id="224" idx="0"/>
          </p:cNvCxnSpPr>
          <p:nvPr/>
        </p:nvCxnSpPr>
        <p:spPr>
          <a:xfrm flipH="1" flipV="1">
            <a:off x="2138923" y="3588547"/>
            <a:ext cx="686786" cy="30646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p:cNvCxnSpPr>
            <a:stCxn id="206" idx="1"/>
            <a:endCxn id="215" idx="2"/>
          </p:cNvCxnSpPr>
          <p:nvPr/>
        </p:nvCxnSpPr>
        <p:spPr>
          <a:xfrm flipH="1" flipV="1">
            <a:off x="2280634" y="3002112"/>
            <a:ext cx="305234" cy="33545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p:cNvCxnSpPr>
            <a:stCxn id="73" idx="3"/>
            <a:endCxn id="74" idx="1"/>
          </p:cNvCxnSpPr>
          <p:nvPr/>
        </p:nvCxnSpPr>
        <p:spPr>
          <a:xfrm flipV="1">
            <a:off x="8227168" y="1371079"/>
            <a:ext cx="206111" cy="22264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p:cNvCxnSpPr>
            <a:stCxn id="73" idx="3"/>
            <a:endCxn id="75" idx="1"/>
          </p:cNvCxnSpPr>
          <p:nvPr/>
        </p:nvCxnSpPr>
        <p:spPr>
          <a:xfrm>
            <a:off x="8227168" y="1593722"/>
            <a:ext cx="233770" cy="12862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p:cNvCxnSpPr>
            <a:stCxn id="72" idx="2"/>
            <a:endCxn id="79" idx="0"/>
          </p:cNvCxnSpPr>
          <p:nvPr/>
        </p:nvCxnSpPr>
        <p:spPr>
          <a:xfrm>
            <a:off x="7915216" y="2008024"/>
            <a:ext cx="52339" cy="18207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2" name="Straight Arrow Connector 431"/>
          <p:cNvCxnSpPr>
            <a:stCxn id="72" idx="2"/>
            <a:endCxn id="78" idx="1"/>
          </p:cNvCxnSpPr>
          <p:nvPr/>
        </p:nvCxnSpPr>
        <p:spPr>
          <a:xfrm>
            <a:off x="7915216" y="2008024"/>
            <a:ext cx="385715" cy="4713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3" name="Oval 592"/>
          <p:cNvSpPr/>
          <p:nvPr/>
        </p:nvSpPr>
        <p:spPr>
          <a:xfrm rot="2257570">
            <a:off x="3947100" y="3285249"/>
            <a:ext cx="995478" cy="62720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13" name="Rectangle 612"/>
          <p:cNvSpPr/>
          <p:nvPr/>
        </p:nvSpPr>
        <p:spPr>
          <a:xfrm>
            <a:off x="4105006" y="3977104"/>
            <a:ext cx="905778" cy="381893"/>
          </a:xfrm>
          <a:prstGeom prst="rect">
            <a:avLst/>
          </a:prstGeom>
          <a:ln w="38100">
            <a:solidFill>
              <a:schemeClr val="accent1">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r>
              <a:rPr lang="en-US" sz="750" dirty="0">
                <a:solidFill>
                  <a:prstClr val="black"/>
                </a:solidFill>
              </a:rPr>
              <a:t>Potential to move customers towards self serve</a:t>
            </a:r>
          </a:p>
        </p:txBody>
      </p:sp>
      <p:sp>
        <p:nvSpPr>
          <p:cNvPr id="614" name="Rectangle 613"/>
          <p:cNvSpPr/>
          <p:nvPr/>
        </p:nvSpPr>
        <p:spPr>
          <a:xfrm>
            <a:off x="5813389" y="4355614"/>
            <a:ext cx="973457" cy="210940"/>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750" dirty="0">
                <a:solidFill>
                  <a:prstClr val="black"/>
                </a:solidFill>
              </a:rPr>
              <a:t>Potential to increase travel pass purchase </a:t>
            </a:r>
          </a:p>
        </p:txBody>
      </p:sp>
      <p:sp>
        <p:nvSpPr>
          <p:cNvPr id="615" name="Rectangle 614"/>
          <p:cNvSpPr/>
          <p:nvPr/>
        </p:nvSpPr>
        <p:spPr>
          <a:xfrm>
            <a:off x="6243952" y="3814314"/>
            <a:ext cx="803867" cy="321892"/>
          </a:xfrm>
          <a:prstGeom prst="rect">
            <a:avLst/>
          </a:prstGeom>
          <a:solidFill>
            <a:schemeClr val="bg1">
              <a:lumMod val="75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750" dirty="0">
                <a:solidFill>
                  <a:prstClr val="black"/>
                </a:solidFill>
              </a:rPr>
              <a:t>Decrease calls by selling  before travel pass</a:t>
            </a:r>
          </a:p>
        </p:txBody>
      </p:sp>
      <p:sp>
        <p:nvSpPr>
          <p:cNvPr id="616" name="Rectangle 615"/>
          <p:cNvSpPr/>
          <p:nvPr/>
        </p:nvSpPr>
        <p:spPr>
          <a:xfrm>
            <a:off x="7455845" y="3756414"/>
            <a:ext cx="918741" cy="342988"/>
          </a:xfrm>
          <a:prstGeom prst="rect">
            <a:avLst/>
          </a:prstGeom>
          <a:ln w="28575">
            <a:solidFill>
              <a:schemeClr val="accent1">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r>
              <a:rPr lang="en-US" sz="750" dirty="0">
                <a:solidFill>
                  <a:prstClr val="black"/>
                </a:solidFill>
              </a:rPr>
              <a:t>Potential to move customers towards self serve</a:t>
            </a:r>
          </a:p>
        </p:txBody>
      </p:sp>
      <p:sp>
        <p:nvSpPr>
          <p:cNvPr id="620" name="Rounded Rectangle 619"/>
          <p:cNvSpPr/>
          <p:nvPr/>
        </p:nvSpPr>
        <p:spPr>
          <a:xfrm>
            <a:off x="4718003" y="4733633"/>
            <a:ext cx="1314305" cy="343941"/>
          </a:xfrm>
          <a:prstGeom prst="roundRect">
            <a:avLst/>
          </a:prstGeom>
          <a:solidFill>
            <a:schemeClr val="bg1">
              <a:lumMod val="75000"/>
            </a:scheme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en-US" sz="788" b="1" dirty="0">
                <a:solidFill>
                  <a:prstClr val="black"/>
                </a:solidFill>
              </a:rPr>
              <a:t>Predictive model to help call center agent to sell the plan to the right customer</a:t>
            </a:r>
          </a:p>
        </p:txBody>
      </p:sp>
      <p:cxnSp>
        <p:nvCxnSpPr>
          <p:cNvPr id="622" name="Straight Arrow Connector 621"/>
          <p:cNvCxnSpPr>
            <a:stCxn id="148" idx="2"/>
          </p:cNvCxnSpPr>
          <p:nvPr/>
        </p:nvCxnSpPr>
        <p:spPr>
          <a:xfrm>
            <a:off x="6290706" y="3808394"/>
            <a:ext cx="680449" cy="9035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3" name="Straight Arrow Connector 622"/>
          <p:cNvCxnSpPr>
            <a:stCxn id="125" idx="2"/>
          </p:cNvCxnSpPr>
          <p:nvPr/>
        </p:nvCxnSpPr>
        <p:spPr>
          <a:xfrm>
            <a:off x="5856316" y="4361114"/>
            <a:ext cx="1189115" cy="3479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28" name="Rectangle 627"/>
          <p:cNvSpPr/>
          <p:nvPr/>
        </p:nvSpPr>
        <p:spPr>
          <a:xfrm>
            <a:off x="6615444" y="4724822"/>
            <a:ext cx="1195782" cy="272707"/>
          </a:xfrm>
          <a:prstGeom prst="rect">
            <a:avLst/>
          </a:prstGeom>
          <a:solidFill>
            <a:schemeClr val="bg1">
              <a:lumMod val="75000"/>
            </a:schemeClr>
          </a:solidFill>
          <a:ln w="28575">
            <a:solidFill>
              <a:schemeClr val="accent1">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r" defTabSz="685800"/>
            <a:r>
              <a:rPr lang="en-US" sz="750" dirty="0">
                <a:solidFill>
                  <a:prstClr val="black"/>
                </a:solidFill>
              </a:rPr>
              <a:t>5K Potential call reduction </a:t>
            </a:r>
          </a:p>
          <a:p>
            <a:pPr algn="r" defTabSz="685800"/>
            <a:r>
              <a:rPr lang="en-US" sz="750" dirty="0">
                <a:solidFill>
                  <a:prstClr val="black"/>
                </a:solidFill>
              </a:rPr>
              <a:t>based on primary results</a:t>
            </a:r>
          </a:p>
        </p:txBody>
      </p:sp>
      <p:sp>
        <p:nvSpPr>
          <p:cNvPr id="643" name="Oval 642"/>
          <p:cNvSpPr/>
          <p:nvPr/>
        </p:nvSpPr>
        <p:spPr>
          <a:xfrm rot="2257570">
            <a:off x="1711148" y="3164252"/>
            <a:ext cx="829406" cy="74679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44" name="Rectangle 643"/>
          <p:cNvSpPr/>
          <p:nvPr/>
        </p:nvSpPr>
        <p:spPr>
          <a:xfrm>
            <a:off x="654804" y="3443730"/>
            <a:ext cx="1141454" cy="372052"/>
          </a:xfrm>
          <a:prstGeom prst="rect">
            <a:avLst/>
          </a:prstGeom>
          <a:solidFill>
            <a:schemeClr val="bg1">
              <a:lumMod val="75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825" b="1" dirty="0">
                <a:solidFill>
                  <a:prstClr val="black"/>
                </a:solidFill>
              </a:rPr>
              <a:t>2.8K (out of4.5K) calls have Potential to migrate to Self Serve</a:t>
            </a:r>
          </a:p>
        </p:txBody>
      </p:sp>
      <p:cxnSp>
        <p:nvCxnSpPr>
          <p:cNvPr id="646" name="Straight Arrow Connector 645"/>
          <p:cNvCxnSpPr>
            <a:stCxn id="56" idx="0"/>
            <a:endCxn id="657" idx="2"/>
          </p:cNvCxnSpPr>
          <p:nvPr/>
        </p:nvCxnSpPr>
        <p:spPr>
          <a:xfrm flipV="1">
            <a:off x="7011625" y="1490132"/>
            <a:ext cx="49921" cy="20846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p:cNvCxnSpPr>
            <a:stCxn id="56" idx="0"/>
            <a:endCxn id="658" idx="2"/>
          </p:cNvCxnSpPr>
          <p:nvPr/>
        </p:nvCxnSpPr>
        <p:spPr>
          <a:xfrm flipH="1" flipV="1">
            <a:off x="6527283" y="1533564"/>
            <a:ext cx="484342" cy="16503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1" name="Straight Arrow Connector 650"/>
          <p:cNvCxnSpPr>
            <a:stCxn id="56" idx="0"/>
            <a:endCxn id="656" idx="2"/>
          </p:cNvCxnSpPr>
          <p:nvPr/>
        </p:nvCxnSpPr>
        <p:spPr>
          <a:xfrm flipV="1">
            <a:off x="7011625" y="1483291"/>
            <a:ext cx="550208" cy="21530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56" name="Rounded Rectangle 655"/>
          <p:cNvSpPr/>
          <p:nvPr/>
        </p:nvSpPr>
        <p:spPr>
          <a:xfrm>
            <a:off x="7336054" y="1277738"/>
            <a:ext cx="451556" cy="20555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No </a:t>
            </a:r>
            <a:r>
              <a:rPr lang="en-US" sz="750" dirty="0" err="1">
                <a:solidFill>
                  <a:prstClr val="white"/>
                </a:solidFill>
                <a:latin typeface="Century Gothic" panose="020B0502020202020204" pitchFamily="34" charset="0"/>
              </a:rPr>
              <a:t>trv</a:t>
            </a:r>
            <a:r>
              <a:rPr lang="en-US" sz="750" dirty="0">
                <a:solidFill>
                  <a:prstClr val="white"/>
                </a:solidFill>
                <a:latin typeface="Century Gothic" panose="020B0502020202020204" pitchFamily="34" charset="0"/>
              </a:rPr>
              <a:t/>
            </a:r>
            <a:br>
              <a:rPr lang="en-US" sz="750" dirty="0">
                <a:solidFill>
                  <a:prstClr val="white"/>
                </a:solidFill>
                <a:latin typeface="Century Gothic" panose="020B0502020202020204" pitchFamily="34" charset="0"/>
              </a:rPr>
            </a:br>
            <a:r>
              <a:rPr lang="en-US" sz="750" dirty="0">
                <a:solidFill>
                  <a:prstClr val="white"/>
                </a:solidFill>
                <a:latin typeface="Century Gothic" panose="020B0502020202020204" pitchFamily="34" charset="0"/>
              </a:rPr>
              <a:t>18.5 K</a:t>
            </a:r>
          </a:p>
        </p:txBody>
      </p:sp>
      <p:sp>
        <p:nvSpPr>
          <p:cNvPr id="657" name="Rounded Rectangle 656"/>
          <p:cNvSpPr/>
          <p:nvPr/>
        </p:nvSpPr>
        <p:spPr>
          <a:xfrm>
            <a:off x="6818407" y="1273149"/>
            <a:ext cx="486277" cy="21698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After </a:t>
            </a:r>
            <a:r>
              <a:rPr lang="en-US" sz="750" dirty="0" err="1">
                <a:solidFill>
                  <a:prstClr val="white"/>
                </a:solidFill>
                <a:latin typeface="Century Gothic" panose="020B0502020202020204" pitchFamily="34" charset="0"/>
              </a:rPr>
              <a:t>trv</a:t>
            </a:r>
            <a:r>
              <a:rPr lang="en-US" sz="750" dirty="0">
                <a:solidFill>
                  <a:prstClr val="white"/>
                </a:solidFill>
                <a:latin typeface="Century Gothic" panose="020B0502020202020204" pitchFamily="34" charset="0"/>
              </a:rPr>
              <a:t> 11K</a:t>
            </a:r>
          </a:p>
        </p:txBody>
      </p:sp>
      <p:sp>
        <p:nvSpPr>
          <p:cNvPr id="658" name="Rounded Rectangle 657"/>
          <p:cNvSpPr/>
          <p:nvPr/>
        </p:nvSpPr>
        <p:spPr>
          <a:xfrm>
            <a:off x="6286079" y="1325935"/>
            <a:ext cx="482408" cy="2076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Before </a:t>
            </a:r>
            <a:r>
              <a:rPr lang="en-US" sz="750" dirty="0" err="1">
                <a:solidFill>
                  <a:prstClr val="white"/>
                </a:solidFill>
                <a:latin typeface="Century Gothic" panose="020B0502020202020204" pitchFamily="34" charset="0"/>
              </a:rPr>
              <a:t>trv</a:t>
            </a:r>
            <a:r>
              <a:rPr lang="en-US" sz="750" dirty="0">
                <a:solidFill>
                  <a:prstClr val="white"/>
                </a:solidFill>
                <a:latin typeface="Century Gothic" panose="020B0502020202020204" pitchFamily="34" charset="0"/>
              </a:rPr>
              <a:t> 25K</a:t>
            </a:r>
          </a:p>
        </p:txBody>
      </p:sp>
      <p:sp>
        <p:nvSpPr>
          <p:cNvPr id="2" name="TextBox 1"/>
          <p:cNvSpPr txBox="1"/>
          <p:nvPr/>
        </p:nvSpPr>
        <p:spPr>
          <a:xfrm>
            <a:off x="-49258" y="4622396"/>
            <a:ext cx="2891890" cy="738664"/>
          </a:xfrm>
          <a:prstGeom prst="rect">
            <a:avLst/>
          </a:prstGeom>
          <a:noFill/>
        </p:spPr>
        <p:txBody>
          <a:bodyPr wrap="square" rtlCol="0">
            <a:spAutoFit/>
          </a:bodyPr>
          <a:lstStyle/>
          <a:p>
            <a:pPr defTabSz="685800"/>
            <a:r>
              <a:rPr lang="en-US" sz="1050" b="1" dirty="0">
                <a:solidFill>
                  <a:prstClr val="black"/>
                </a:solidFill>
              </a:rPr>
              <a:t>Criterion:</a:t>
            </a:r>
            <a:endParaRPr lang="en-US" sz="1050" dirty="0">
              <a:solidFill>
                <a:prstClr val="black"/>
              </a:solidFill>
            </a:endParaRPr>
          </a:p>
          <a:p>
            <a:pPr defTabSz="685800"/>
            <a:r>
              <a:rPr lang="en-US" sz="1050" dirty="0">
                <a:solidFill>
                  <a:prstClr val="black"/>
                </a:solidFill>
              </a:rPr>
              <a:t>Calls numbers made between Dec 1 -31 : travelled up to 30 days before or 45 days after the call</a:t>
            </a:r>
          </a:p>
        </p:txBody>
      </p:sp>
      <p:sp>
        <p:nvSpPr>
          <p:cNvPr id="3" name="TextBox 2"/>
          <p:cNvSpPr txBox="1"/>
          <p:nvPr/>
        </p:nvSpPr>
        <p:spPr>
          <a:xfrm>
            <a:off x="16881" y="96814"/>
            <a:ext cx="5195821" cy="1131079"/>
          </a:xfrm>
          <a:prstGeom prst="rect">
            <a:avLst/>
          </a:prstGeom>
          <a:noFill/>
        </p:spPr>
        <p:txBody>
          <a:bodyPr wrap="square" rtlCol="0">
            <a:spAutoFit/>
          </a:bodyPr>
          <a:lstStyle/>
          <a:p>
            <a:pPr defTabSz="685800"/>
            <a:r>
              <a:rPr lang="en-US" sz="1350" dirty="0">
                <a:solidFill>
                  <a:prstClr val="black"/>
                </a:solidFill>
              </a:rPr>
              <a:t>Total consumer customers : 95 million</a:t>
            </a:r>
          </a:p>
          <a:p>
            <a:pPr defTabSz="685800"/>
            <a:r>
              <a:rPr lang="en-US" sz="1350" dirty="0">
                <a:solidFill>
                  <a:prstClr val="black"/>
                </a:solidFill>
              </a:rPr>
              <a:t>Total December monthly calls : 10 million</a:t>
            </a:r>
          </a:p>
          <a:p>
            <a:pPr defTabSz="685800"/>
            <a:r>
              <a:rPr lang="en-US" sz="1350" dirty="0">
                <a:solidFill>
                  <a:prstClr val="black"/>
                </a:solidFill>
              </a:rPr>
              <a:t>Total international December calls : 2.5 million</a:t>
            </a:r>
          </a:p>
          <a:p>
            <a:pPr defTabSz="685800"/>
            <a:r>
              <a:rPr lang="en-US" sz="1350" dirty="0">
                <a:solidFill>
                  <a:prstClr val="black"/>
                </a:solidFill>
              </a:rPr>
              <a:t>6.1% of the total call volume</a:t>
            </a:r>
          </a:p>
          <a:p>
            <a:pPr defTabSz="685800"/>
            <a:endParaRPr lang="en-US" sz="1350" dirty="0">
              <a:solidFill>
                <a:prstClr val="black"/>
              </a:solidFill>
            </a:endParaRPr>
          </a:p>
        </p:txBody>
      </p:sp>
      <p:sp>
        <p:nvSpPr>
          <p:cNvPr id="13" name="Freeform 12"/>
          <p:cNvSpPr/>
          <p:nvPr/>
        </p:nvSpPr>
        <p:spPr>
          <a:xfrm>
            <a:off x="5097780" y="1546860"/>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 name="Freeform 8"/>
          <p:cNvSpPr/>
          <p:nvPr/>
        </p:nvSpPr>
        <p:spPr>
          <a:xfrm>
            <a:off x="171557" y="1097280"/>
            <a:ext cx="8525511" cy="4503420"/>
          </a:xfrm>
          <a:custGeom>
            <a:avLst/>
            <a:gdLst>
              <a:gd name="connsiteX0" fmla="*/ 6598778 w 11367348"/>
              <a:gd name="connsiteY0" fmla="*/ 396240 h 6004560"/>
              <a:gd name="connsiteX1" fmla="*/ 6669898 w 11367348"/>
              <a:gd name="connsiteY1" fmla="*/ 558800 h 6004560"/>
              <a:gd name="connsiteX2" fmla="*/ 6680058 w 11367348"/>
              <a:gd name="connsiteY2" fmla="*/ 599440 h 6004560"/>
              <a:gd name="connsiteX3" fmla="*/ 6690218 w 11367348"/>
              <a:gd name="connsiteY3" fmla="*/ 690880 h 6004560"/>
              <a:gd name="connsiteX4" fmla="*/ 6700378 w 11367348"/>
              <a:gd name="connsiteY4" fmla="*/ 741680 h 6004560"/>
              <a:gd name="connsiteX5" fmla="*/ 6690218 w 11367348"/>
              <a:gd name="connsiteY5" fmla="*/ 1066800 h 6004560"/>
              <a:gd name="connsiteX6" fmla="*/ 6669898 w 11367348"/>
              <a:gd name="connsiteY6" fmla="*/ 1097280 h 6004560"/>
              <a:gd name="connsiteX7" fmla="*/ 6659738 w 11367348"/>
              <a:gd name="connsiteY7" fmla="*/ 1127760 h 6004560"/>
              <a:gd name="connsiteX8" fmla="*/ 6619098 w 11367348"/>
              <a:gd name="connsiteY8" fmla="*/ 1209040 h 6004560"/>
              <a:gd name="connsiteX9" fmla="*/ 6608938 w 11367348"/>
              <a:gd name="connsiteY9" fmla="*/ 1239520 h 6004560"/>
              <a:gd name="connsiteX10" fmla="*/ 6588618 w 11367348"/>
              <a:gd name="connsiteY10" fmla="*/ 1320800 h 6004560"/>
              <a:gd name="connsiteX11" fmla="*/ 6598778 w 11367348"/>
              <a:gd name="connsiteY11" fmla="*/ 1463040 h 6004560"/>
              <a:gd name="connsiteX12" fmla="*/ 6629258 w 11367348"/>
              <a:gd name="connsiteY12" fmla="*/ 1483360 h 6004560"/>
              <a:gd name="connsiteX13" fmla="*/ 6984858 w 11367348"/>
              <a:gd name="connsiteY13" fmla="*/ 1493520 h 6004560"/>
              <a:gd name="connsiteX14" fmla="*/ 7025498 w 11367348"/>
              <a:gd name="connsiteY14" fmla="*/ 1513840 h 6004560"/>
              <a:gd name="connsiteX15" fmla="*/ 7106778 w 11367348"/>
              <a:gd name="connsiteY15" fmla="*/ 1534160 h 6004560"/>
              <a:gd name="connsiteX16" fmla="*/ 7218538 w 11367348"/>
              <a:gd name="connsiteY16" fmla="*/ 1554480 h 6004560"/>
              <a:gd name="connsiteX17" fmla="*/ 7320138 w 11367348"/>
              <a:gd name="connsiteY17" fmla="*/ 1584960 h 6004560"/>
              <a:gd name="connsiteX18" fmla="*/ 7381098 w 11367348"/>
              <a:gd name="connsiteY18" fmla="*/ 1605280 h 6004560"/>
              <a:gd name="connsiteX19" fmla="*/ 7411578 w 11367348"/>
              <a:gd name="connsiteY19" fmla="*/ 1615440 h 6004560"/>
              <a:gd name="connsiteX20" fmla="*/ 7696058 w 11367348"/>
              <a:gd name="connsiteY20" fmla="*/ 1605280 h 6004560"/>
              <a:gd name="connsiteX21" fmla="*/ 7787498 w 11367348"/>
              <a:gd name="connsiteY21" fmla="*/ 1584960 h 6004560"/>
              <a:gd name="connsiteX22" fmla="*/ 7838298 w 11367348"/>
              <a:gd name="connsiteY22" fmla="*/ 1564640 h 6004560"/>
              <a:gd name="connsiteX23" fmla="*/ 7889098 w 11367348"/>
              <a:gd name="connsiteY23" fmla="*/ 1554480 h 6004560"/>
              <a:gd name="connsiteX24" fmla="*/ 8234538 w 11367348"/>
              <a:gd name="connsiteY24" fmla="*/ 1534160 h 6004560"/>
              <a:gd name="connsiteX25" fmla="*/ 8265018 w 11367348"/>
              <a:gd name="connsiteY25" fmla="*/ 1524000 h 6004560"/>
              <a:gd name="connsiteX26" fmla="*/ 8447898 w 11367348"/>
              <a:gd name="connsiteY26" fmla="*/ 1534160 h 6004560"/>
              <a:gd name="connsiteX27" fmla="*/ 8519018 w 11367348"/>
              <a:gd name="connsiteY27" fmla="*/ 1554480 h 6004560"/>
              <a:gd name="connsiteX28" fmla="*/ 8579978 w 11367348"/>
              <a:gd name="connsiteY28" fmla="*/ 1656080 h 6004560"/>
              <a:gd name="connsiteX29" fmla="*/ 8600298 w 11367348"/>
              <a:gd name="connsiteY29" fmla="*/ 1706880 h 6004560"/>
              <a:gd name="connsiteX30" fmla="*/ 8620618 w 11367348"/>
              <a:gd name="connsiteY30" fmla="*/ 1737360 h 6004560"/>
              <a:gd name="connsiteX31" fmla="*/ 8651098 w 11367348"/>
              <a:gd name="connsiteY31" fmla="*/ 1818640 h 6004560"/>
              <a:gd name="connsiteX32" fmla="*/ 8671418 w 11367348"/>
              <a:gd name="connsiteY32" fmla="*/ 1869440 h 6004560"/>
              <a:gd name="connsiteX33" fmla="*/ 8691738 w 11367348"/>
              <a:gd name="connsiteY33" fmla="*/ 1930400 h 6004560"/>
              <a:gd name="connsiteX34" fmla="*/ 8722218 w 11367348"/>
              <a:gd name="connsiteY34" fmla="*/ 2001520 h 6004560"/>
              <a:gd name="connsiteX35" fmla="*/ 8732378 w 11367348"/>
              <a:gd name="connsiteY35" fmla="*/ 2062480 h 6004560"/>
              <a:gd name="connsiteX36" fmla="*/ 8742538 w 11367348"/>
              <a:gd name="connsiteY36" fmla="*/ 2103120 h 6004560"/>
              <a:gd name="connsiteX37" fmla="*/ 8752698 w 11367348"/>
              <a:gd name="connsiteY37" fmla="*/ 2153920 h 6004560"/>
              <a:gd name="connsiteX38" fmla="*/ 8773018 w 11367348"/>
              <a:gd name="connsiteY38" fmla="*/ 2235200 h 6004560"/>
              <a:gd name="connsiteX39" fmla="*/ 8823818 w 11367348"/>
              <a:gd name="connsiteY39" fmla="*/ 2296160 h 6004560"/>
              <a:gd name="connsiteX40" fmla="*/ 8864458 w 11367348"/>
              <a:gd name="connsiteY40" fmla="*/ 2367280 h 6004560"/>
              <a:gd name="connsiteX41" fmla="*/ 9047338 w 11367348"/>
              <a:gd name="connsiteY41" fmla="*/ 2397760 h 6004560"/>
              <a:gd name="connsiteX42" fmla="*/ 9148938 w 11367348"/>
              <a:gd name="connsiteY42" fmla="*/ 2418080 h 6004560"/>
              <a:gd name="connsiteX43" fmla="*/ 9179418 w 11367348"/>
              <a:gd name="connsiteY43" fmla="*/ 2428240 h 6004560"/>
              <a:gd name="connsiteX44" fmla="*/ 9250538 w 11367348"/>
              <a:gd name="connsiteY44" fmla="*/ 2438400 h 6004560"/>
              <a:gd name="connsiteX45" fmla="*/ 9301338 w 11367348"/>
              <a:gd name="connsiteY45" fmla="*/ 2448560 h 6004560"/>
              <a:gd name="connsiteX46" fmla="*/ 9341978 w 11367348"/>
              <a:gd name="connsiteY46" fmla="*/ 2458720 h 6004560"/>
              <a:gd name="connsiteX47" fmla="*/ 9474058 w 11367348"/>
              <a:gd name="connsiteY47" fmla="*/ 2468880 h 6004560"/>
              <a:gd name="connsiteX48" fmla="*/ 9748378 w 11367348"/>
              <a:gd name="connsiteY48" fmla="*/ 2458720 h 6004560"/>
              <a:gd name="connsiteX49" fmla="*/ 9778858 w 11367348"/>
              <a:gd name="connsiteY49" fmla="*/ 2448560 h 6004560"/>
              <a:gd name="connsiteX50" fmla="*/ 9870298 w 11367348"/>
              <a:gd name="connsiteY50" fmla="*/ 2387600 h 6004560"/>
              <a:gd name="connsiteX51" fmla="*/ 9900778 w 11367348"/>
              <a:gd name="connsiteY51" fmla="*/ 2367280 h 6004560"/>
              <a:gd name="connsiteX52" fmla="*/ 9961738 w 11367348"/>
              <a:gd name="connsiteY52" fmla="*/ 2346960 h 6004560"/>
              <a:gd name="connsiteX53" fmla="*/ 9992218 w 11367348"/>
              <a:gd name="connsiteY53" fmla="*/ 2336800 h 6004560"/>
              <a:gd name="connsiteX54" fmla="*/ 10032858 w 11367348"/>
              <a:gd name="connsiteY54" fmla="*/ 2326640 h 6004560"/>
              <a:gd name="connsiteX55" fmla="*/ 10093818 w 11367348"/>
              <a:gd name="connsiteY55" fmla="*/ 2306320 h 6004560"/>
              <a:gd name="connsiteX56" fmla="*/ 10124298 w 11367348"/>
              <a:gd name="connsiteY56" fmla="*/ 2296160 h 6004560"/>
              <a:gd name="connsiteX57" fmla="*/ 10307178 w 11367348"/>
              <a:gd name="connsiteY57" fmla="*/ 2265680 h 6004560"/>
              <a:gd name="connsiteX58" fmla="*/ 10368138 w 11367348"/>
              <a:gd name="connsiteY58" fmla="*/ 2235200 h 6004560"/>
              <a:gd name="connsiteX59" fmla="*/ 10449418 w 11367348"/>
              <a:gd name="connsiteY59" fmla="*/ 2194560 h 6004560"/>
              <a:gd name="connsiteX60" fmla="*/ 10479898 w 11367348"/>
              <a:gd name="connsiteY60" fmla="*/ 2184400 h 6004560"/>
              <a:gd name="connsiteX61" fmla="*/ 10510378 w 11367348"/>
              <a:gd name="connsiteY61" fmla="*/ 2164080 h 6004560"/>
              <a:gd name="connsiteX62" fmla="*/ 10540858 w 11367348"/>
              <a:gd name="connsiteY62" fmla="*/ 2153920 h 6004560"/>
              <a:gd name="connsiteX63" fmla="*/ 10591658 w 11367348"/>
              <a:gd name="connsiteY63" fmla="*/ 2133600 h 6004560"/>
              <a:gd name="connsiteX64" fmla="*/ 10683098 w 11367348"/>
              <a:gd name="connsiteY64" fmla="*/ 2113280 h 6004560"/>
              <a:gd name="connsiteX65" fmla="*/ 10998058 w 11367348"/>
              <a:gd name="connsiteY65" fmla="*/ 2092960 h 6004560"/>
              <a:gd name="connsiteX66" fmla="*/ 11048858 w 11367348"/>
              <a:gd name="connsiteY66" fmla="*/ 2082800 h 6004560"/>
              <a:gd name="connsiteX67" fmla="*/ 11170778 w 11367348"/>
              <a:gd name="connsiteY67" fmla="*/ 2052320 h 6004560"/>
              <a:gd name="connsiteX68" fmla="*/ 11282538 w 11367348"/>
              <a:gd name="connsiteY68" fmla="*/ 2062480 h 6004560"/>
              <a:gd name="connsiteX69" fmla="*/ 11313018 w 11367348"/>
              <a:gd name="connsiteY69" fmla="*/ 2133600 h 6004560"/>
              <a:gd name="connsiteX70" fmla="*/ 11343498 w 11367348"/>
              <a:gd name="connsiteY70" fmla="*/ 2225040 h 6004560"/>
              <a:gd name="connsiteX71" fmla="*/ 11333338 w 11367348"/>
              <a:gd name="connsiteY71" fmla="*/ 3169920 h 6004560"/>
              <a:gd name="connsiteX72" fmla="*/ 11323178 w 11367348"/>
              <a:gd name="connsiteY72" fmla="*/ 3251200 h 6004560"/>
              <a:gd name="connsiteX73" fmla="*/ 11292698 w 11367348"/>
              <a:gd name="connsiteY73" fmla="*/ 3434080 h 6004560"/>
              <a:gd name="connsiteX74" fmla="*/ 11282538 w 11367348"/>
              <a:gd name="connsiteY74" fmla="*/ 3464560 h 6004560"/>
              <a:gd name="connsiteX75" fmla="*/ 11262218 w 11367348"/>
              <a:gd name="connsiteY75" fmla="*/ 3545840 h 6004560"/>
              <a:gd name="connsiteX76" fmla="*/ 11231738 w 11367348"/>
              <a:gd name="connsiteY76" fmla="*/ 3840480 h 6004560"/>
              <a:gd name="connsiteX77" fmla="*/ 11221578 w 11367348"/>
              <a:gd name="connsiteY77" fmla="*/ 3921760 h 6004560"/>
              <a:gd name="connsiteX78" fmla="*/ 11150458 w 11367348"/>
              <a:gd name="connsiteY78" fmla="*/ 4124960 h 6004560"/>
              <a:gd name="connsiteX79" fmla="*/ 11119978 w 11367348"/>
              <a:gd name="connsiteY79" fmla="*/ 4206240 h 6004560"/>
              <a:gd name="connsiteX80" fmla="*/ 11048858 w 11367348"/>
              <a:gd name="connsiteY80" fmla="*/ 4368800 h 6004560"/>
              <a:gd name="connsiteX81" fmla="*/ 11018378 w 11367348"/>
              <a:gd name="connsiteY81" fmla="*/ 4439920 h 6004560"/>
              <a:gd name="connsiteX82" fmla="*/ 10977738 w 11367348"/>
              <a:gd name="connsiteY82" fmla="*/ 4490720 h 6004560"/>
              <a:gd name="connsiteX83" fmla="*/ 10916778 w 11367348"/>
              <a:gd name="connsiteY83" fmla="*/ 4592320 h 6004560"/>
              <a:gd name="connsiteX84" fmla="*/ 10886298 w 11367348"/>
              <a:gd name="connsiteY84" fmla="*/ 4643120 h 6004560"/>
              <a:gd name="connsiteX85" fmla="*/ 10825338 w 11367348"/>
              <a:gd name="connsiteY85" fmla="*/ 4714240 h 6004560"/>
              <a:gd name="connsiteX86" fmla="*/ 10784698 w 11367348"/>
              <a:gd name="connsiteY86" fmla="*/ 4785360 h 6004560"/>
              <a:gd name="connsiteX87" fmla="*/ 10764378 w 11367348"/>
              <a:gd name="connsiteY87" fmla="*/ 4815840 h 6004560"/>
              <a:gd name="connsiteX88" fmla="*/ 10693258 w 11367348"/>
              <a:gd name="connsiteY88" fmla="*/ 4876800 h 6004560"/>
              <a:gd name="connsiteX89" fmla="*/ 10601818 w 11367348"/>
              <a:gd name="connsiteY89" fmla="*/ 4978400 h 6004560"/>
              <a:gd name="connsiteX90" fmla="*/ 10561178 w 11367348"/>
              <a:gd name="connsiteY90" fmla="*/ 5008880 h 6004560"/>
              <a:gd name="connsiteX91" fmla="*/ 10520538 w 11367348"/>
              <a:gd name="connsiteY91" fmla="*/ 5029200 h 6004560"/>
              <a:gd name="connsiteX92" fmla="*/ 10469738 w 11367348"/>
              <a:gd name="connsiteY92" fmla="*/ 5080000 h 6004560"/>
              <a:gd name="connsiteX93" fmla="*/ 10408778 w 11367348"/>
              <a:gd name="connsiteY93" fmla="*/ 5100320 h 6004560"/>
              <a:gd name="connsiteX94" fmla="*/ 10317338 w 11367348"/>
              <a:gd name="connsiteY94" fmla="*/ 5140960 h 6004560"/>
              <a:gd name="connsiteX95" fmla="*/ 10256378 w 11367348"/>
              <a:gd name="connsiteY95" fmla="*/ 5161280 h 6004560"/>
              <a:gd name="connsiteX96" fmla="*/ 10225898 w 11367348"/>
              <a:gd name="connsiteY96" fmla="*/ 5191760 h 6004560"/>
              <a:gd name="connsiteX97" fmla="*/ 10195418 w 11367348"/>
              <a:gd name="connsiteY97" fmla="*/ 5212080 h 6004560"/>
              <a:gd name="connsiteX98" fmla="*/ 10175098 w 11367348"/>
              <a:gd name="connsiteY98" fmla="*/ 5242560 h 6004560"/>
              <a:gd name="connsiteX99" fmla="*/ 10114138 w 11367348"/>
              <a:gd name="connsiteY99" fmla="*/ 5293360 h 6004560"/>
              <a:gd name="connsiteX100" fmla="*/ 10063338 w 11367348"/>
              <a:gd name="connsiteY100" fmla="*/ 5334000 h 6004560"/>
              <a:gd name="connsiteX101" fmla="*/ 9697578 w 11367348"/>
              <a:gd name="connsiteY101" fmla="*/ 5496560 h 6004560"/>
              <a:gd name="connsiteX102" fmla="*/ 9484218 w 11367348"/>
              <a:gd name="connsiteY102" fmla="*/ 5557520 h 6004560"/>
              <a:gd name="connsiteX103" fmla="*/ 9362298 w 11367348"/>
              <a:gd name="connsiteY103" fmla="*/ 5567680 h 6004560"/>
              <a:gd name="connsiteX104" fmla="*/ 8884778 w 11367348"/>
              <a:gd name="connsiteY104" fmla="*/ 5496560 h 6004560"/>
              <a:gd name="connsiteX105" fmla="*/ 8701898 w 11367348"/>
              <a:gd name="connsiteY105" fmla="*/ 5415280 h 6004560"/>
              <a:gd name="connsiteX106" fmla="*/ 8579978 w 11367348"/>
              <a:gd name="connsiteY106" fmla="*/ 5344160 h 6004560"/>
              <a:gd name="connsiteX107" fmla="*/ 8549498 w 11367348"/>
              <a:gd name="connsiteY107" fmla="*/ 5303520 h 6004560"/>
              <a:gd name="connsiteX108" fmla="*/ 8498698 w 11367348"/>
              <a:gd name="connsiteY108" fmla="*/ 5283200 h 6004560"/>
              <a:gd name="connsiteX109" fmla="*/ 8407258 w 11367348"/>
              <a:gd name="connsiteY109" fmla="*/ 5232400 h 6004560"/>
              <a:gd name="connsiteX110" fmla="*/ 8336138 w 11367348"/>
              <a:gd name="connsiteY110" fmla="*/ 5303520 h 6004560"/>
              <a:gd name="connsiteX111" fmla="*/ 8285338 w 11367348"/>
              <a:gd name="connsiteY111" fmla="*/ 5354320 h 6004560"/>
              <a:gd name="connsiteX112" fmla="*/ 8234538 w 11367348"/>
              <a:gd name="connsiteY112" fmla="*/ 5394960 h 6004560"/>
              <a:gd name="connsiteX113" fmla="*/ 8122778 w 11367348"/>
              <a:gd name="connsiteY113" fmla="*/ 5476240 h 6004560"/>
              <a:gd name="connsiteX114" fmla="*/ 8041498 w 11367348"/>
              <a:gd name="connsiteY114" fmla="*/ 5547360 h 6004560"/>
              <a:gd name="connsiteX115" fmla="*/ 8011018 w 11367348"/>
              <a:gd name="connsiteY115" fmla="*/ 5567680 h 6004560"/>
              <a:gd name="connsiteX116" fmla="*/ 7950058 w 11367348"/>
              <a:gd name="connsiteY116" fmla="*/ 5628640 h 6004560"/>
              <a:gd name="connsiteX117" fmla="*/ 7889098 w 11367348"/>
              <a:gd name="connsiteY117" fmla="*/ 5648960 h 6004560"/>
              <a:gd name="connsiteX118" fmla="*/ 7797658 w 11367348"/>
              <a:gd name="connsiteY118" fmla="*/ 5679440 h 6004560"/>
              <a:gd name="connsiteX119" fmla="*/ 7563978 w 11367348"/>
              <a:gd name="connsiteY119" fmla="*/ 5730240 h 6004560"/>
              <a:gd name="connsiteX120" fmla="*/ 7350618 w 11367348"/>
              <a:gd name="connsiteY120" fmla="*/ 5801360 h 6004560"/>
              <a:gd name="connsiteX121" fmla="*/ 7177898 w 11367348"/>
              <a:gd name="connsiteY121" fmla="*/ 5831840 h 6004560"/>
              <a:gd name="connsiteX122" fmla="*/ 7015338 w 11367348"/>
              <a:gd name="connsiteY122" fmla="*/ 5882640 h 6004560"/>
              <a:gd name="connsiteX123" fmla="*/ 6741018 w 11367348"/>
              <a:gd name="connsiteY123" fmla="*/ 5943600 h 6004560"/>
              <a:gd name="connsiteX124" fmla="*/ 6619098 w 11367348"/>
              <a:gd name="connsiteY124" fmla="*/ 5974080 h 6004560"/>
              <a:gd name="connsiteX125" fmla="*/ 6405738 w 11367348"/>
              <a:gd name="connsiteY125" fmla="*/ 6004560 h 6004560"/>
              <a:gd name="connsiteX126" fmla="*/ 6172058 w 11367348"/>
              <a:gd name="connsiteY126" fmla="*/ 5994400 h 6004560"/>
              <a:gd name="connsiteX127" fmla="*/ 6100938 w 11367348"/>
              <a:gd name="connsiteY127" fmla="*/ 5963920 h 6004560"/>
              <a:gd name="connsiteX128" fmla="*/ 5999338 w 11367348"/>
              <a:gd name="connsiteY128" fmla="*/ 5882640 h 6004560"/>
              <a:gd name="connsiteX129" fmla="*/ 5958698 w 11367348"/>
              <a:gd name="connsiteY129" fmla="*/ 5852160 h 6004560"/>
              <a:gd name="connsiteX130" fmla="*/ 5938378 w 11367348"/>
              <a:gd name="connsiteY130" fmla="*/ 5821680 h 6004560"/>
              <a:gd name="connsiteX131" fmla="*/ 5775818 w 11367348"/>
              <a:gd name="connsiteY131" fmla="*/ 5730240 h 6004560"/>
              <a:gd name="connsiteX132" fmla="*/ 5491338 w 11367348"/>
              <a:gd name="connsiteY132" fmla="*/ 5547360 h 6004560"/>
              <a:gd name="connsiteX133" fmla="*/ 5359258 w 11367348"/>
              <a:gd name="connsiteY133" fmla="*/ 5466080 h 6004560"/>
              <a:gd name="connsiteX134" fmla="*/ 5105258 w 11367348"/>
              <a:gd name="connsiteY134" fmla="*/ 5313680 h 6004560"/>
              <a:gd name="connsiteX135" fmla="*/ 4810618 w 11367348"/>
              <a:gd name="connsiteY135" fmla="*/ 5151120 h 6004560"/>
              <a:gd name="connsiteX136" fmla="*/ 4678538 w 11367348"/>
              <a:gd name="connsiteY136" fmla="*/ 5049520 h 6004560"/>
              <a:gd name="connsiteX137" fmla="*/ 4648058 w 11367348"/>
              <a:gd name="connsiteY137" fmla="*/ 5029200 h 6004560"/>
              <a:gd name="connsiteX138" fmla="*/ 4607418 w 11367348"/>
              <a:gd name="connsiteY138" fmla="*/ 4978400 h 6004560"/>
              <a:gd name="connsiteX139" fmla="*/ 4576938 w 11367348"/>
              <a:gd name="connsiteY139" fmla="*/ 4968240 h 6004560"/>
              <a:gd name="connsiteX140" fmla="*/ 4475338 w 11367348"/>
              <a:gd name="connsiteY140" fmla="*/ 4958080 h 6004560"/>
              <a:gd name="connsiteX141" fmla="*/ 4038458 w 11367348"/>
              <a:gd name="connsiteY141" fmla="*/ 4866640 h 6004560"/>
              <a:gd name="connsiteX142" fmla="*/ 3632058 w 11367348"/>
              <a:gd name="connsiteY142" fmla="*/ 4714240 h 6004560"/>
              <a:gd name="connsiteX143" fmla="*/ 3560938 w 11367348"/>
              <a:gd name="connsiteY143" fmla="*/ 4683760 h 6004560"/>
              <a:gd name="connsiteX144" fmla="*/ 3479658 w 11367348"/>
              <a:gd name="connsiteY144" fmla="*/ 4643120 h 6004560"/>
              <a:gd name="connsiteX145" fmla="*/ 3428858 w 11367348"/>
              <a:gd name="connsiteY145" fmla="*/ 4632960 h 6004560"/>
              <a:gd name="connsiteX146" fmla="*/ 3388218 w 11367348"/>
              <a:gd name="connsiteY146" fmla="*/ 4622800 h 6004560"/>
              <a:gd name="connsiteX147" fmla="*/ 2880218 w 11367348"/>
              <a:gd name="connsiteY147" fmla="*/ 4602480 h 6004560"/>
              <a:gd name="connsiteX148" fmla="*/ 2412858 w 11367348"/>
              <a:gd name="connsiteY148" fmla="*/ 4572000 h 6004560"/>
              <a:gd name="connsiteX149" fmla="*/ 2290938 w 11367348"/>
              <a:gd name="connsiteY149" fmla="*/ 4551680 h 6004560"/>
              <a:gd name="connsiteX150" fmla="*/ 2199498 w 11367348"/>
              <a:gd name="connsiteY150" fmla="*/ 4541520 h 6004560"/>
              <a:gd name="connsiteX151" fmla="*/ 1986138 w 11367348"/>
              <a:gd name="connsiteY151" fmla="*/ 4490720 h 6004560"/>
              <a:gd name="connsiteX152" fmla="*/ 1803258 w 11367348"/>
              <a:gd name="connsiteY152" fmla="*/ 4450080 h 6004560"/>
              <a:gd name="connsiteX153" fmla="*/ 1274938 w 11367348"/>
              <a:gd name="connsiteY153" fmla="*/ 4236720 h 6004560"/>
              <a:gd name="connsiteX154" fmla="*/ 1142858 w 11367348"/>
              <a:gd name="connsiteY154" fmla="*/ 4196080 h 6004560"/>
              <a:gd name="connsiteX155" fmla="*/ 838058 w 11367348"/>
              <a:gd name="connsiteY155" fmla="*/ 4074160 h 6004560"/>
              <a:gd name="connsiteX156" fmla="*/ 777098 w 11367348"/>
              <a:gd name="connsiteY156" fmla="*/ 4043680 h 6004560"/>
              <a:gd name="connsiteX157" fmla="*/ 726298 w 11367348"/>
              <a:gd name="connsiteY157" fmla="*/ 4023360 h 6004560"/>
              <a:gd name="connsiteX158" fmla="*/ 665338 w 11367348"/>
              <a:gd name="connsiteY158" fmla="*/ 3992880 h 6004560"/>
              <a:gd name="connsiteX159" fmla="*/ 634858 w 11367348"/>
              <a:gd name="connsiteY159" fmla="*/ 3982720 h 6004560"/>
              <a:gd name="connsiteX160" fmla="*/ 421498 w 11367348"/>
              <a:gd name="connsiteY160" fmla="*/ 3830320 h 6004560"/>
              <a:gd name="connsiteX161" fmla="*/ 228458 w 11367348"/>
              <a:gd name="connsiteY161" fmla="*/ 3647440 h 6004560"/>
              <a:gd name="connsiteX162" fmla="*/ 126858 w 11367348"/>
              <a:gd name="connsiteY162" fmla="*/ 3484880 h 6004560"/>
              <a:gd name="connsiteX163" fmla="*/ 96378 w 11367348"/>
              <a:gd name="connsiteY163" fmla="*/ 3413760 h 6004560"/>
              <a:gd name="connsiteX164" fmla="*/ 25258 w 11367348"/>
              <a:gd name="connsiteY164" fmla="*/ 3271520 h 6004560"/>
              <a:gd name="connsiteX165" fmla="*/ 35418 w 11367348"/>
              <a:gd name="connsiteY165" fmla="*/ 2936240 h 6004560"/>
              <a:gd name="connsiteX166" fmla="*/ 167498 w 11367348"/>
              <a:gd name="connsiteY166" fmla="*/ 2763520 h 6004560"/>
              <a:gd name="connsiteX167" fmla="*/ 360538 w 11367348"/>
              <a:gd name="connsiteY167" fmla="*/ 2621280 h 6004560"/>
              <a:gd name="connsiteX168" fmla="*/ 462138 w 11367348"/>
              <a:gd name="connsiteY168" fmla="*/ 2580640 h 6004560"/>
              <a:gd name="connsiteX169" fmla="*/ 899018 w 11367348"/>
              <a:gd name="connsiteY169" fmla="*/ 2387600 h 6004560"/>
              <a:gd name="connsiteX170" fmla="*/ 1031098 w 11367348"/>
              <a:gd name="connsiteY170" fmla="*/ 2357120 h 6004560"/>
              <a:gd name="connsiteX171" fmla="*/ 1478138 w 11367348"/>
              <a:gd name="connsiteY171" fmla="*/ 2174240 h 6004560"/>
              <a:gd name="connsiteX172" fmla="*/ 1762618 w 11367348"/>
              <a:gd name="connsiteY172" fmla="*/ 2042160 h 6004560"/>
              <a:gd name="connsiteX173" fmla="*/ 1854058 w 11367348"/>
              <a:gd name="connsiteY173" fmla="*/ 1960880 h 6004560"/>
              <a:gd name="connsiteX174" fmla="*/ 3764138 w 11367348"/>
              <a:gd name="connsiteY174" fmla="*/ 426720 h 6004560"/>
              <a:gd name="connsiteX175" fmla="*/ 4261978 w 11367348"/>
              <a:gd name="connsiteY175" fmla="*/ 152400 h 6004560"/>
              <a:gd name="connsiteX176" fmla="*/ 4505818 w 11367348"/>
              <a:gd name="connsiteY176" fmla="*/ 50800 h 6004560"/>
              <a:gd name="connsiteX177" fmla="*/ 4556618 w 11367348"/>
              <a:gd name="connsiteY177" fmla="*/ 30480 h 6004560"/>
              <a:gd name="connsiteX178" fmla="*/ 4617578 w 11367348"/>
              <a:gd name="connsiteY178" fmla="*/ 0 h 6004560"/>
              <a:gd name="connsiteX179" fmla="*/ 5836778 w 11367348"/>
              <a:gd name="connsiteY179" fmla="*/ 30480 h 6004560"/>
              <a:gd name="connsiteX180" fmla="*/ 5907898 w 11367348"/>
              <a:gd name="connsiteY180" fmla="*/ 50800 h 6004560"/>
              <a:gd name="connsiteX181" fmla="*/ 5958698 w 11367348"/>
              <a:gd name="connsiteY181" fmla="*/ 60960 h 6004560"/>
              <a:gd name="connsiteX182" fmla="*/ 6243178 w 11367348"/>
              <a:gd name="connsiteY182" fmla="*/ 71120 h 6004560"/>
              <a:gd name="connsiteX183" fmla="*/ 6324458 w 11367348"/>
              <a:gd name="connsiteY183" fmla="*/ 91440 h 6004560"/>
              <a:gd name="connsiteX184" fmla="*/ 6507338 w 11367348"/>
              <a:gd name="connsiteY184" fmla="*/ 121920 h 6004560"/>
              <a:gd name="connsiteX185" fmla="*/ 6568298 w 11367348"/>
              <a:gd name="connsiteY185" fmla="*/ 152400 h 6004560"/>
              <a:gd name="connsiteX186" fmla="*/ 6598778 w 11367348"/>
              <a:gd name="connsiteY186" fmla="*/ 162560 h 6004560"/>
              <a:gd name="connsiteX187" fmla="*/ 6649578 w 11367348"/>
              <a:gd name="connsiteY187" fmla="*/ 254000 h 6004560"/>
              <a:gd name="connsiteX188" fmla="*/ 6629258 w 11367348"/>
              <a:gd name="connsiteY188" fmla="*/ 375920 h 6004560"/>
              <a:gd name="connsiteX189" fmla="*/ 6598778 w 11367348"/>
              <a:gd name="connsiteY189" fmla="*/ 396240 h 600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1367348" h="6004560">
                <a:moveTo>
                  <a:pt x="6598778" y="396240"/>
                </a:moveTo>
                <a:cubicBezTo>
                  <a:pt x="6622645" y="443974"/>
                  <a:pt x="6657629" y="509723"/>
                  <a:pt x="6669898" y="558800"/>
                </a:cubicBezTo>
                <a:lnTo>
                  <a:pt x="6680058" y="599440"/>
                </a:lnTo>
                <a:cubicBezTo>
                  <a:pt x="6683445" y="629920"/>
                  <a:pt x="6685881" y="660521"/>
                  <a:pt x="6690218" y="690880"/>
                </a:cubicBezTo>
                <a:cubicBezTo>
                  <a:pt x="6692660" y="707975"/>
                  <a:pt x="6700378" y="724411"/>
                  <a:pt x="6700378" y="741680"/>
                </a:cubicBezTo>
                <a:cubicBezTo>
                  <a:pt x="6700378" y="850106"/>
                  <a:pt x="6699478" y="958770"/>
                  <a:pt x="6690218" y="1066800"/>
                </a:cubicBezTo>
                <a:cubicBezTo>
                  <a:pt x="6689175" y="1078966"/>
                  <a:pt x="6675359" y="1086358"/>
                  <a:pt x="6669898" y="1097280"/>
                </a:cubicBezTo>
                <a:cubicBezTo>
                  <a:pt x="6665109" y="1106859"/>
                  <a:pt x="6664170" y="1118010"/>
                  <a:pt x="6659738" y="1127760"/>
                </a:cubicBezTo>
                <a:cubicBezTo>
                  <a:pt x="6647203" y="1155336"/>
                  <a:pt x="6628677" y="1180303"/>
                  <a:pt x="6619098" y="1209040"/>
                </a:cubicBezTo>
                <a:cubicBezTo>
                  <a:pt x="6615711" y="1219200"/>
                  <a:pt x="6611756" y="1229188"/>
                  <a:pt x="6608938" y="1239520"/>
                </a:cubicBezTo>
                <a:cubicBezTo>
                  <a:pt x="6601590" y="1266463"/>
                  <a:pt x="6588618" y="1320800"/>
                  <a:pt x="6588618" y="1320800"/>
                </a:cubicBezTo>
                <a:cubicBezTo>
                  <a:pt x="6592005" y="1368213"/>
                  <a:pt x="6587249" y="1416925"/>
                  <a:pt x="6598778" y="1463040"/>
                </a:cubicBezTo>
                <a:cubicBezTo>
                  <a:pt x="6601740" y="1474886"/>
                  <a:pt x="6617085" y="1482399"/>
                  <a:pt x="6629258" y="1483360"/>
                </a:cubicBezTo>
                <a:cubicBezTo>
                  <a:pt x="6747472" y="1492693"/>
                  <a:pt x="6866325" y="1490133"/>
                  <a:pt x="6984858" y="1493520"/>
                </a:cubicBezTo>
                <a:cubicBezTo>
                  <a:pt x="6998405" y="1500293"/>
                  <a:pt x="7011130" y="1509051"/>
                  <a:pt x="7025498" y="1513840"/>
                </a:cubicBezTo>
                <a:cubicBezTo>
                  <a:pt x="7051992" y="1522671"/>
                  <a:pt x="7079393" y="1528683"/>
                  <a:pt x="7106778" y="1534160"/>
                </a:cubicBezTo>
                <a:cubicBezTo>
                  <a:pt x="7177778" y="1548360"/>
                  <a:pt x="7140544" y="1541481"/>
                  <a:pt x="7218538" y="1554480"/>
                </a:cubicBezTo>
                <a:cubicBezTo>
                  <a:pt x="7296204" y="1593313"/>
                  <a:pt x="7218939" y="1559660"/>
                  <a:pt x="7320138" y="1584960"/>
                </a:cubicBezTo>
                <a:cubicBezTo>
                  <a:pt x="7340918" y="1590155"/>
                  <a:pt x="7360778" y="1598507"/>
                  <a:pt x="7381098" y="1605280"/>
                </a:cubicBezTo>
                <a:lnTo>
                  <a:pt x="7411578" y="1615440"/>
                </a:lnTo>
                <a:cubicBezTo>
                  <a:pt x="7506405" y="1612053"/>
                  <a:pt x="7601345" y="1611020"/>
                  <a:pt x="7696058" y="1605280"/>
                </a:cubicBezTo>
                <a:cubicBezTo>
                  <a:pt x="7705900" y="1604684"/>
                  <a:pt x="7774296" y="1589361"/>
                  <a:pt x="7787498" y="1584960"/>
                </a:cubicBezTo>
                <a:cubicBezTo>
                  <a:pt x="7804800" y="1579193"/>
                  <a:pt x="7820829" y="1569881"/>
                  <a:pt x="7838298" y="1564640"/>
                </a:cubicBezTo>
                <a:cubicBezTo>
                  <a:pt x="7854838" y="1559678"/>
                  <a:pt x="7872064" y="1557319"/>
                  <a:pt x="7889098" y="1554480"/>
                </a:cubicBezTo>
                <a:cubicBezTo>
                  <a:pt x="8021100" y="1532480"/>
                  <a:pt x="8049773" y="1541003"/>
                  <a:pt x="8234538" y="1534160"/>
                </a:cubicBezTo>
                <a:cubicBezTo>
                  <a:pt x="8244698" y="1530773"/>
                  <a:pt x="8254308" y="1524000"/>
                  <a:pt x="8265018" y="1524000"/>
                </a:cubicBezTo>
                <a:cubicBezTo>
                  <a:pt x="8326072" y="1524000"/>
                  <a:pt x="8387095" y="1528632"/>
                  <a:pt x="8447898" y="1534160"/>
                </a:cubicBezTo>
                <a:cubicBezTo>
                  <a:pt x="8465440" y="1535755"/>
                  <a:pt x="8500975" y="1548466"/>
                  <a:pt x="8519018" y="1554480"/>
                </a:cubicBezTo>
                <a:cubicBezTo>
                  <a:pt x="8551267" y="1602854"/>
                  <a:pt x="8559150" y="1609217"/>
                  <a:pt x="8579978" y="1656080"/>
                </a:cubicBezTo>
                <a:cubicBezTo>
                  <a:pt x="8587385" y="1672746"/>
                  <a:pt x="8592142" y="1690568"/>
                  <a:pt x="8600298" y="1706880"/>
                </a:cubicBezTo>
                <a:cubicBezTo>
                  <a:pt x="8605759" y="1717802"/>
                  <a:pt x="8615157" y="1726438"/>
                  <a:pt x="8620618" y="1737360"/>
                </a:cubicBezTo>
                <a:cubicBezTo>
                  <a:pt x="8640254" y="1776632"/>
                  <a:pt x="8637908" y="1783467"/>
                  <a:pt x="8651098" y="1818640"/>
                </a:cubicBezTo>
                <a:cubicBezTo>
                  <a:pt x="8657502" y="1835717"/>
                  <a:pt x="8665185" y="1852300"/>
                  <a:pt x="8671418" y="1869440"/>
                </a:cubicBezTo>
                <a:cubicBezTo>
                  <a:pt x="8678738" y="1889570"/>
                  <a:pt x="8683783" y="1910513"/>
                  <a:pt x="8691738" y="1930400"/>
                </a:cubicBezTo>
                <a:cubicBezTo>
                  <a:pt x="8707269" y="1969226"/>
                  <a:pt x="8714042" y="1964727"/>
                  <a:pt x="8722218" y="2001520"/>
                </a:cubicBezTo>
                <a:cubicBezTo>
                  <a:pt x="8726687" y="2021630"/>
                  <a:pt x="8728338" y="2042280"/>
                  <a:pt x="8732378" y="2062480"/>
                </a:cubicBezTo>
                <a:cubicBezTo>
                  <a:pt x="8735116" y="2076172"/>
                  <a:pt x="8739509" y="2089489"/>
                  <a:pt x="8742538" y="2103120"/>
                </a:cubicBezTo>
                <a:cubicBezTo>
                  <a:pt x="8746284" y="2119977"/>
                  <a:pt x="8748815" y="2137094"/>
                  <a:pt x="8752698" y="2153920"/>
                </a:cubicBezTo>
                <a:cubicBezTo>
                  <a:pt x="8758978" y="2181132"/>
                  <a:pt x="8753271" y="2215453"/>
                  <a:pt x="8773018" y="2235200"/>
                </a:cubicBezTo>
                <a:cubicBezTo>
                  <a:pt x="8801036" y="2263218"/>
                  <a:pt x="8804958" y="2263155"/>
                  <a:pt x="8823818" y="2296160"/>
                </a:cubicBezTo>
                <a:cubicBezTo>
                  <a:pt x="8830721" y="2308241"/>
                  <a:pt x="8850956" y="2356029"/>
                  <a:pt x="8864458" y="2367280"/>
                </a:cubicBezTo>
                <a:cubicBezTo>
                  <a:pt x="8911233" y="2406259"/>
                  <a:pt x="9004171" y="2394677"/>
                  <a:pt x="9047338" y="2397760"/>
                </a:cubicBezTo>
                <a:cubicBezTo>
                  <a:pt x="9081205" y="2404533"/>
                  <a:pt x="9116173" y="2407158"/>
                  <a:pt x="9148938" y="2418080"/>
                </a:cubicBezTo>
                <a:cubicBezTo>
                  <a:pt x="9159098" y="2421467"/>
                  <a:pt x="9168916" y="2426140"/>
                  <a:pt x="9179418" y="2428240"/>
                </a:cubicBezTo>
                <a:cubicBezTo>
                  <a:pt x="9202900" y="2432936"/>
                  <a:pt x="9226916" y="2434463"/>
                  <a:pt x="9250538" y="2438400"/>
                </a:cubicBezTo>
                <a:cubicBezTo>
                  <a:pt x="9267572" y="2441239"/>
                  <a:pt x="9284481" y="2444814"/>
                  <a:pt x="9301338" y="2448560"/>
                </a:cubicBezTo>
                <a:cubicBezTo>
                  <a:pt x="9314969" y="2451589"/>
                  <a:pt x="9328110" y="2457088"/>
                  <a:pt x="9341978" y="2458720"/>
                </a:cubicBezTo>
                <a:cubicBezTo>
                  <a:pt x="9385832" y="2463879"/>
                  <a:pt x="9430031" y="2465493"/>
                  <a:pt x="9474058" y="2468880"/>
                </a:cubicBezTo>
                <a:cubicBezTo>
                  <a:pt x="9565498" y="2465493"/>
                  <a:pt x="9657078" y="2464807"/>
                  <a:pt x="9748378" y="2458720"/>
                </a:cubicBezTo>
                <a:cubicBezTo>
                  <a:pt x="9759064" y="2458008"/>
                  <a:pt x="9769279" y="2453349"/>
                  <a:pt x="9778858" y="2448560"/>
                </a:cubicBezTo>
                <a:cubicBezTo>
                  <a:pt x="9824665" y="2425656"/>
                  <a:pt x="9830592" y="2415961"/>
                  <a:pt x="9870298" y="2387600"/>
                </a:cubicBezTo>
                <a:cubicBezTo>
                  <a:pt x="9880234" y="2380503"/>
                  <a:pt x="9889620" y="2372239"/>
                  <a:pt x="9900778" y="2367280"/>
                </a:cubicBezTo>
                <a:cubicBezTo>
                  <a:pt x="9920351" y="2358581"/>
                  <a:pt x="9941418" y="2353733"/>
                  <a:pt x="9961738" y="2346960"/>
                </a:cubicBezTo>
                <a:cubicBezTo>
                  <a:pt x="9971898" y="2343573"/>
                  <a:pt x="9981828" y="2339397"/>
                  <a:pt x="9992218" y="2336800"/>
                </a:cubicBezTo>
                <a:cubicBezTo>
                  <a:pt x="10005765" y="2333413"/>
                  <a:pt x="10019483" y="2330652"/>
                  <a:pt x="10032858" y="2326640"/>
                </a:cubicBezTo>
                <a:cubicBezTo>
                  <a:pt x="10053374" y="2320485"/>
                  <a:pt x="10073498" y="2313093"/>
                  <a:pt x="10093818" y="2306320"/>
                </a:cubicBezTo>
                <a:cubicBezTo>
                  <a:pt x="10103978" y="2302933"/>
                  <a:pt x="10113796" y="2298260"/>
                  <a:pt x="10124298" y="2296160"/>
                </a:cubicBezTo>
                <a:cubicBezTo>
                  <a:pt x="10252672" y="2270485"/>
                  <a:pt x="10191627" y="2280124"/>
                  <a:pt x="10307178" y="2265680"/>
                </a:cubicBezTo>
                <a:cubicBezTo>
                  <a:pt x="10368984" y="2245078"/>
                  <a:pt x="10306238" y="2268964"/>
                  <a:pt x="10368138" y="2235200"/>
                </a:cubicBezTo>
                <a:cubicBezTo>
                  <a:pt x="10394731" y="2220695"/>
                  <a:pt x="10420681" y="2204139"/>
                  <a:pt x="10449418" y="2194560"/>
                </a:cubicBezTo>
                <a:cubicBezTo>
                  <a:pt x="10459578" y="2191173"/>
                  <a:pt x="10470319" y="2189189"/>
                  <a:pt x="10479898" y="2184400"/>
                </a:cubicBezTo>
                <a:cubicBezTo>
                  <a:pt x="10490820" y="2178939"/>
                  <a:pt x="10499456" y="2169541"/>
                  <a:pt x="10510378" y="2164080"/>
                </a:cubicBezTo>
                <a:cubicBezTo>
                  <a:pt x="10519957" y="2159291"/>
                  <a:pt x="10530830" y="2157680"/>
                  <a:pt x="10540858" y="2153920"/>
                </a:cubicBezTo>
                <a:cubicBezTo>
                  <a:pt x="10557935" y="2147516"/>
                  <a:pt x="10574356" y="2139367"/>
                  <a:pt x="10591658" y="2133600"/>
                </a:cubicBezTo>
                <a:cubicBezTo>
                  <a:pt x="10605584" y="2128958"/>
                  <a:pt x="10672361" y="2114175"/>
                  <a:pt x="10683098" y="2113280"/>
                </a:cubicBezTo>
                <a:cubicBezTo>
                  <a:pt x="10787940" y="2104543"/>
                  <a:pt x="10893071" y="2099733"/>
                  <a:pt x="10998058" y="2092960"/>
                </a:cubicBezTo>
                <a:cubicBezTo>
                  <a:pt x="11014991" y="2089573"/>
                  <a:pt x="11032048" y="2086755"/>
                  <a:pt x="11048858" y="2082800"/>
                </a:cubicBezTo>
                <a:cubicBezTo>
                  <a:pt x="11089635" y="2073205"/>
                  <a:pt x="11170778" y="2052320"/>
                  <a:pt x="11170778" y="2052320"/>
                </a:cubicBezTo>
                <a:cubicBezTo>
                  <a:pt x="11208031" y="2055707"/>
                  <a:pt x="11246785" y="2051479"/>
                  <a:pt x="11282538" y="2062480"/>
                </a:cubicBezTo>
                <a:cubicBezTo>
                  <a:pt x="11302155" y="2068516"/>
                  <a:pt x="11309557" y="2122353"/>
                  <a:pt x="11313018" y="2133600"/>
                </a:cubicBezTo>
                <a:cubicBezTo>
                  <a:pt x="11322467" y="2164308"/>
                  <a:pt x="11343498" y="2225040"/>
                  <a:pt x="11343498" y="2225040"/>
                </a:cubicBezTo>
                <a:cubicBezTo>
                  <a:pt x="11388787" y="2587354"/>
                  <a:pt x="11360481" y="2328473"/>
                  <a:pt x="11333338" y="3169920"/>
                </a:cubicBezTo>
                <a:cubicBezTo>
                  <a:pt x="11332458" y="3197210"/>
                  <a:pt x="11327039" y="3224170"/>
                  <a:pt x="11323178" y="3251200"/>
                </a:cubicBezTo>
                <a:cubicBezTo>
                  <a:pt x="11320304" y="3271319"/>
                  <a:pt x="11303813" y="3389621"/>
                  <a:pt x="11292698" y="3434080"/>
                </a:cubicBezTo>
                <a:cubicBezTo>
                  <a:pt x="11290101" y="3444470"/>
                  <a:pt x="11285135" y="3454170"/>
                  <a:pt x="11282538" y="3464560"/>
                </a:cubicBezTo>
                <a:lnTo>
                  <a:pt x="11262218" y="3545840"/>
                </a:lnTo>
                <a:cubicBezTo>
                  <a:pt x="11244305" y="3904091"/>
                  <a:pt x="11269621" y="3625809"/>
                  <a:pt x="11231738" y="3840480"/>
                </a:cubicBezTo>
                <a:cubicBezTo>
                  <a:pt x="11226993" y="3867369"/>
                  <a:pt x="11227203" y="3895042"/>
                  <a:pt x="11221578" y="3921760"/>
                </a:cubicBezTo>
                <a:cubicBezTo>
                  <a:pt x="11195626" y="4045033"/>
                  <a:pt x="11195289" y="4016086"/>
                  <a:pt x="11150458" y="4124960"/>
                </a:cubicBezTo>
                <a:cubicBezTo>
                  <a:pt x="11139441" y="4151716"/>
                  <a:pt x="11131107" y="4179530"/>
                  <a:pt x="11119978" y="4206240"/>
                </a:cubicBezTo>
                <a:cubicBezTo>
                  <a:pt x="11097230" y="4260836"/>
                  <a:pt x="11072441" y="4314559"/>
                  <a:pt x="11048858" y="4368800"/>
                </a:cubicBezTo>
                <a:cubicBezTo>
                  <a:pt x="11038574" y="4392453"/>
                  <a:pt x="11034490" y="4419780"/>
                  <a:pt x="11018378" y="4439920"/>
                </a:cubicBezTo>
                <a:cubicBezTo>
                  <a:pt x="11004831" y="4456853"/>
                  <a:pt x="10989767" y="4472677"/>
                  <a:pt x="10977738" y="4490720"/>
                </a:cubicBezTo>
                <a:cubicBezTo>
                  <a:pt x="10955830" y="4523582"/>
                  <a:pt x="10937098" y="4558453"/>
                  <a:pt x="10916778" y="4592320"/>
                </a:cubicBezTo>
                <a:cubicBezTo>
                  <a:pt x="10906618" y="4609253"/>
                  <a:pt x="10898146" y="4627322"/>
                  <a:pt x="10886298" y="4643120"/>
                </a:cubicBezTo>
                <a:cubicBezTo>
                  <a:pt x="10772149" y="4795319"/>
                  <a:pt x="10931472" y="4586879"/>
                  <a:pt x="10825338" y="4714240"/>
                </a:cubicBezTo>
                <a:cubicBezTo>
                  <a:pt x="10802835" y="4741244"/>
                  <a:pt x="10802766" y="4753741"/>
                  <a:pt x="10784698" y="4785360"/>
                </a:cubicBezTo>
                <a:cubicBezTo>
                  <a:pt x="10778640" y="4795962"/>
                  <a:pt x="10773012" y="4807206"/>
                  <a:pt x="10764378" y="4815840"/>
                </a:cubicBezTo>
                <a:cubicBezTo>
                  <a:pt x="10656523" y="4923695"/>
                  <a:pt x="10838918" y="4706863"/>
                  <a:pt x="10693258" y="4876800"/>
                </a:cubicBezTo>
                <a:cubicBezTo>
                  <a:pt x="10640636" y="4938192"/>
                  <a:pt x="10719201" y="4890363"/>
                  <a:pt x="10601818" y="4978400"/>
                </a:cubicBezTo>
                <a:cubicBezTo>
                  <a:pt x="10588271" y="4988560"/>
                  <a:pt x="10575537" y="4999905"/>
                  <a:pt x="10561178" y="5008880"/>
                </a:cubicBezTo>
                <a:cubicBezTo>
                  <a:pt x="10548335" y="5016907"/>
                  <a:pt x="10532493" y="5019901"/>
                  <a:pt x="10520538" y="5029200"/>
                </a:cubicBezTo>
                <a:cubicBezTo>
                  <a:pt x="10501635" y="5043902"/>
                  <a:pt x="10489941" y="5067143"/>
                  <a:pt x="10469738" y="5080000"/>
                </a:cubicBezTo>
                <a:cubicBezTo>
                  <a:pt x="10451667" y="5091499"/>
                  <a:pt x="10428277" y="5091457"/>
                  <a:pt x="10408778" y="5100320"/>
                </a:cubicBezTo>
                <a:cubicBezTo>
                  <a:pt x="10259563" y="5168145"/>
                  <a:pt x="10438259" y="5104684"/>
                  <a:pt x="10317338" y="5140960"/>
                </a:cubicBezTo>
                <a:cubicBezTo>
                  <a:pt x="10296822" y="5147115"/>
                  <a:pt x="10256378" y="5161280"/>
                  <a:pt x="10256378" y="5161280"/>
                </a:cubicBezTo>
                <a:cubicBezTo>
                  <a:pt x="10246218" y="5171440"/>
                  <a:pt x="10236936" y="5182562"/>
                  <a:pt x="10225898" y="5191760"/>
                </a:cubicBezTo>
                <a:cubicBezTo>
                  <a:pt x="10216517" y="5199577"/>
                  <a:pt x="10204052" y="5203446"/>
                  <a:pt x="10195418" y="5212080"/>
                </a:cubicBezTo>
                <a:cubicBezTo>
                  <a:pt x="10186784" y="5220714"/>
                  <a:pt x="10182915" y="5233179"/>
                  <a:pt x="10175098" y="5242560"/>
                </a:cubicBezTo>
                <a:cubicBezTo>
                  <a:pt x="10144121" y="5279733"/>
                  <a:pt x="10149658" y="5266720"/>
                  <a:pt x="10114138" y="5293360"/>
                </a:cubicBezTo>
                <a:cubicBezTo>
                  <a:pt x="10096790" y="5306371"/>
                  <a:pt x="10081727" y="5322507"/>
                  <a:pt x="10063338" y="5334000"/>
                </a:cubicBezTo>
                <a:cubicBezTo>
                  <a:pt x="9962485" y="5397033"/>
                  <a:pt x="9795510" y="5468579"/>
                  <a:pt x="9697578" y="5496560"/>
                </a:cubicBezTo>
                <a:cubicBezTo>
                  <a:pt x="9626458" y="5516880"/>
                  <a:pt x="9557928" y="5551377"/>
                  <a:pt x="9484218" y="5557520"/>
                </a:cubicBezTo>
                <a:lnTo>
                  <a:pt x="9362298" y="5567680"/>
                </a:lnTo>
                <a:cubicBezTo>
                  <a:pt x="8886869" y="5541981"/>
                  <a:pt x="9117236" y="5604487"/>
                  <a:pt x="8884778" y="5496560"/>
                </a:cubicBezTo>
                <a:cubicBezTo>
                  <a:pt x="8824272" y="5468468"/>
                  <a:pt x="8759520" y="5448893"/>
                  <a:pt x="8701898" y="5415280"/>
                </a:cubicBezTo>
                <a:lnTo>
                  <a:pt x="8579978" y="5344160"/>
                </a:lnTo>
                <a:cubicBezTo>
                  <a:pt x="8569818" y="5330613"/>
                  <a:pt x="8563045" y="5313680"/>
                  <a:pt x="8549498" y="5303520"/>
                </a:cubicBezTo>
                <a:cubicBezTo>
                  <a:pt x="8534908" y="5292577"/>
                  <a:pt x="8515301" y="5290747"/>
                  <a:pt x="8498698" y="5283200"/>
                </a:cubicBezTo>
                <a:cubicBezTo>
                  <a:pt x="8442220" y="5257528"/>
                  <a:pt x="8448362" y="5259803"/>
                  <a:pt x="8407258" y="5232400"/>
                </a:cubicBezTo>
                <a:lnTo>
                  <a:pt x="8336138" y="5303520"/>
                </a:lnTo>
                <a:cubicBezTo>
                  <a:pt x="8319205" y="5320453"/>
                  <a:pt x="8304038" y="5339360"/>
                  <a:pt x="8285338" y="5354320"/>
                </a:cubicBezTo>
                <a:cubicBezTo>
                  <a:pt x="8268405" y="5367867"/>
                  <a:pt x="8252076" y="5382205"/>
                  <a:pt x="8234538" y="5394960"/>
                </a:cubicBezTo>
                <a:cubicBezTo>
                  <a:pt x="8163072" y="5446935"/>
                  <a:pt x="8185956" y="5420960"/>
                  <a:pt x="8122778" y="5476240"/>
                </a:cubicBezTo>
                <a:cubicBezTo>
                  <a:pt x="8047588" y="5542031"/>
                  <a:pt x="8147853" y="5467593"/>
                  <a:pt x="8041498" y="5547360"/>
                </a:cubicBezTo>
                <a:cubicBezTo>
                  <a:pt x="8031729" y="5554686"/>
                  <a:pt x="8020144" y="5559568"/>
                  <a:pt x="8011018" y="5567680"/>
                </a:cubicBezTo>
                <a:cubicBezTo>
                  <a:pt x="7989540" y="5586772"/>
                  <a:pt x="7977320" y="5619553"/>
                  <a:pt x="7950058" y="5628640"/>
                </a:cubicBezTo>
                <a:lnTo>
                  <a:pt x="7889098" y="5648960"/>
                </a:lnTo>
                <a:cubicBezTo>
                  <a:pt x="7858618" y="5659120"/>
                  <a:pt x="7829053" y="5672615"/>
                  <a:pt x="7797658" y="5679440"/>
                </a:cubicBezTo>
                <a:cubicBezTo>
                  <a:pt x="7719765" y="5696373"/>
                  <a:pt x="7640882" y="5709266"/>
                  <a:pt x="7563978" y="5730240"/>
                </a:cubicBezTo>
                <a:cubicBezTo>
                  <a:pt x="7491652" y="5749965"/>
                  <a:pt x="7423117" y="5782281"/>
                  <a:pt x="7350618" y="5801360"/>
                </a:cubicBezTo>
                <a:cubicBezTo>
                  <a:pt x="7294080" y="5816238"/>
                  <a:pt x="7234715" y="5818066"/>
                  <a:pt x="7177898" y="5831840"/>
                </a:cubicBezTo>
                <a:cubicBezTo>
                  <a:pt x="7122725" y="5845215"/>
                  <a:pt x="7070338" y="5868570"/>
                  <a:pt x="7015338" y="5882640"/>
                </a:cubicBezTo>
                <a:cubicBezTo>
                  <a:pt x="6924590" y="5905855"/>
                  <a:pt x="6832290" y="5922537"/>
                  <a:pt x="6741018" y="5943600"/>
                </a:cubicBezTo>
                <a:cubicBezTo>
                  <a:pt x="6700200" y="5953020"/>
                  <a:pt x="6660313" y="5966586"/>
                  <a:pt x="6619098" y="5974080"/>
                </a:cubicBezTo>
                <a:cubicBezTo>
                  <a:pt x="6473851" y="6000488"/>
                  <a:pt x="6545014" y="5990632"/>
                  <a:pt x="6405738" y="6004560"/>
                </a:cubicBezTo>
                <a:cubicBezTo>
                  <a:pt x="6327845" y="6001173"/>
                  <a:pt x="6249341" y="6004704"/>
                  <a:pt x="6172058" y="5994400"/>
                </a:cubicBezTo>
                <a:cubicBezTo>
                  <a:pt x="6146492" y="5990991"/>
                  <a:pt x="6123647" y="5976148"/>
                  <a:pt x="6100938" y="5963920"/>
                </a:cubicBezTo>
                <a:cubicBezTo>
                  <a:pt x="6025914" y="5923523"/>
                  <a:pt x="6055774" y="5932022"/>
                  <a:pt x="5999338" y="5882640"/>
                </a:cubicBezTo>
                <a:cubicBezTo>
                  <a:pt x="5986594" y="5871489"/>
                  <a:pt x="5970672" y="5864134"/>
                  <a:pt x="5958698" y="5852160"/>
                </a:cubicBezTo>
                <a:cubicBezTo>
                  <a:pt x="5950064" y="5843526"/>
                  <a:pt x="5947568" y="5829721"/>
                  <a:pt x="5938378" y="5821680"/>
                </a:cubicBezTo>
                <a:cubicBezTo>
                  <a:pt x="5886258" y="5776075"/>
                  <a:pt x="5836709" y="5767095"/>
                  <a:pt x="5775818" y="5730240"/>
                </a:cubicBezTo>
                <a:cubicBezTo>
                  <a:pt x="5679377" y="5671868"/>
                  <a:pt x="5586540" y="5607732"/>
                  <a:pt x="5491338" y="5547360"/>
                </a:cubicBezTo>
                <a:cubicBezTo>
                  <a:pt x="5447681" y="5519675"/>
                  <a:pt x="5403285" y="5493173"/>
                  <a:pt x="5359258" y="5466080"/>
                </a:cubicBezTo>
                <a:cubicBezTo>
                  <a:pt x="5253200" y="5400813"/>
                  <a:pt x="5211680" y="5373831"/>
                  <a:pt x="5105258" y="5313680"/>
                </a:cubicBezTo>
                <a:cubicBezTo>
                  <a:pt x="5055716" y="5285678"/>
                  <a:pt x="4827738" y="5164289"/>
                  <a:pt x="4810618" y="5151120"/>
                </a:cubicBezTo>
                <a:lnTo>
                  <a:pt x="4678538" y="5049520"/>
                </a:lnTo>
                <a:cubicBezTo>
                  <a:pt x="4668769" y="5042194"/>
                  <a:pt x="4656692" y="5037834"/>
                  <a:pt x="4648058" y="5029200"/>
                </a:cubicBezTo>
                <a:cubicBezTo>
                  <a:pt x="4632724" y="5013866"/>
                  <a:pt x="4623883" y="4992513"/>
                  <a:pt x="4607418" y="4978400"/>
                </a:cubicBezTo>
                <a:cubicBezTo>
                  <a:pt x="4599287" y="4971430"/>
                  <a:pt x="4587523" y="4969868"/>
                  <a:pt x="4576938" y="4968240"/>
                </a:cubicBezTo>
                <a:cubicBezTo>
                  <a:pt x="4543298" y="4963065"/>
                  <a:pt x="4508978" y="4963255"/>
                  <a:pt x="4475338" y="4958080"/>
                </a:cubicBezTo>
                <a:cubicBezTo>
                  <a:pt x="4392877" y="4945394"/>
                  <a:pt x="4074077" y="4879997"/>
                  <a:pt x="4038458" y="4866640"/>
                </a:cubicBezTo>
                <a:cubicBezTo>
                  <a:pt x="3902991" y="4815840"/>
                  <a:pt x="3765038" y="4771232"/>
                  <a:pt x="3632058" y="4714240"/>
                </a:cubicBezTo>
                <a:cubicBezTo>
                  <a:pt x="3608351" y="4704080"/>
                  <a:pt x="3584310" y="4694667"/>
                  <a:pt x="3560938" y="4683760"/>
                </a:cubicBezTo>
                <a:cubicBezTo>
                  <a:pt x="3533489" y="4670950"/>
                  <a:pt x="3507930" y="4653994"/>
                  <a:pt x="3479658" y="4643120"/>
                </a:cubicBezTo>
                <a:cubicBezTo>
                  <a:pt x="3463540" y="4636921"/>
                  <a:pt x="3445715" y="4636706"/>
                  <a:pt x="3428858" y="4632960"/>
                </a:cubicBezTo>
                <a:cubicBezTo>
                  <a:pt x="3415227" y="4629931"/>
                  <a:pt x="3402160" y="4623575"/>
                  <a:pt x="3388218" y="4622800"/>
                </a:cubicBezTo>
                <a:cubicBezTo>
                  <a:pt x="3219010" y="4613400"/>
                  <a:pt x="3049457" y="4611295"/>
                  <a:pt x="2880218" y="4602480"/>
                </a:cubicBezTo>
                <a:cubicBezTo>
                  <a:pt x="2724312" y="4594360"/>
                  <a:pt x="2568645" y="4582160"/>
                  <a:pt x="2412858" y="4572000"/>
                </a:cubicBezTo>
                <a:cubicBezTo>
                  <a:pt x="2372218" y="4565227"/>
                  <a:pt x="2331724" y="4557507"/>
                  <a:pt x="2290938" y="4551680"/>
                </a:cubicBezTo>
                <a:cubicBezTo>
                  <a:pt x="2260579" y="4547343"/>
                  <a:pt x="2229614" y="4547311"/>
                  <a:pt x="2199498" y="4541520"/>
                </a:cubicBezTo>
                <a:cubicBezTo>
                  <a:pt x="1895386" y="4483037"/>
                  <a:pt x="2111969" y="4518682"/>
                  <a:pt x="1986138" y="4490720"/>
                </a:cubicBezTo>
                <a:cubicBezTo>
                  <a:pt x="1925178" y="4477173"/>
                  <a:pt x="1862067" y="4471083"/>
                  <a:pt x="1803258" y="4450080"/>
                </a:cubicBezTo>
                <a:cubicBezTo>
                  <a:pt x="1624397" y="4386201"/>
                  <a:pt x="1456465" y="4292574"/>
                  <a:pt x="1274938" y="4236720"/>
                </a:cubicBezTo>
                <a:cubicBezTo>
                  <a:pt x="1230911" y="4223173"/>
                  <a:pt x="1186030" y="4212144"/>
                  <a:pt x="1142858" y="4196080"/>
                </a:cubicBezTo>
                <a:cubicBezTo>
                  <a:pt x="1040301" y="4157919"/>
                  <a:pt x="939067" y="4116247"/>
                  <a:pt x="838058" y="4074160"/>
                </a:cubicBezTo>
                <a:cubicBezTo>
                  <a:pt x="817087" y="4065422"/>
                  <a:pt x="797780" y="4053081"/>
                  <a:pt x="777098" y="4043680"/>
                </a:cubicBezTo>
                <a:cubicBezTo>
                  <a:pt x="760495" y="4036133"/>
                  <a:pt x="742901" y="4030907"/>
                  <a:pt x="726298" y="4023360"/>
                </a:cubicBezTo>
                <a:cubicBezTo>
                  <a:pt x="705616" y="4013959"/>
                  <a:pt x="686098" y="4002107"/>
                  <a:pt x="665338" y="3992880"/>
                </a:cubicBezTo>
                <a:cubicBezTo>
                  <a:pt x="655551" y="3988530"/>
                  <a:pt x="644437" y="3987509"/>
                  <a:pt x="634858" y="3982720"/>
                </a:cubicBezTo>
                <a:cubicBezTo>
                  <a:pt x="571876" y="3951229"/>
                  <a:pt x="442424" y="3848027"/>
                  <a:pt x="421498" y="3830320"/>
                </a:cubicBezTo>
                <a:cubicBezTo>
                  <a:pt x="348904" y="3768894"/>
                  <a:pt x="281842" y="3724179"/>
                  <a:pt x="228458" y="3647440"/>
                </a:cubicBezTo>
                <a:cubicBezTo>
                  <a:pt x="191967" y="3594985"/>
                  <a:pt x="158300" y="3540509"/>
                  <a:pt x="126858" y="3484880"/>
                </a:cubicBezTo>
                <a:cubicBezTo>
                  <a:pt x="114167" y="3462426"/>
                  <a:pt x="107467" y="3437047"/>
                  <a:pt x="96378" y="3413760"/>
                </a:cubicBezTo>
                <a:cubicBezTo>
                  <a:pt x="73587" y="3365900"/>
                  <a:pt x="48965" y="3318933"/>
                  <a:pt x="25258" y="3271520"/>
                </a:cubicBezTo>
                <a:cubicBezTo>
                  <a:pt x="2542" y="3146581"/>
                  <a:pt x="-22133" y="3076522"/>
                  <a:pt x="35418" y="2936240"/>
                </a:cubicBezTo>
                <a:cubicBezTo>
                  <a:pt x="62927" y="2869186"/>
                  <a:pt x="119617" y="2817930"/>
                  <a:pt x="167498" y="2763520"/>
                </a:cubicBezTo>
                <a:cubicBezTo>
                  <a:pt x="219258" y="2704702"/>
                  <a:pt x="290986" y="2656056"/>
                  <a:pt x="360538" y="2621280"/>
                </a:cubicBezTo>
                <a:cubicBezTo>
                  <a:pt x="393163" y="2604968"/>
                  <a:pt x="429111" y="2596121"/>
                  <a:pt x="462138" y="2580640"/>
                </a:cubicBezTo>
                <a:cubicBezTo>
                  <a:pt x="690443" y="2473622"/>
                  <a:pt x="665634" y="2463107"/>
                  <a:pt x="899018" y="2387600"/>
                </a:cubicBezTo>
                <a:cubicBezTo>
                  <a:pt x="942008" y="2373692"/>
                  <a:pt x="988700" y="2372740"/>
                  <a:pt x="1031098" y="2357120"/>
                </a:cubicBezTo>
                <a:cubicBezTo>
                  <a:pt x="1182172" y="2301461"/>
                  <a:pt x="1335398" y="2248713"/>
                  <a:pt x="1478138" y="2174240"/>
                </a:cubicBezTo>
                <a:cubicBezTo>
                  <a:pt x="1727128" y="2044332"/>
                  <a:pt x="1625666" y="2069550"/>
                  <a:pt x="1762618" y="2042160"/>
                </a:cubicBezTo>
                <a:cubicBezTo>
                  <a:pt x="1858733" y="1970074"/>
                  <a:pt x="1739924" y="2062174"/>
                  <a:pt x="1854058" y="1960880"/>
                </a:cubicBezTo>
                <a:cubicBezTo>
                  <a:pt x="2351307" y="1519571"/>
                  <a:pt x="3229198" y="721483"/>
                  <a:pt x="3764138" y="426720"/>
                </a:cubicBezTo>
                <a:lnTo>
                  <a:pt x="4261978" y="152400"/>
                </a:lnTo>
                <a:cubicBezTo>
                  <a:pt x="4448136" y="50859"/>
                  <a:pt x="4373049" y="69767"/>
                  <a:pt x="4505818" y="50800"/>
                </a:cubicBezTo>
                <a:cubicBezTo>
                  <a:pt x="4522751" y="44027"/>
                  <a:pt x="4540306" y="38636"/>
                  <a:pt x="4556618" y="30480"/>
                </a:cubicBezTo>
                <a:cubicBezTo>
                  <a:pt x="4635400" y="-8911"/>
                  <a:pt x="4540966" y="25537"/>
                  <a:pt x="4617578" y="0"/>
                </a:cubicBezTo>
                <a:lnTo>
                  <a:pt x="5836778" y="30480"/>
                </a:lnTo>
                <a:cubicBezTo>
                  <a:pt x="5861414" y="31450"/>
                  <a:pt x="5883979" y="44820"/>
                  <a:pt x="5907898" y="50800"/>
                </a:cubicBezTo>
                <a:cubicBezTo>
                  <a:pt x="5924651" y="54988"/>
                  <a:pt x="5941461" y="59915"/>
                  <a:pt x="5958698" y="60960"/>
                </a:cubicBezTo>
                <a:cubicBezTo>
                  <a:pt x="6053411" y="66700"/>
                  <a:pt x="6148351" y="67733"/>
                  <a:pt x="6243178" y="71120"/>
                </a:cubicBezTo>
                <a:cubicBezTo>
                  <a:pt x="6270271" y="77893"/>
                  <a:pt x="6297024" y="86214"/>
                  <a:pt x="6324458" y="91440"/>
                </a:cubicBezTo>
                <a:cubicBezTo>
                  <a:pt x="6360672" y="98338"/>
                  <a:pt x="6456640" y="109245"/>
                  <a:pt x="6507338" y="121920"/>
                </a:cubicBezTo>
                <a:cubicBezTo>
                  <a:pt x="6558413" y="134689"/>
                  <a:pt x="6518633" y="127568"/>
                  <a:pt x="6568298" y="152400"/>
                </a:cubicBezTo>
                <a:cubicBezTo>
                  <a:pt x="6577877" y="157189"/>
                  <a:pt x="6588618" y="159173"/>
                  <a:pt x="6598778" y="162560"/>
                </a:cubicBezTo>
                <a:cubicBezTo>
                  <a:pt x="6645359" y="232431"/>
                  <a:pt x="6631695" y="200352"/>
                  <a:pt x="6649578" y="254000"/>
                </a:cubicBezTo>
                <a:cubicBezTo>
                  <a:pt x="6625759" y="325457"/>
                  <a:pt x="6651943" y="239808"/>
                  <a:pt x="6629258" y="375920"/>
                </a:cubicBezTo>
                <a:cubicBezTo>
                  <a:pt x="6618027" y="443306"/>
                  <a:pt x="6619098" y="385036"/>
                  <a:pt x="6598778" y="39624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Tree>
    <p:extLst>
      <p:ext uri="{BB962C8B-B14F-4D97-AF65-F5344CB8AC3E}">
        <p14:creationId xmlns:p14="http://schemas.microsoft.com/office/powerpoint/2010/main" val="39359276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2D0507-9F86-7A45-BE8E-43760B9F92AA}" type="slidenum">
              <a:rPr lang="en-US" smtClean="0"/>
              <a:pPr/>
              <a:t>14</a:t>
            </a:fld>
            <a:endParaRPr lang="en-US" dirty="0"/>
          </a:p>
        </p:txBody>
      </p:sp>
      <p:sp>
        <p:nvSpPr>
          <p:cNvPr id="4" name="Title 3"/>
          <p:cNvSpPr>
            <a:spLocks noGrp="1"/>
          </p:cNvSpPr>
          <p:nvPr>
            <p:ph type="title"/>
          </p:nvPr>
        </p:nvSpPr>
        <p:spPr/>
        <p:txBody>
          <a:bodyPr/>
          <a:lstStyle/>
          <a:p>
            <a:r>
              <a:rPr lang="en-US" dirty="0" smtClean="0"/>
              <a:t>Sep 18-Feb 19 Travelers by country</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3783877613"/>
              </p:ext>
            </p:extLst>
          </p:nvPr>
        </p:nvGraphicFramePr>
        <p:xfrm>
          <a:off x="1312863" y="936625"/>
          <a:ext cx="4181475" cy="3629025"/>
        </p:xfrm>
        <a:graphic>
          <a:graphicData uri="http://schemas.openxmlformats.org/presentationml/2006/ole">
            <mc:AlternateContent xmlns:mc="http://schemas.openxmlformats.org/markup-compatibility/2006">
              <mc:Choice xmlns:v="urn:schemas-microsoft-com:vml" Requires="v">
                <p:oleObj spid="_x0000_s1039" name="Worksheet" r:id="rId3" imgW="11296736" imgH="11976275" progId="Excel.Sheet.12">
                  <p:embed/>
                </p:oleObj>
              </mc:Choice>
              <mc:Fallback>
                <p:oleObj name="Worksheet" r:id="rId3" imgW="11296736" imgH="11976275" progId="Excel.Sheet.12">
                  <p:embed/>
                  <p:pic>
                    <p:nvPicPr>
                      <p:cNvPr id="0" name=""/>
                      <p:cNvPicPr/>
                      <p:nvPr/>
                    </p:nvPicPr>
                    <p:blipFill>
                      <a:blip r:embed="rId4"/>
                      <a:stretch>
                        <a:fillRect/>
                      </a:stretch>
                    </p:blipFill>
                    <p:spPr>
                      <a:xfrm>
                        <a:off x="1312863" y="936625"/>
                        <a:ext cx="4181475" cy="3629025"/>
                      </a:xfrm>
                      <a:prstGeom prst="rect">
                        <a:avLst/>
                      </a:prstGeom>
                    </p:spPr>
                  </p:pic>
                </p:oleObj>
              </mc:Fallback>
            </mc:AlternateContent>
          </a:graphicData>
        </a:graphic>
      </p:graphicFrame>
    </p:spTree>
    <p:extLst>
      <p:ext uri="{BB962C8B-B14F-4D97-AF65-F5344CB8AC3E}">
        <p14:creationId xmlns:p14="http://schemas.microsoft.com/office/powerpoint/2010/main" val="15710366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2D0507-9F86-7A45-BE8E-43760B9F92AA}" type="slidenum">
              <a:rPr lang="en-US" smtClean="0"/>
              <a:pPr/>
              <a:t>15</a:t>
            </a:fld>
            <a:endParaRPr lang="en-US" dirty="0"/>
          </a:p>
        </p:txBody>
      </p:sp>
      <p:sp>
        <p:nvSpPr>
          <p:cNvPr id="4" name="Title 3"/>
          <p:cNvSpPr>
            <a:spLocks noGrp="1"/>
          </p:cNvSpPr>
          <p:nvPr>
            <p:ph type="title"/>
          </p:nvPr>
        </p:nvSpPr>
        <p:spPr/>
        <p:txBody>
          <a:bodyPr/>
          <a:lstStyle/>
          <a:p>
            <a:r>
              <a:rPr lang="en-US" dirty="0"/>
              <a:t>17-18 </a:t>
            </a:r>
            <a:r>
              <a:rPr lang="en-US" dirty="0" smtClean="0"/>
              <a:t>Calls monthly</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2062545848"/>
              </p:ext>
            </p:extLst>
          </p:nvPr>
        </p:nvGraphicFramePr>
        <p:xfrm>
          <a:off x="1457540" y="885240"/>
          <a:ext cx="5967664" cy="4064000"/>
        </p:xfrm>
        <a:graphic>
          <a:graphicData uri="http://schemas.openxmlformats.org/presentationml/2006/ole">
            <mc:AlternateContent xmlns:mc="http://schemas.openxmlformats.org/markup-compatibility/2006">
              <mc:Choice xmlns:v="urn:schemas-microsoft-com:vml" Requires="v">
                <p:oleObj spid="_x0000_s2054" name="Worksheet" r:id="rId3" imgW="11887397" imgH="11976275" progId="Excel.Sheet.12">
                  <p:embed/>
                </p:oleObj>
              </mc:Choice>
              <mc:Fallback>
                <p:oleObj name="Worksheet" r:id="rId3" imgW="11887397" imgH="11976275" progId="Excel.Sheet.12">
                  <p:embed/>
                  <p:pic>
                    <p:nvPicPr>
                      <p:cNvPr id="0" name=""/>
                      <p:cNvPicPr/>
                      <p:nvPr/>
                    </p:nvPicPr>
                    <p:blipFill>
                      <a:blip r:embed="rId4"/>
                      <a:stretch>
                        <a:fillRect/>
                      </a:stretch>
                    </p:blipFill>
                    <p:spPr>
                      <a:xfrm>
                        <a:off x="1457540" y="885240"/>
                        <a:ext cx="5967664" cy="4064000"/>
                      </a:xfrm>
                      <a:prstGeom prst="rect">
                        <a:avLst/>
                      </a:prstGeom>
                    </p:spPr>
                  </p:pic>
                </p:oleObj>
              </mc:Fallback>
            </mc:AlternateContent>
          </a:graphicData>
        </a:graphic>
      </p:graphicFrame>
    </p:spTree>
    <p:extLst>
      <p:ext uri="{BB962C8B-B14F-4D97-AF65-F5344CB8AC3E}">
        <p14:creationId xmlns:p14="http://schemas.microsoft.com/office/powerpoint/2010/main" val="1928587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Google Shape;865;p145"/>
          <p:cNvPicPr preferRelativeResize="0"/>
          <p:nvPr/>
        </p:nvPicPr>
        <p:blipFill rotWithShape="1">
          <a:blip r:embed="rId3">
            <a:alphaModFix/>
          </a:blip>
          <a:srcRect l="874" r="21037"/>
          <a:stretch/>
        </p:blipFill>
        <p:spPr>
          <a:xfrm>
            <a:off x="3119273" y="0"/>
            <a:ext cx="6024731" cy="5148075"/>
          </a:xfrm>
          <a:prstGeom prst="rect">
            <a:avLst/>
          </a:prstGeom>
          <a:noFill/>
          <a:ln>
            <a:noFill/>
          </a:ln>
        </p:spPr>
      </p:pic>
      <p:sp>
        <p:nvSpPr>
          <p:cNvPr id="866" name="Google Shape;866;p145"/>
          <p:cNvSpPr/>
          <p:nvPr/>
        </p:nvSpPr>
        <p:spPr>
          <a:xfrm rot="5400000">
            <a:off x="3555725" y="-440400"/>
            <a:ext cx="5148000" cy="6028800"/>
          </a:xfrm>
          <a:prstGeom prst="rect">
            <a:avLst/>
          </a:prstGeom>
          <a:gradFill>
            <a:gsLst>
              <a:gs pos="0">
                <a:srgbClr val="FFFFFF">
                  <a:alpha val="41568"/>
                </a:srgbClr>
              </a:gs>
              <a:gs pos="100000">
                <a:srgbClr val="FF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145"/>
          <p:cNvSpPr/>
          <p:nvPr/>
        </p:nvSpPr>
        <p:spPr>
          <a:xfrm rot="-5400000">
            <a:off x="690650" y="2031875"/>
            <a:ext cx="1056600" cy="105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8" name="Google Shape;868;p145"/>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869" name="Google Shape;869;p145"/>
          <p:cNvSpPr txBox="1"/>
          <p:nvPr/>
        </p:nvSpPr>
        <p:spPr>
          <a:xfrm>
            <a:off x="1333500" y="4612166"/>
            <a:ext cx="7124700" cy="3012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Clr>
                <a:srgbClr val="000000"/>
              </a:buClr>
              <a:buSzPts val="650"/>
              <a:buFont typeface="Arial"/>
              <a:buNone/>
            </a:pPr>
            <a:r>
              <a:rPr lang="en" sz="650" b="0" i="0" u="none" strike="noStrike" cap="none">
                <a:solidFill>
                  <a:schemeClr val="dk1"/>
                </a:solidFill>
                <a:latin typeface="Verizon NHG DS"/>
                <a:ea typeface="Verizon NHG DS"/>
                <a:cs typeface="Verizon NHG DS"/>
                <a:sym typeface="Verizon NHG DS"/>
              </a:rPr>
              <a:t>Verizon confidential and proprietary. Unauthorized disclosure, reproduction or other use prohibited.</a:t>
            </a:r>
            <a:endParaRPr sz="650" b="0" i="0" u="none" strike="noStrike" cap="none">
              <a:solidFill>
                <a:schemeClr val="dk1"/>
              </a:solidFill>
              <a:latin typeface="Verizon NHG DS"/>
              <a:ea typeface="Verizon NHG DS"/>
              <a:cs typeface="Verizon NHG DS"/>
              <a:sym typeface="Verizon NHG DS"/>
            </a:endParaRPr>
          </a:p>
        </p:txBody>
      </p:sp>
      <p:cxnSp>
        <p:nvCxnSpPr>
          <p:cNvPr id="870" name="Google Shape;870;p145"/>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871" name="Google Shape;871;p145"/>
          <p:cNvSpPr txBox="1">
            <a:spLocks noGrp="1"/>
          </p:cNvSpPr>
          <p:nvPr>
            <p:ph type="title"/>
          </p:nvPr>
        </p:nvSpPr>
        <p:spPr>
          <a:xfrm>
            <a:off x="457200" y="594360"/>
            <a:ext cx="8229600" cy="4572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2400"/>
              <a:buNone/>
            </a:pPr>
            <a:r>
              <a:rPr lang="en"/>
              <a:t>International Travel: Call Category and Subcategory </a:t>
            </a:r>
            <a:r>
              <a:rPr lang="en" sz="1800" b="0"/>
              <a:t>- Annually</a:t>
            </a:r>
            <a:endParaRPr sz="1800" b="0"/>
          </a:p>
        </p:txBody>
      </p:sp>
      <p:sp>
        <p:nvSpPr>
          <p:cNvPr id="872" name="Google Shape;872;p145"/>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700"/>
              <a:buFont typeface="Arial"/>
              <a:buNone/>
            </a:pPr>
            <a:fld id="{00000000-1234-1234-1234-123412341234}" type="slidenum">
              <a:rPr lang="en"/>
              <a:t>16</a:t>
            </a:fld>
            <a:endParaRPr/>
          </a:p>
        </p:txBody>
      </p:sp>
      <p:sp>
        <p:nvSpPr>
          <p:cNvPr id="873" name="Google Shape;873;p145"/>
          <p:cNvSpPr/>
          <p:nvPr/>
        </p:nvSpPr>
        <p:spPr>
          <a:xfrm>
            <a:off x="3402145" y="970825"/>
            <a:ext cx="1653000" cy="3786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000" b="1" i="0" u="none" strike="noStrike" cap="none">
                <a:solidFill>
                  <a:srgbClr val="FFFFFF"/>
                </a:solidFill>
                <a:latin typeface="Verizon NHG TX"/>
                <a:ea typeface="Verizon NHG TX"/>
                <a:cs typeface="Verizon NHG TX"/>
                <a:sym typeface="Verizon NHG TX"/>
              </a:rPr>
              <a:t>International Calls</a:t>
            </a:r>
            <a:endParaRPr sz="1000" b="1" i="0" u="none" strike="noStrike" cap="none">
              <a:solidFill>
                <a:srgbClr val="FFFFFF"/>
              </a:solidFill>
              <a:latin typeface="Verizon NHG TX"/>
              <a:ea typeface="Verizon NHG TX"/>
              <a:cs typeface="Verizon NHG TX"/>
              <a:sym typeface="Verizon NHG TX"/>
            </a:endParaRPr>
          </a:p>
          <a:p>
            <a:pPr marL="0" marR="0" lvl="0" indent="0" algn="ctr" rtl="0">
              <a:lnSpc>
                <a:spcPct val="100000"/>
              </a:lnSpc>
              <a:spcBef>
                <a:spcPts val="0"/>
              </a:spcBef>
              <a:spcAft>
                <a:spcPts val="0"/>
              </a:spcAft>
              <a:buClr>
                <a:schemeClr val="dk1"/>
              </a:buClr>
              <a:buSzPts val="1100"/>
              <a:buFont typeface="Arial"/>
              <a:buNone/>
            </a:pPr>
            <a:r>
              <a:rPr lang="en" sz="1000" b="0" i="0" u="none" strike="noStrike" cap="none">
                <a:solidFill>
                  <a:srgbClr val="FFFFFF"/>
                </a:solidFill>
                <a:latin typeface="Verizon NHG TX"/>
                <a:ea typeface="Verizon NHG TX"/>
                <a:cs typeface="Verizon NHG TX"/>
                <a:sym typeface="Verizon NHG TX"/>
              </a:rPr>
              <a:t> (</a:t>
            </a:r>
            <a:r>
              <a:rPr lang="en" sz="1000">
                <a:solidFill>
                  <a:srgbClr val="FFFFFF"/>
                </a:solidFill>
                <a:latin typeface="Verizon NHG TX"/>
                <a:ea typeface="Verizon NHG TX"/>
                <a:cs typeface="Verizon NHG TX"/>
                <a:sym typeface="Verizon NHG TX"/>
              </a:rPr>
              <a:t>2.88</a:t>
            </a:r>
            <a:r>
              <a:rPr lang="en" sz="1000" b="0" i="0" u="none" strike="noStrike" cap="none">
                <a:solidFill>
                  <a:srgbClr val="FFFFFF"/>
                </a:solidFill>
                <a:latin typeface="Verizon NHG TX"/>
                <a:ea typeface="Verizon NHG TX"/>
                <a:cs typeface="Verizon NHG TX"/>
                <a:sym typeface="Verizon NHG TX"/>
              </a:rPr>
              <a:t> M)</a:t>
            </a:r>
            <a:endParaRPr sz="1000" b="0" i="0" u="none" strike="noStrike" cap="none">
              <a:solidFill>
                <a:srgbClr val="FFFFFF"/>
              </a:solidFill>
              <a:latin typeface="Verizon NHG TX"/>
              <a:ea typeface="Verizon NHG TX"/>
              <a:cs typeface="Verizon NHG TX"/>
              <a:sym typeface="Verizon NHG TX"/>
            </a:endParaRPr>
          </a:p>
        </p:txBody>
      </p:sp>
      <p:sp>
        <p:nvSpPr>
          <p:cNvPr id="874" name="Google Shape;874;p145"/>
          <p:cNvSpPr/>
          <p:nvPr/>
        </p:nvSpPr>
        <p:spPr>
          <a:xfrm>
            <a:off x="530683" y="1642647"/>
            <a:ext cx="1116300" cy="364800"/>
          </a:xfrm>
          <a:prstGeom prst="rect">
            <a:avLst/>
          </a:prstGeom>
          <a:solidFill>
            <a:srgbClr val="CC00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700" b="1" i="0" u="none" strike="noStrike" cap="none">
                <a:solidFill>
                  <a:srgbClr val="FFFFFF"/>
                </a:solidFill>
                <a:latin typeface="Verizon NHG TX"/>
                <a:ea typeface="Verizon NHG TX"/>
                <a:cs typeface="Verizon NHG TX"/>
                <a:sym typeface="Verizon NHG TX"/>
              </a:rPr>
              <a:t> Plan &amp; </a:t>
            </a:r>
            <a:r>
              <a:rPr lang="en" sz="700" b="1">
                <a:solidFill>
                  <a:srgbClr val="FFFFFF"/>
                </a:solidFill>
                <a:latin typeface="Verizon NHG TX"/>
                <a:ea typeface="Verizon NHG TX"/>
                <a:cs typeface="Verizon NHG TX"/>
                <a:sym typeface="Verizon NHG TX"/>
              </a:rPr>
              <a:t>TravelPass®️</a:t>
            </a:r>
            <a:endParaRPr sz="700" b="1" i="0" u="none" strike="noStrike" cap="none">
              <a:solidFill>
                <a:srgbClr val="FFFFFF"/>
              </a:solidFill>
              <a:latin typeface="Verizon NHG TX"/>
              <a:ea typeface="Verizon NHG TX"/>
              <a:cs typeface="Verizon NHG TX"/>
              <a:sym typeface="Verizon NHG TX"/>
            </a:endParaRPr>
          </a:p>
          <a:p>
            <a:pPr marL="0" marR="0" lvl="0" indent="0" algn="ctr" rtl="0">
              <a:lnSpc>
                <a:spcPct val="100000"/>
              </a:lnSpc>
              <a:spcBef>
                <a:spcPts val="0"/>
              </a:spcBef>
              <a:spcAft>
                <a:spcPts val="0"/>
              </a:spcAft>
              <a:buClr>
                <a:schemeClr val="dk1"/>
              </a:buClr>
              <a:buSzPts val="1100"/>
              <a:buFont typeface="Arial"/>
              <a:buNone/>
            </a:pPr>
            <a:r>
              <a:rPr lang="en" sz="700" b="0" i="0" u="none" strike="noStrike" cap="none">
                <a:solidFill>
                  <a:srgbClr val="FFFFFF"/>
                </a:solidFill>
                <a:latin typeface="Verizon NHG TX"/>
                <a:ea typeface="Verizon NHG TX"/>
                <a:cs typeface="Verizon NHG TX"/>
                <a:sym typeface="Verizon NHG TX"/>
              </a:rPr>
              <a:t> (48%, </a:t>
            </a:r>
            <a:r>
              <a:rPr lang="en" sz="700">
                <a:solidFill>
                  <a:srgbClr val="FFFFFF"/>
                </a:solidFill>
                <a:latin typeface="Verizon NHG TX"/>
                <a:ea typeface="Verizon NHG TX"/>
                <a:cs typeface="Verizon NHG TX"/>
                <a:sym typeface="Verizon NHG TX"/>
              </a:rPr>
              <a:t>1.38 </a:t>
            </a:r>
            <a:r>
              <a:rPr lang="en" sz="700" b="0" i="0" u="none" strike="noStrike" cap="none">
                <a:solidFill>
                  <a:srgbClr val="FFFFFF"/>
                </a:solidFill>
                <a:latin typeface="Verizon NHG TX"/>
                <a:ea typeface="Verizon NHG TX"/>
                <a:cs typeface="Verizon NHG TX"/>
                <a:sym typeface="Verizon NHG TX"/>
              </a:rPr>
              <a:t>M)</a:t>
            </a:r>
            <a:endParaRPr sz="700" b="0" i="0" u="none" strike="noStrike" cap="none">
              <a:solidFill>
                <a:srgbClr val="FFFFFF"/>
              </a:solidFill>
              <a:latin typeface="Verizon NHG TX"/>
              <a:ea typeface="Verizon NHG TX"/>
              <a:cs typeface="Verizon NHG TX"/>
              <a:sym typeface="Verizon NHG TX"/>
            </a:endParaRPr>
          </a:p>
        </p:txBody>
      </p:sp>
      <p:sp>
        <p:nvSpPr>
          <p:cNvPr id="875" name="Google Shape;875;p145"/>
          <p:cNvSpPr/>
          <p:nvPr/>
        </p:nvSpPr>
        <p:spPr>
          <a:xfrm>
            <a:off x="1786661" y="1642647"/>
            <a:ext cx="1116300" cy="364800"/>
          </a:xfrm>
          <a:prstGeom prst="rect">
            <a:avLst/>
          </a:prstGeom>
          <a:solidFill>
            <a:srgbClr val="CC00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700" b="1" i="0" u="none" strike="noStrike" cap="none">
                <a:solidFill>
                  <a:srgbClr val="FFFFFF"/>
                </a:solidFill>
                <a:latin typeface="Verizon NHG TX"/>
                <a:ea typeface="Verizon NHG TX"/>
                <a:cs typeface="Verizon NHG TX"/>
                <a:sym typeface="Verizon NHG TX"/>
              </a:rPr>
              <a:t>Billing</a:t>
            </a:r>
            <a:endParaRPr sz="700" b="1" i="0" u="none" strike="noStrike" cap="none">
              <a:solidFill>
                <a:srgbClr val="FFFFFF"/>
              </a:solidFill>
              <a:latin typeface="Verizon NHG TX"/>
              <a:ea typeface="Verizon NHG TX"/>
              <a:cs typeface="Verizon NHG TX"/>
              <a:sym typeface="Verizon NHG TX"/>
            </a:endParaRPr>
          </a:p>
          <a:p>
            <a:pPr marL="0" marR="0" lvl="0" indent="0" algn="ctr" rtl="0">
              <a:lnSpc>
                <a:spcPct val="100000"/>
              </a:lnSpc>
              <a:spcBef>
                <a:spcPts val="0"/>
              </a:spcBef>
              <a:spcAft>
                <a:spcPts val="0"/>
              </a:spcAft>
              <a:buClr>
                <a:schemeClr val="dk1"/>
              </a:buClr>
              <a:buSzPts val="1100"/>
              <a:buFont typeface="Arial"/>
              <a:buNone/>
            </a:pPr>
            <a:r>
              <a:rPr lang="en" sz="700" b="0" i="0" u="none" strike="noStrike" cap="none">
                <a:solidFill>
                  <a:srgbClr val="FFFFFF"/>
                </a:solidFill>
                <a:latin typeface="Verizon NHG TX"/>
                <a:ea typeface="Verizon NHG TX"/>
                <a:cs typeface="Verizon NHG TX"/>
                <a:sym typeface="Verizon NHG TX"/>
              </a:rPr>
              <a:t> (16%, </a:t>
            </a:r>
            <a:r>
              <a:rPr lang="en" sz="700">
                <a:solidFill>
                  <a:srgbClr val="FFFFFF"/>
                </a:solidFill>
                <a:latin typeface="Verizon NHG TX"/>
                <a:ea typeface="Verizon NHG TX"/>
                <a:cs typeface="Verizon NHG TX"/>
                <a:sym typeface="Verizon NHG TX"/>
              </a:rPr>
              <a:t>4</a:t>
            </a:r>
            <a:r>
              <a:rPr lang="en" sz="700" b="0" i="0" u="none" strike="noStrike" cap="none">
                <a:solidFill>
                  <a:srgbClr val="FFFFFF"/>
                </a:solidFill>
                <a:latin typeface="Verizon NHG TX"/>
                <a:ea typeface="Verizon NHG TX"/>
                <a:cs typeface="Verizon NHG TX"/>
                <a:sym typeface="Verizon NHG TX"/>
              </a:rPr>
              <a:t>60k)</a:t>
            </a:r>
            <a:endParaRPr sz="700" b="0" i="0" u="none" strike="noStrike" cap="none">
              <a:solidFill>
                <a:srgbClr val="FFFFFF"/>
              </a:solidFill>
              <a:latin typeface="Verizon NHG TX"/>
              <a:ea typeface="Verizon NHG TX"/>
              <a:cs typeface="Verizon NHG TX"/>
              <a:sym typeface="Verizon NHG TX"/>
            </a:endParaRPr>
          </a:p>
        </p:txBody>
      </p:sp>
      <p:sp>
        <p:nvSpPr>
          <p:cNvPr id="876" name="Google Shape;876;p145"/>
          <p:cNvSpPr/>
          <p:nvPr/>
        </p:nvSpPr>
        <p:spPr>
          <a:xfrm>
            <a:off x="3042640" y="1642647"/>
            <a:ext cx="1116300" cy="364800"/>
          </a:xfrm>
          <a:prstGeom prst="rect">
            <a:avLst/>
          </a:prstGeom>
          <a:solidFill>
            <a:srgbClr val="CC00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700" b="1" i="0" u="none" strike="noStrike" cap="none">
                <a:solidFill>
                  <a:srgbClr val="FFFFFF"/>
                </a:solidFill>
                <a:latin typeface="Verizon NHG TX"/>
                <a:ea typeface="Verizon NHG TX"/>
                <a:cs typeface="Verizon NHG TX"/>
                <a:sym typeface="Verizon NHG TX"/>
              </a:rPr>
              <a:t>Cruise</a:t>
            </a:r>
            <a:endParaRPr sz="700" b="1" i="0" u="none" strike="noStrike" cap="none">
              <a:solidFill>
                <a:srgbClr val="FFFFFF"/>
              </a:solidFill>
              <a:latin typeface="Verizon NHG TX"/>
              <a:ea typeface="Verizon NHG TX"/>
              <a:cs typeface="Verizon NHG TX"/>
              <a:sym typeface="Verizon NHG TX"/>
            </a:endParaRPr>
          </a:p>
          <a:p>
            <a:pPr marL="0" marR="0" lvl="0" indent="0" algn="ctr" rtl="0">
              <a:lnSpc>
                <a:spcPct val="100000"/>
              </a:lnSpc>
              <a:spcBef>
                <a:spcPts val="0"/>
              </a:spcBef>
              <a:spcAft>
                <a:spcPts val="0"/>
              </a:spcAft>
              <a:buClr>
                <a:schemeClr val="dk1"/>
              </a:buClr>
              <a:buSzPts val="1100"/>
              <a:buFont typeface="Arial"/>
              <a:buNone/>
            </a:pPr>
            <a:r>
              <a:rPr lang="en" sz="700" b="0" i="0" u="none" strike="noStrike" cap="none">
                <a:solidFill>
                  <a:srgbClr val="FFFFFF"/>
                </a:solidFill>
                <a:latin typeface="Verizon NHG TX"/>
                <a:ea typeface="Verizon NHG TX"/>
                <a:cs typeface="Verizon NHG TX"/>
                <a:sym typeface="Verizon NHG TX"/>
              </a:rPr>
              <a:t> (9%, </a:t>
            </a:r>
            <a:r>
              <a:rPr lang="en" sz="700">
                <a:solidFill>
                  <a:srgbClr val="FFFFFF"/>
                </a:solidFill>
                <a:latin typeface="Verizon NHG TX"/>
                <a:ea typeface="Verizon NHG TX"/>
                <a:cs typeface="Verizon NHG TX"/>
                <a:sym typeface="Verizon NHG TX"/>
              </a:rPr>
              <a:t>259</a:t>
            </a:r>
            <a:r>
              <a:rPr lang="en" sz="700" b="0" i="0" u="none" strike="noStrike" cap="none">
                <a:solidFill>
                  <a:srgbClr val="FFFFFF"/>
                </a:solidFill>
                <a:latin typeface="Verizon NHG TX"/>
                <a:ea typeface="Verizon NHG TX"/>
                <a:cs typeface="Verizon NHG TX"/>
                <a:sym typeface="Verizon NHG TX"/>
              </a:rPr>
              <a:t>k)</a:t>
            </a:r>
            <a:endParaRPr sz="700" b="0" i="0" u="none" strike="noStrike" cap="none">
              <a:solidFill>
                <a:srgbClr val="FFFFFF"/>
              </a:solidFill>
              <a:latin typeface="Verizon NHG TX"/>
              <a:ea typeface="Verizon NHG TX"/>
              <a:cs typeface="Verizon NHG TX"/>
              <a:sym typeface="Verizon NHG TX"/>
            </a:endParaRPr>
          </a:p>
        </p:txBody>
      </p:sp>
      <p:sp>
        <p:nvSpPr>
          <p:cNvPr id="877" name="Google Shape;877;p145"/>
          <p:cNvSpPr/>
          <p:nvPr/>
        </p:nvSpPr>
        <p:spPr>
          <a:xfrm>
            <a:off x="4298618" y="1642647"/>
            <a:ext cx="1116300" cy="364800"/>
          </a:xfrm>
          <a:prstGeom prst="rect">
            <a:avLst/>
          </a:prstGeom>
          <a:solidFill>
            <a:srgbClr val="CC00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700" b="1" i="0" u="none" strike="noStrike" cap="none">
                <a:solidFill>
                  <a:srgbClr val="FFFFFF"/>
                </a:solidFill>
                <a:latin typeface="Verizon NHG TX"/>
                <a:ea typeface="Verizon NHG TX"/>
                <a:cs typeface="Verizon NHG TX"/>
                <a:sym typeface="Verizon NHG TX"/>
              </a:rPr>
              <a:t>Phone Settings</a:t>
            </a:r>
            <a:endParaRPr sz="700" b="1" i="0" u="none" strike="noStrike" cap="none">
              <a:solidFill>
                <a:srgbClr val="FFFFFF"/>
              </a:solidFill>
              <a:latin typeface="Verizon NHG TX"/>
              <a:ea typeface="Verizon NHG TX"/>
              <a:cs typeface="Verizon NHG TX"/>
              <a:sym typeface="Verizon NHG TX"/>
            </a:endParaRPr>
          </a:p>
          <a:p>
            <a:pPr marL="0" marR="0" lvl="0" indent="0" algn="ctr" rtl="0">
              <a:lnSpc>
                <a:spcPct val="100000"/>
              </a:lnSpc>
              <a:spcBef>
                <a:spcPts val="0"/>
              </a:spcBef>
              <a:spcAft>
                <a:spcPts val="0"/>
              </a:spcAft>
              <a:buClr>
                <a:schemeClr val="dk1"/>
              </a:buClr>
              <a:buSzPts val="1100"/>
              <a:buFont typeface="Arial"/>
              <a:buNone/>
            </a:pPr>
            <a:r>
              <a:rPr lang="en" sz="700" b="0" i="0" u="none" strike="noStrike" cap="none">
                <a:solidFill>
                  <a:srgbClr val="FFFFFF"/>
                </a:solidFill>
                <a:latin typeface="Verizon NHG TX"/>
                <a:ea typeface="Verizon NHG TX"/>
                <a:cs typeface="Verizon NHG TX"/>
                <a:sym typeface="Verizon NHG TX"/>
              </a:rPr>
              <a:t> (9%, </a:t>
            </a:r>
            <a:r>
              <a:rPr lang="en" sz="700">
                <a:solidFill>
                  <a:srgbClr val="FFFFFF"/>
                </a:solidFill>
                <a:latin typeface="Verizon NHG TX"/>
                <a:ea typeface="Verizon NHG TX"/>
                <a:cs typeface="Verizon NHG TX"/>
                <a:sym typeface="Verizon NHG TX"/>
              </a:rPr>
              <a:t>259</a:t>
            </a:r>
            <a:r>
              <a:rPr lang="en" sz="700" b="0" i="0" u="none" strike="noStrike" cap="none">
                <a:solidFill>
                  <a:srgbClr val="FFFFFF"/>
                </a:solidFill>
                <a:latin typeface="Verizon NHG TX"/>
                <a:ea typeface="Verizon NHG TX"/>
                <a:cs typeface="Verizon NHG TX"/>
                <a:sym typeface="Verizon NHG TX"/>
              </a:rPr>
              <a:t>k)</a:t>
            </a:r>
            <a:endParaRPr sz="700" b="0" i="0" u="none" strike="noStrike" cap="none">
              <a:solidFill>
                <a:srgbClr val="FFFFFF"/>
              </a:solidFill>
              <a:latin typeface="Verizon NHG TX"/>
              <a:ea typeface="Verizon NHG TX"/>
              <a:cs typeface="Verizon NHG TX"/>
              <a:sym typeface="Verizon NHG TX"/>
            </a:endParaRPr>
          </a:p>
        </p:txBody>
      </p:sp>
      <p:sp>
        <p:nvSpPr>
          <p:cNvPr id="878" name="Google Shape;878;p145"/>
          <p:cNvSpPr/>
          <p:nvPr/>
        </p:nvSpPr>
        <p:spPr>
          <a:xfrm>
            <a:off x="5554596" y="1642647"/>
            <a:ext cx="1116300" cy="364800"/>
          </a:xfrm>
          <a:prstGeom prst="rect">
            <a:avLst/>
          </a:prstGeom>
          <a:solidFill>
            <a:srgbClr val="CC00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700" b="1" i="0" u="none" strike="noStrike" cap="none">
                <a:solidFill>
                  <a:srgbClr val="FFFFFF"/>
                </a:solidFill>
                <a:latin typeface="Verizon NHG TX"/>
                <a:ea typeface="Verizon NHG TX"/>
                <a:cs typeface="Verizon NHG TX"/>
                <a:sym typeface="Verizon NHG TX"/>
              </a:rPr>
              <a:t>Family</a:t>
            </a:r>
            <a:endParaRPr sz="700" b="1" i="0" u="none" strike="noStrike" cap="none">
              <a:solidFill>
                <a:srgbClr val="FFFFFF"/>
              </a:solidFill>
              <a:latin typeface="Verizon NHG TX"/>
              <a:ea typeface="Verizon NHG TX"/>
              <a:cs typeface="Verizon NHG TX"/>
              <a:sym typeface="Verizon NHG TX"/>
            </a:endParaRPr>
          </a:p>
          <a:p>
            <a:pPr marL="0" marR="0" lvl="0" indent="0" algn="ctr" rtl="0">
              <a:lnSpc>
                <a:spcPct val="100000"/>
              </a:lnSpc>
              <a:spcBef>
                <a:spcPts val="0"/>
              </a:spcBef>
              <a:spcAft>
                <a:spcPts val="0"/>
              </a:spcAft>
              <a:buClr>
                <a:schemeClr val="dk1"/>
              </a:buClr>
              <a:buSzPts val="1100"/>
              <a:buFont typeface="Arial"/>
              <a:buNone/>
            </a:pPr>
            <a:r>
              <a:rPr lang="en" sz="700" b="0" i="0" u="none" strike="noStrike" cap="none">
                <a:solidFill>
                  <a:srgbClr val="FFFFFF"/>
                </a:solidFill>
                <a:latin typeface="Verizon NHG TX"/>
                <a:ea typeface="Verizon NHG TX"/>
                <a:cs typeface="Verizon NHG TX"/>
                <a:sym typeface="Verizon NHG TX"/>
              </a:rPr>
              <a:t> (8.6 %, </a:t>
            </a:r>
            <a:r>
              <a:rPr lang="en" sz="700">
                <a:solidFill>
                  <a:srgbClr val="FFFFFF"/>
                </a:solidFill>
                <a:latin typeface="Verizon NHG TX"/>
                <a:ea typeface="Verizon NHG TX"/>
                <a:cs typeface="Verizon NHG TX"/>
                <a:sym typeface="Verizon NHG TX"/>
              </a:rPr>
              <a:t>247.6</a:t>
            </a:r>
            <a:r>
              <a:rPr lang="en" sz="700" b="0" i="0" u="none" strike="noStrike" cap="none">
                <a:solidFill>
                  <a:srgbClr val="FFFFFF"/>
                </a:solidFill>
                <a:latin typeface="Verizon NHG TX"/>
                <a:ea typeface="Verizon NHG TX"/>
                <a:cs typeface="Verizon NHG TX"/>
                <a:sym typeface="Verizon NHG TX"/>
              </a:rPr>
              <a:t>k)</a:t>
            </a:r>
            <a:endParaRPr sz="700" b="0" i="0" u="none" strike="noStrike" cap="none">
              <a:solidFill>
                <a:srgbClr val="FFFFFF"/>
              </a:solidFill>
              <a:latin typeface="Verizon NHG TX"/>
              <a:ea typeface="Verizon NHG TX"/>
              <a:cs typeface="Verizon NHG TX"/>
              <a:sym typeface="Verizon NHG TX"/>
            </a:endParaRPr>
          </a:p>
        </p:txBody>
      </p:sp>
      <p:sp>
        <p:nvSpPr>
          <p:cNvPr id="879" name="Google Shape;879;p145"/>
          <p:cNvSpPr/>
          <p:nvPr/>
        </p:nvSpPr>
        <p:spPr>
          <a:xfrm>
            <a:off x="6810574" y="1642647"/>
            <a:ext cx="1116300" cy="364800"/>
          </a:xfrm>
          <a:prstGeom prst="rect">
            <a:avLst/>
          </a:prstGeom>
          <a:solidFill>
            <a:srgbClr val="CC00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700" b="1" i="0" u="none" strike="noStrike" cap="none">
                <a:solidFill>
                  <a:srgbClr val="FFFFFF"/>
                </a:solidFill>
                <a:latin typeface="Verizon NHG TX"/>
                <a:ea typeface="Verizon NHG TX"/>
                <a:cs typeface="Verizon NHG TX"/>
                <a:sym typeface="Verizon NHG TX"/>
              </a:rPr>
              <a:t>Coverage</a:t>
            </a:r>
            <a:endParaRPr sz="700" b="1" i="0" u="none" strike="noStrike" cap="none">
              <a:solidFill>
                <a:srgbClr val="FFFFFF"/>
              </a:solidFill>
              <a:latin typeface="Verizon NHG TX"/>
              <a:ea typeface="Verizon NHG TX"/>
              <a:cs typeface="Verizon NHG TX"/>
              <a:sym typeface="Verizon NHG TX"/>
            </a:endParaRPr>
          </a:p>
          <a:p>
            <a:pPr marL="0" marR="0" lvl="0" indent="0" algn="ctr" rtl="0">
              <a:lnSpc>
                <a:spcPct val="100000"/>
              </a:lnSpc>
              <a:spcBef>
                <a:spcPts val="0"/>
              </a:spcBef>
              <a:spcAft>
                <a:spcPts val="0"/>
              </a:spcAft>
              <a:buClr>
                <a:schemeClr val="dk1"/>
              </a:buClr>
              <a:buSzPts val="1100"/>
              <a:buFont typeface="Arial"/>
              <a:buNone/>
            </a:pPr>
            <a:r>
              <a:rPr lang="en" sz="700" b="0" i="0" u="none" strike="noStrike" cap="none">
                <a:solidFill>
                  <a:srgbClr val="FFFFFF"/>
                </a:solidFill>
                <a:latin typeface="Verizon NHG TX"/>
                <a:ea typeface="Verizon NHG TX"/>
                <a:cs typeface="Verizon NHG TX"/>
                <a:sym typeface="Verizon NHG TX"/>
              </a:rPr>
              <a:t>(8.6 %, </a:t>
            </a:r>
            <a:r>
              <a:rPr lang="en" sz="700">
                <a:solidFill>
                  <a:srgbClr val="FFFFFF"/>
                </a:solidFill>
                <a:latin typeface="Verizon NHG TX"/>
                <a:ea typeface="Verizon NHG TX"/>
                <a:cs typeface="Verizon NHG TX"/>
                <a:sym typeface="Verizon NHG TX"/>
              </a:rPr>
              <a:t>247.6</a:t>
            </a:r>
            <a:r>
              <a:rPr lang="en" sz="700" b="0" i="0" u="none" strike="noStrike" cap="none">
                <a:solidFill>
                  <a:srgbClr val="FFFFFF"/>
                </a:solidFill>
                <a:latin typeface="Verizon NHG TX"/>
                <a:ea typeface="Verizon NHG TX"/>
                <a:cs typeface="Verizon NHG TX"/>
                <a:sym typeface="Verizon NHG TX"/>
              </a:rPr>
              <a:t>k)</a:t>
            </a:r>
            <a:endParaRPr sz="700" b="0" i="0" u="none" strike="noStrike" cap="none">
              <a:solidFill>
                <a:srgbClr val="FFFFFF"/>
              </a:solidFill>
              <a:latin typeface="Verizon NHG TX"/>
              <a:ea typeface="Verizon NHG TX"/>
              <a:cs typeface="Verizon NHG TX"/>
              <a:sym typeface="Verizon NHG TX"/>
            </a:endParaRPr>
          </a:p>
        </p:txBody>
      </p:sp>
      <p:cxnSp>
        <p:nvCxnSpPr>
          <p:cNvPr id="880" name="Google Shape;880;p145"/>
          <p:cNvCxnSpPr>
            <a:stCxn id="873" idx="2"/>
            <a:endCxn id="874" idx="0"/>
          </p:cNvCxnSpPr>
          <p:nvPr/>
        </p:nvCxnSpPr>
        <p:spPr>
          <a:xfrm rot="5400000">
            <a:off x="2512195" y="-73925"/>
            <a:ext cx="293100" cy="3139800"/>
          </a:xfrm>
          <a:prstGeom prst="bentConnector3">
            <a:avLst>
              <a:gd name="adj1" fmla="val 49987"/>
            </a:avLst>
          </a:prstGeom>
          <a:noFill/>
          <a:ln w="9525" cap="flat" cmpd="sng">
            <a:solidFill>
              <a:schemeClr val="dk2"/>
            </a:solidFill>
            <a:prstDash val="solid"/>
            <a:round/>
            <a:headEnd type="none" w="sm" len="sm"/>
            <a:tailEnd type="triangle" w="med" len="med"/>
          </a:ln>
        </p:spPr>
      </p:cxnSp>
      <p:cxnSp>
        <p:nvCxnSpPr>
          <p:cNvPr id="881" name="Google Shape;881;p145"/>
          <p:cNvCxnSpPr>
            <a:stCxn id="873" idx="2"/>
            <a:endCxn id="875" idx="0"/>
          </p:cNvCxnSpPr>
          <p:nvPr/>
        </p:nvCxnSpPr>
        <p:spPr>
          <a:xfrm rot="5400000">
            <a:off x="3140245" y="554125"/>
            <a:ext cx="293100" cy="1883700"/>
          </a:xfrm>
          <a:prstGeom prst="bentConnector3">
            <a:avLst>
              <a:gd name="adj1" fmla="val 49987"/>
            </a:avLst>
          </a:prstGeom>
          <a:noFill/>
          <a:ln w="9525" cap="flat" cmpd="sng">
            <a:solidFill>
              <a:schemeClr val="dk2"/>
            </a:solidFill>
            <a:prstDash val="solid"/>
            <a:round/>
            <a:headEnd type="none" w="sm" len="sm"/>
            <a:tailEnd type="triangle" w="med" len="med"/>
          </a:ln>
        </p:spPr>
      </p:cxnSp>
      <p:cxnSp>
        <p:nvCxnSpPr>
          <p:cNvPr id="882" name="Google Shape;882;p145"/>
          <p:cNvCxnSpPr>
            <a:stCxn id="873" idx="2"/>
            <a:endCxn id="876" idx="0"/>
          </p:cNvCxnSpPr>
          <p:nvPr/>
        </p:nvCxnSpPr>
        <p:spPr>
          <a:xfrm rot="5400000">
            <a:off x="3768145" y="1182025"/>
            <a:ext cx="293100" cy="627900"/>
          </a:xfrm>
          <a:prstGeom prst="bentConnector3">
            <a:avLst>
              <a:gd name="adj1" fmla="val 49987"/>
            </a:avLst>
          </a:prstGeom>
          <a:noFill/>
          <a:ln w="9525" cap="flat" cmpd="sng">
            <a:solidFill>
              <a:schemeClr val="dk2"/>
            </a:solidFill>
            <a:prstDash val="solid"/>
            <a:round/>
            <a:headEnd type="none" w="sm" len="sm"/>
            <a:tailEnd type="triangle" w="med" len="med"/>
          </a:ln>
        </p:spPr>
      </p:cxnSp>
      <p:cxnSp>
        <p:nvCxnSpPr>
          <p:cNvPr id="883" name="Google Shape;883;p145"/>
          <p:cNvCxnSpPr>
            <a:stCxn id="873" idx="2"/>
            <a:endCxn id="877" idx="0"/>
          </p:cNvCxnSpPr>
          <p:nvPr/>
        </p:nvCxnSpPr>
        <p:spPr>
          <a:xfrm rot="-5400000" flipH="1">
            <a:off x="4396195" y="1181875"/>
            <a:ext cx="293100" cy="628200"/>
          </a:xfrm>
          <a:prstGeom prst="bentConnector3">
            <a:avLst>
              <a:gd name="adj1" fmla="val 49987"/>
            </a:avLst>
          </a:prstGeom>
          <a:noFill/>
          <a:ln w="9525" cap="flat" cmpd="sng">
            <a:solidFill>
              <a:schemeClr val="dk2"/>
            </a:solidFill>
            <a:prstDash val="solid"/>
            <a:round/>
            <a:headEnd type="none" w="sm" len="sm"/>
            <a:tailEnd type="triangle" w="med" len="med"/>
          </a:ln>
        </p:spPr>
      </p:cxnSp>
      <p:cxnSp>
        <p:nvCxnSpPr>
          <p:cNvPr id="884" name="Google Shape;884;p145"/>
          <p:cNvCxnSpPr>
            <a:stCxn id="873" idx="2"/>
            <a:endCxn id="878" idx="0"/>
          </p:cNvCxnSpPr>
          <p:nvPr/>
        </p:nvCxnSpPr>
        <p:spPr>
          <a:xfrm rot="-5400000" flipH="1">
            <a:off x="5024095" y="553975"/>
            <a:ext cx="293100" cy="1884000"/>
          </a:xfrm>
          <a:prstGeom prst="bentConnector3">
            <a:avLst>
              <a:gd name="adj1" fmla="val 49987"/>
            </a:avLst>
          </a:prstGeom>
          <a:noFill/>
          <a:ln w="9525" cap="flat" cmpd="sng">
            <a:solidFill>
              <a:schemeClr val="dk2"/>
            </a:solidFill>
            <a:prstDash val="solid"/>
            <a:round/>
            <a:headEnd type="none" w="sm" len="sm"/>
            <a:tailEnd type="triangle" w="med" len="med"/>
          </a:ln>
        </p:spPr>
      </p:cxnSp>
      <p:cxnSp>
        <p:nvCxnSpPr>
          <p:cNvPr id="885" name="Google Shape;885;p145"/>
          <p:cNvCxnSpPr>
            <a:stCxn id="873" idx="2"/>
            <a:endCxn id="879" idx="0"/>
          </p:cNvCxnSpPr>
          <p:nvPr/>
        </p:nvCxnSpPr>
        <p:spPr>
          <a:xfrm rot="-5400000" flipH="1">
            <a:off x="5652145" y="-74075"/>
            <a:ext cx="293100" cy="3140100"/>
          </a:xfrm>
          <a:prstGeom prst="bentConnector3">
            <a:avLst>
              <a:gd name="adj1" fmla="val 49987"/>
            </a:avLst>
          </a:prstGeom>
          <a:noFill/>
          <a:ln w="9525" cap="flat" cmpd="sng">
            <a:solidFill>
              <a:schemeClr val="dk2"/>
            </a:solidFill>
            <a:prstDash val="solid"/>
            <a:round/>
            <a:headEnd type="none" w="sm" len="sm"/>
            <a:tailEnd type="triangle" w="med" len="med"/>
          </a:ln>
        </p:spPr>
      </p:cxnSp>
      <p:grpSp>
        <p:nvGrpSpPr>
          <p:cNvPr id="886" name="Google Shape;886;p145"/>
          <p:cNvGrpSpPr/>
          <p:nvPr/>
        </p:nvGrpSpPr>
        <p:grpSpPr>
          <a:xfrm>
            <a:off x="440500" y="1897174"/>
            <a:ext cx="1205650" cy="2766855"/>
            <a:chOff x="440500" y="1794225"/>
            <a:chExt cx="987509" cy="2454844"/>
          </a:xfrm>
        </p:grpSpPr>
        <p:sp>
          <p:nvSpPr>
            <p:cNvPr id="887" name="Google Shape;887;p145"/>
            <p:cNvSpPr/>
            <p:nvPr/>
          </p:nvSpPr>
          <p:spPr>
            <a:xfrm>
              <a:off x="665089" y="197311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0" tIns="45700" rIns="0" bIns="45700"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Verizon NHG DS"/>
                  <a:ea typeface="Verizon NHG DS"/>
                  <a:cs typeface="Verizon NHG DS"/>
                  <a:sym typeface="Verizon NHG DS"/>
                </a:rPr>
                <a:t>TravelPass®️ Enquiry</a:t>
              </a:r>
              <a:endParaRPr sz="800" b="1">
                <a:solidFill>
                  <a:schemeClr val="dk1"/>
                </a:solidFill>
                <a:latin typeface="Verizon NHG DS"/>
                <a:ea typeface="Verizon NHG DS"/>
                <a:cs typeface="Verizon NHG DS"/>
                <a:sym typeface="Verizon NHG DS"/>
              </a:endParaRPr>
            </a:p>
            <a:p>
              <a:pPr marL="0" lvl="0" indent="0" algn="ctr" rtl="0">
                <a:spcBef>
                  <a:spcPts val="0"/>
                </a:spcBef>
                <a:spcAft>
                  <a:spcPts val="0"/>
                </a:spcAft>
                <a:buClr>
                  <a:schemeClr val="dk1"/>
                </a:buClr>
                <a:buSzPts val="1100"/>
                <a:buFont typeface="Arial"/>
                <a:buNone/>
              </a:pPr>
              <a:r>
                <a:rPr lang="en" sz="800">
                  <a:solidFill>
                    <a:schemeClr val="dk1"/>
                  </a:solidFill>
                  <a:latin typeface="Verizon NHG DS"/>
                  <a:ea typeface="Verizon NHG DS"/>
                  <a:cs typeface="Verizon NHG DS"/>
                  <a:sym typeface="Verizon NHG DS"/>
                </a:rPr>
                <a:t>(34%, 0.98 M)</a:t>
              </a:r>
              <a:endParaRPr sz="800">
                <a:latin typeface="Verizon NHG DS"/>
                <a:ea typeface="Verizon NHG DS"/>
                <a:cs typeface="Verizon NHG DS"/>
                <a:sym typeface="Verizon NHG DS"/>
              </a:endParaRPr>
            </a:p>
          </p:txBody>
        </p:sp>
        <p:sp>
          <p:nvSpPr>
            <p:cNvPr id="888" name="Google Shape;888;p145"/>
            <p:cNvSpPr/>
            <p:nvPr/>
          </p:nvSpPr>
          <p:spPr>
            <a:xfrm>
              <a:off x="665089" y="232192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800" b="1">
                  <a:latin typeface="Verizon NHG DS"/>
                  <a:ea typeface="Verizon NHG DS"/>
                  <a:cs typeface="Verizon NHG DS"/>
                  <a:sym typeface="Verizon NHG DS"/>
                </a:rPr>
                <a:t>Plan Data &amp;WIFI</a:t>
              </a:r>
              <a:endParaRPr sz="800">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 sz="800">
                  <a:latin typeface="Verizon NHG DS"/>
                  <a:ea typeface="Verizon NHG DS"/>
                  <a:cs typeface="Verizon NHG DS"/>
                  <a:sym typeface="Verizon NHG DS"/>
                </a:rPr>
                <a:t>(10.07%, 290k)</a:t>
              </a:r>
              <a:endParaRPr sz="800">
                <a:latin typeface="Verizon NHG DS"/>
                <a:ea typeface="Verizon NHG DS"/>
                <a:cs typeface="Verizon NHG DS"/>
                <a:sym typeface="Verizon NHG DS"/>
              </a:endParaRPr>
            </a:p>
          </p:txBody>
        </p:sp>
        <p:sp>
          <p:nvSpPr>
            <p:cNvPr id="889" name="Google Shape;889;p145"/>
            <p:cNvSpPr/>
            <p:nvPr/>
          </p:nvSpPr>
          <p:spPr>
            <a:xfrm>
              <a:off x="665089" y="267073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a:latin typeface="Verizon NHG DS"/>
                  <a:ea typeface="Verizon NHG DS"/>
                  <a:cs typeface="Verizon NHG DS"/>
                  <a:sym typeface="Verizon NHG DS"/>
                </a:rPr>
                <a:t>Add Plan/TP</a:t>
              </a:r>
              <a:endParaRPr sz="800" b="1">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 sz="800">
                  <a:latin typeface="Verizon NHG DS"/>
                  <a:ea typeface="Verizon NHG DS"/>
                  <a:cs typeface="Verizon NHG DS"/>
                  <a:sym typeface="Verizon NHG DS"/>
                </a:rPr>
                <a:t>(2%, 57.6k)</a:t>
              </a:r>
              <a:endParaRPr sz="800" b="1" i="0" u="none" strike="noStrike" cap="none">
                <a:solidFill>
                  <a:srgbClr val="000000"/>
                </a:solidFill>
                <a:latin typeface="Verizon NHG DS"/>
                <a:ea typeface="Verizon NHG DS"/>
                <a:cs typeface="Verizon NHG DS"/>
                <a:sym typeface="Verizon NHG DS"/>
              </a:endParaRPr>
            </a:p>
          </p:txBody>
        </p:sp>
        <p:sp>
          <p:nvSpPr>
            <p:cNvPr id="890" name="Google Shape;890;p145"/>
            <p:cNvSpPr/>
            <p:nvPr/>
          </p:nvSpPr>
          <p:spPr>
            <a:xfrm>
              <a:off x="665089" y="301954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endParaRPr sz="800" b="1">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 sz="800" b="1">
                  <a:latin typeface="Verizon NHG DS"/>
                  <a:ea typeface="Verizon NHG DS"/>
                  <a:cs typeface="Verizon NHG DS"/>
                  <a:sym typeface="Verizon NHG DS"/>
                </a:rPr>
                <a:t>Activate Plan/TP</a:t>
              </a:r>
              <a:endParaRPr sz="800" b="1">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 sz="800">
                  <a:latin typeface="Verizon NHG DS"/>
                  <a:ea typeface="Verizon NHG DS"/>
                  <a:cs typeface="Verizon NHG DS"/>
                  <a:sym typeface="Verizon NHG DS"/>
                </a:rPr>
                <a:t>(1.13%, 37.4k)</a:t>
              </a:r>
              <a:endParaRPr sz="800">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endParaRPr sz="800" b="1">
                <a:latin typeface="Verizon NHG DS"/>
                <a:ea typeface="Verizon NHG DS"/>
                <a:cs typeface="Verizon NHG DS"/>
                <a:sym typeface="Verizon NHG DS"/>
              </a:endParaRPr>
            </a:p>
          </p:txBody>
        </p:sp>
        <p:sp>
          <p:nvSpPr>
            <p:cNvPr id="891" name="Google Shape;891;p145"/>
            <p:cNvSpPr/>
            <p:nvPr/>
          </p:nvSpPr>
          <p:spPr>
            <a:xfrm>
              <a:off x="665089" y="3368353"/>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a:latin typeface="Verizon NHG DS"/>
                  <a:ea typeface="Verizon NHG DS"/>
                  <a:cs typeface="Verizon NHG DS"/>
                  <a:sym typeface="Verizon NHG DS"/>
                </a:rPr>
                <a:t>Discount </a:t>
              </a:r>
              <a:endParaRPr sz="800" b="1">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 sz="800">
                  <a:latin typeface="Verizon NHG DS"/>
                  <a:ea typeface="Verizon NHG DS"/>
                  <a:cs typeface="Verizon NHG DS"/>
                  <a:sym typeface="Verizon NHG DS"/>
                </a:rPr>
                <a:t>(0.74%, 21.3 k)</a:t>
              </a:r>
              <a:endParaRPr sz="800">
                <a:latin typeface="Verizon NHG DS"/>
                <a:ea typeface="Verizon NHG DS"/>
                <a:cs typeface="Verizon NHG DS"/>
                <a:sym typeface="Verizon NHG DS"/>
              </a:endParaRPr>
            </a:p>
          </p:txBody>
        </p:sp>
        <p:sp>
          <p:nvSpPr>
            <p:cNvPr id="892" name="Google Shape;892;p145"/>
            <p:cNvSpPr/>
            <p:nvPr/>
          </p:nvSpPr>
          <p:spPr>
            <a:xfrm>
              <a:off x="665109" y="3717169"/>
              <a:ext cx="762900" cy="5319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i="0" u="none" strike="noStrike" cap="none">
                  <a:solidFill>
                    <a:srgbClr val="000000"/>
                  </a:solidFill>
                  <a:latin typeface="Verizon NHG DS"/>
                  <a:ea typeface="Verizon NHG DS"/>
                  <a:cs typeface="Verizon NHG DS"/>
                  <a:sym typeface="Verizon NHG DS"/>
                </a:rPr>
                <a:t>Change Plan </a:t>
              </a:r>
              <a:endParaRPr sz="800" b="1" i="0" u="none" strike="noStrike" cap="none">
                <a:solidFill>
                  <a:srgbClr val="000000"/>
                </a:solidFill>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 sz="800" b="0" i="0" u="none" strike="noStrike" cap="none">
                  <a:solidFill>
                    <a:schemeClr val="dk1"/>
                  </a:solidFill>
                  <a:latin typeface="Verizon NHG DS"/>
                  <a:ea typeface="Verizon NHG DS"/>
                  <a:cs typeface="Verizon NHG DS"/>
                  <a:sym typeface="Verizon NHG DS"/>
                </a:rPr>
                <a:t>(</a:t>
              </a:r>
              <a:r>
                <a:rPr lang="en" sz="800" b="0" i="0" u="none" strike="noStrike" cap="none">
                  <a:solidFill>
                    <a:srgbClr val="000000"/>
                  </a:solidFill>
                  <a:latin typeface="Verizon NHG DS"/>
                  <a:ea typeface="Verizon NHG DS"/>
                  <a:cs typeface="Verizon NHG DS"/>
                  <a:sym typeface="Verizon NHG DS"/>
                </a:rPr>
                <a:t>0.5%, </a:t>
              </a:r>
              <a:r>
                <a:rPr lang="en" sz="800">
                  <a:latin typeface="Verizon NHG DS"/>
                  <a:ea typeface="Verizon NHG DS"/>
                  <a:cs typeface="Verizon NHG DS"/>
                  <a:sym typeface="Verizon NHG DS"/>
                </a:rPr>
                <a:t>14.4</a:t>
              </a:r>
              <a:r>
                <a:rPr lang="en" sz="800" b="0" i="0" u="none" strike="noStrike" cap="none">
                  <a:solidFill>
                    <a:srgbClr val="000000"/>
                  </a:solidFill>
                  <a:latin typeface="Verizon NHG DS"/>
                  <a:ea typeface="Verizon NHG DS"/>
                  <a:cs typeface="Verizon NHG DS"/>
                  <a:sym typeface="Verizon NHG DS"/>
                </a:rPr>
                <a:t>k)</a:t>
              </a:r>
              <a:endParaRPr sz="800" b="0" i="0" u="none" strike="noStrike" cap="none">
                <a:solidFill>
                  <a:srgbClr val="000000"/>
                </a:solidFill>
                <a:latin typeface="Verizon NHG DS"/>
                <a:ea typeface="Verizon NHG DS"/>
                <a:cs typeface="Verizon NHG DS"/>
                <a:sym typeface="Verizon NHG DS"/>
              </a:endParaRPr>
            </a:p>
            <a:p>
              <a:pPr marL="0" marR="0" lvl="0" indent="0" algn="ctr" rtl="0">
                <a:lnSpc>
                  <a:spcPct val="100000"/>
                </a:lnSpc>
                <a:spcBef>
                  <a:spcPts val="400"/>
                </a:spcBef>
                <a:spcAft>
                  <a:spcPts val="0"/>
                </a:spcAft>
                <a:buClr>
                  <a:schemeClr val="dk1"/>
                </a:buClr>
                <a:buSzPts val="1100"/>
                <a:buFont typeface="Arial"/>
                <a:buNone/>
              </a:pPr>
              <a:r>
                <a:rPr lang="en" sz="800" b="1">
                  <a:latin typeface="Verizon NHG DS"/>
                  <a:ea typeface="Verizon NHG DS"/>
                  <a:cs typeface="Verizon NHG DS"/>
                  <a:sym typeface="Verizon NHG DS"/>
                </a:rPr>
                <a:t>Remove TP</a:t>
              </a:r>
              <a:endParaRPr sz="800" b="1">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 sz="800">
                  <a:latin typeface="Verizon NHG DS"/>
                  <a:ea typeface="Verizon NHG DS"/>
                  <a:cs typeface="Verizon NHG DS"/>
                  <a:sym typeface="Verizon NHG DS"/>
                </a:rPr>
                <a:t>(0.24%, 6k)</a:t>
              </a:r>
              <a:endParaRPr sz="800">
                <a:latin typeface="Verizon NHG DS"/>
                <a:ea typeface="Verizon NHG DS"/>
                <a:cs typeface="Verizon NHG DS"/>
                <a:sym typeface="Verizon NHG DS"/>
              </a:endParaRPr>
            </a:p>
          </p:txBody>
        </p:sp>
        <p:sp>
          <p:nvSpPr>
            <p:cNvPr id="893" name="Google Shape;893;p145"/>
            <p:cNvSpPr/>
            <p:nvPr/>
          </p:nvSpPr>
          <p:spPr>
            <a:xfrm>
              <a:off x="440500" y="1794225"/>
              <a:ext cx="159000" cy="97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94" name="Google Shape;894;p145"/>
            <p:cNvCxnSpPr>
              <a:stCxn id="893" idx="2"/>
              <a:endCxn id="887" idx="1"/>
            </p:cNvCxnSpPr>
            <p:nvPr/>
          </p:nvCxnSpPr>
          <p:spPr>
            <a:xfrm rot="-5400000" flipH="1">
              <a:off x="476200" y="1935825"/>
              <a:ext cx="232500" cy="144900"/>
            </a:xfrm>
            <a:prstGeom prst="bentConnector2">
              <a:avLst/>
            </a:prstGeom>
            <a:noFill/>
            <a:ln w="9525" cap="flat" cmpd="sng">
              <a:solidFill>
                <a:schemeClr val="dk2"/>
              </a:solidFill>
              <a:prstDash val="solid"/>
              <a:round/>
              <a:headEnd type="none" w="sm" len="sm"/>
              <a:tailEnd type="triangle" w="med" len="med"/>
            </a:ln>
          </p:spPr>
        </p:cxnSp>
        <p:cxnSp>
          <p:nvCxnSpPr>
            <p:cNvPr id="895" name="Google Shape;895;p145"/>
            <p:cNvCxnSpPr>
              <a:stCxn id="893" idx="2"/>
              <a:endCxn id="888" idx="1"/>
            </p:cNvCxnSpPr>
            <p:nvPr/>
          </p:nvCxnSpPr>
          <p:spPr>
            <a:xfrm rot="-5400000" flipH="1">
              <a:off x="301900" y="2110125"/>
              <a:ext cx="581100" cy="144900"/>
            </a:xfrm>
            <a:prstGeom prst="bentConnector2">
              <a:avLst/>
            </a:prstGeom>
            <a:noFill/>
            <a:ln w="9525" cap="flat" cmpd="sng">
              <a:solidFill>
                <a:schemeClr val="dk2"/>
              </a:solidFill>
              <a:prstDash val="solid"/>
              <a:round/>
              <a:headEnd type="none" w="sm" len="sm"/>
              <a:tailEnd type="triangle" w="med" len="med"/>
            </a:ln>
          </p:spPr>
        </p:cxnSp>
        <p:cxnSp>
          <p:nvCxnSpPr>
            <p:cNvPr id="896" name="Google Shape;896;p145"/>
            <p:cNvCxnSpPr>
              <a:stCxn id="893" idx="2"/>
              <a:endCxn id="889" idx="1"/>
            </p:cNvCxnSpPr>
            <p:nvPr/>
          </p:nvCxnSpPr>
          <p:spPr>
            <a:xfrm rot="-5400000" flipH="1">
              <a:off x="127450" y="2284575"/>
              <a:ext cx="930000" cy="144900"/>
            </a:xfrm>
            <a:prstGeom prst="bentConnector2">
              <a:avLst/>
            </a:prstGeom>
            <a:noFill/>
            <a:ln w="9525" cap="flat" cmpd="sng">
              <a:solidFill>
                <a:schemeClr val="dk2"/>
              </a:solidFill>
              <a:prstDash val="solid"/>
              <a:round/>
              <a:headEnd type="none" w="sm" len="sm"/>
              <a:tailEnd type="triangle" w="med" len="med"/>
            </a:ln>
          </p:spPr>
        </p:cxnSp>
        <p:cxnSp>
          <p:nvCxnSpPr>
            <p:cNvPr id="897" name="Google Shape;897;p145"/>
            <p:cNvCxnSpPr>
              <a:stCxn id="893" idx="2"/>
              <a:endCxn id="890" idx="1"/>
            </p:cNvCxnSpPr>
            <p:nvPr/>
          </p:nvCxnSpPr>
          <p:spPr>
            <a:xfrm rot="-5400000" flipH="1">
              <a:off x="-46850" y="2458875"/>
              <a:ext cx="1278600" cy="144900"/>
            </a:xfrm>
            <a:prstGeom prst="bentConnector2">
              <a:avLst/>
            </a:prstGeom>
            <a:noFill/>
            <a:ln w="9525" cap="flat" cmpd="sng">
              <a:solidFill>
                <a:schemeClr val="dk2"/>
              </a:solidFill>
              <a:prstDash val="solid"/>
              <a:round/>
              <a:headEnd type="none" w="sm" len="sm"/>
              <a:tailEnd type="triangle" w="med" len="med"/>
            </a:ln>
          </p:spPr>
        </p:cxnSp>
        <p:cxnSp>
          <p:nvCxnSpPr>
            <p:cNvPr id="898" name="Google Shape;898;p145"/>
            <p:cNvCxnSpPr>
              <a:stCxn id="893" idx="2"/>
              <a:endCxn id="891" idx="1"/>
            </p:cNvCxnSpPr>
            <p:nvPr/>
          </p:nvCxnSpPr>
          <p:spPr>
            <a:xfrm rot="-5400000" flipH="1">
              <a:off x="-221300" y="2633325"/>
              <a:ext cx="1627500" cy="144900"/>
            </a:xfrm>
            <a:prstGeom prst="bentConnector2">
              <a:avLst/>
            </a:prstGeom>
            <a:noFill/>
            <a:ln w="9525" cap="flat" cmpd="sng">
              <a:solidFill>
                <a:schemeClr val="dk2"/>
              </a:solidFill>
              <a:prstDash val="solid"/>
              <a:round/>
              <a:headEnd type="none" w="sm" len="sm"/>
              <a:tailEnd type="triangle" w="med" len="med"/>
            </a:ln>
          </p:spPr>
        </p:cxnSp>
        <p:cxnSp>
          <p:nvCxnSpPr>
            <p:cNvPr id="899" name="Google Shape;899;p145"/>
            <p:cNvCxnSpPr>
              <a:stCxn id="893" idx="2"/>
              <a:endCxn id="892" idx="1"/>
            </p:cNvCxnSpPr>
            <p:nvPr/>
          </p:nvCxnSpPr>
          <p:spPr>
            <a:xfrm rot="-5400000" flipH="1">
              <a:off x="-452900" y="2864925"/>
              <a:ext cx="2091000" cy="145200"/>
            </a:xfrm>
            <a:prstGeom prst="bentConnector2">
              <a:avLst/>
            </a:prstGeom>
            <a:noFill/>
            <a:ln w="9525" cap="flat" cmpd="sng">
              <a:solidFill>
                <a:schemeClr val="dk2"/>
              </a:solidFill>
              <a:prstDash val="solid"/>
              <a:round/>
              <a:headEnd type="none" w="sm" len="sm"/>
              <a:tailEnd type="triangle" w="med" len="med"/>
            </a:ln>
          </p:spPr>
        </p:cxnSp>
      </p:grpSp>
      <p:grpSp>
        <p:nvGrpSpPr>
          <p:cNvPr id="900" name="Google Shape;900;p145"/>
          <p:cNvGrpSpPr/>
          <p:nvPr/>
        </p:nvGrpSpPr>
        <p:grpSpPr>
          <a:xfrm>
            <a:off x="1696703" y="1897175"/>
            <a:ext cx="1205625" cy="1328748"/>
            <a:chOff x="440500" y="1794225"/>
            <a:chExt cx="987489" cy="1178909"/>
          </a:xfrm>
        </p:grpSpPr>
        <p:sp>
          <p:nvSpPr>
            <p:cNvPr id="901" name="Google Shape;901;p145"/>
            <p:cNvSpPr/>
            <p:nvPr/>
          </p:nvSpPr>
          <p:spPr>
            <a:xfrm>
              <a:off x="665089" y="197311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Verizon NHG DS"/>
                  <a:ea typeface="Verizon NHG DS"/>
                  <a:cs typeface="Verizon NHG DS"/>
                  <a:sym typeface="Verizon NHG DS"/>
                </a:rPr>
                <a:t>Bill Details </a:t>
              </a:r>
              <a:endParaRPr sz="800" b="1">
                <a:solidFill>
                  <a:schemeClr val="dk1"/>
                </a:solidFill>
                <a:latin typeface="Verizon NHG DS"/>
                <a:ea typeface="Verizon NHG DS"/>
                <a:cs typeface="Verizon NHG DS"/>
                <a:sym typeface="Verizon NHG DS"/>
              </a:endParaRPr>
            </a:p>
            <a:p>
              <a:pPr marL="0" lvl="0" indent="0" algn="ctr" rtl="0">
                <a:spcBef>
                  <a:spcPts val="0"/>
                </a:spcBef>
                <a:spcAft>
                  <a:spcPts val="0"/>
                </a:spcAft>
                <a:buClr>
                  <a:schemeClr val="dk1"/>
                </a:buClr>
                <a:buSzPts val="1100"/>
                <a:buFont typeface="Arial"/>
                <a:buNone/>
              </a:pPr>
              <a:r>
                <a:rPr lang="en" sz="800">
                  <a:solidFill>
                    <a:schemeClr val="dk1"/>
                  </a:solidFill>
                  <a:latin typeface="Verizon NHG DS"/>
                  <a:ea typeface="Verizon NHG DS"/>
                  <a:cs typeface="Verizon NHG DS"/>
                  <a:sym typeface="Verizon NHG DS"/>
                </a:rPr>
                <a:t>(14%, 403k)</a:t>
              </a:r>
              <a:endParaRPr sz="800">
                <a:latin typeface="Verizon NHG DS"/>
                <a:ea typeface="Verizon NHG DS"/>
                <a:cs typeface="Verizon NHG DS"/>
                <a:sym typeface="Verizon NHG DS"/>
              </a:endParaRPr>
            </a:p>
          </p:txBody>
        </p:sp>
        <p:sp>
          <p:nvSpPr>
            <p:cNvPr id="902" name="Google Shape;902;p145"/>
            <p:cNvSpPr/>
            <p:nvPr/>
          </p:nvSpPr>
          <p:spPr>
            <a:xfrm>
              <a:off x="665089" y="232192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a:latin typeface="Verizon NHG DS"/>
                  <a:ea typeface="Verizon NHG DS"/>
                  <a:cs typeface="Verizon NHG DS"/>
                  <a:sym typeface="Verizon NHG DS"/>
                </a:rPr>
                <a:t>Bill Credit </a:t>
              </a:r>
              <a:endParaRPr sz="800" b="1">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 sz="800">
                  <a:latin typeface="Verizon NHG DS"/>
                  <a:ea typeface="Verizon NHG DS"/>
                  <a:cs typeface="Verizon NHG DS"/>
                  <a:sym typeface="Verizon NHG DS"/>
                </a:rPr>
                <a:t>(1.6%, 46k)</a:t>
              </a:r>
              <a:endParaRPr sz="800">
                <a:latin typeface="Verizon NHG DS"/>
                <a:ea typeface="Verizon NHG DS"/>
                <a:cs typeface="Verizon NHG DS"/>
                <a:sym typeface="Verizon NHG DS"/>
              </a:endParaRPr>
            </a:p>
          </p:txBody>
        </p:sp>
        <p:sp>
          <p:nvSpPr>
            <p:cNvPr id="903" name="Google Shape;903;p145"/>
            <p:cNvSpPr/>
            <p:nvPr/>
          </p:nvSpPr>
          <p:spPr>
            <a:xfrm>
              <a:off x="665089" y="267073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i="0" u="none" strike="noStrike" cap="none">
                  <a:solidFill>
                    <a:srgbClr val="000000"/>
                  </a:solidFill>
                  <a:latin typeface="Verizon NHG DS"/>
                  <a:ea typeface="Verizon NHG DS"/>
                  <a:cs typeface="Verizon NHG DS"/>
                  <a:sym typeface="Verizon NHG DS"/>
                </a:rPr>
                <a:t>Device Payment</a:t>
              </a:r>
              <a:endParaRPr sz="800" b="1" i="0" u="none" strike="noStrike" cap="none">
                <a:solidFill>
                  <a:srgbClr val="000000"/>
                </a:solidFill>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 sz="800" b="0" i="0" u="none" strike="noStrike" cap="none">
                  <a:solidFill>
                    <a:srgbClr val="000000"/>
                  </a:solidFill>
                  <a:latin typeface="Verizon NHG DS"/>
                  <a:ea typeface="Verizon NHG DS"/>
                  <a:cs typeface="Verizon NHG DS"/>
                  <a:sym typeface="Verizon NHG DS"/>
                </a:rPr>
                <a:t>(0.27%, </a:t>
              </a:r>
              <a:r>
                <a:rPr lang="en" sz="800">
                  <a:latin typeface="Verizon NHG DS"/>
                  <a:ea typeface="Verizon NHG DS"/>
                  <a:cs typeface="Verizon NHG DS"/>
                  <a:sym typeface="Verizon NHG DS"/>
                </a:rPr>
                <a:t>7</a:t>
              </a:r>
              <a:r>
                <a:rPr lang="en" sz="800" b="0" i="0" u="none" strike="noStrike" cap="none">
                  <a:solidFill>
                    <a:srgbClr val="000000"/>
                  </a:solidFill>
                  <a:latin typeface="Verizon NHG DS"/>
                  <a:ea typeface="Verizon NHG DS"/>
                  <a:cs typeface="Verizon NHG DS"/>
                  <a:sym typeface="Verizon NHG DS"/>
                </a:rPr>
                <a:t>k) </a:t>
              </a:r>
              <a:endParaRPr sz="800" b="0" i="0" u="none" strike="noStrike" cap="none">
                <a:solidFill>
                  <a:srgbClr val="000000"/>
                </a:solidFill>
                <a:latin typeface="Verizon NHG DS"/>
                <a:ea typeface="Verizon NHG DS"/>
                <a:cs typeface="Verizon NHG DS"/>
                <a:sym typeface="Verizon NHG DS"/>
              </a:endParaRPr>
            </a:p>
          </p:txBody>
        </p:sp>
        <p:sp>
          <p:nvSpPr>
            <p:cNvPr id="904" name="Google Shape;904;p145"/>
            <p:cNvSpPr/>
            <p:nvPr/>
          </p:nvSpPr>
          <p:spPr>
            <a:xfrm>
              <a:off x="440500" y="1794225"/>
              <a:ext cx="159000" cy="97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05" name="Google Shape;905;p145"/>
            <p:cNvCxnSpPr>
              <a:stCxn id="904" idx="2"/>
              <a:endCxn id="901" idx="1"/>
            </p:cNvCxnSpPr>
            <p:nvPr/>
          </p:nvCxnSpPr>
          <p:spPr>
            <a:xfrm rot="-5400000" flipH="1">
              <a:off x="476200" y="1935825"/>
              <a:ext cx="232500" cy="144900"/>
            </a:xfrm>
            <a:prstGeom prst="bentConnector2">
              <a:avLst/>
            </a:prstGeom>
            <a:noFill/>
            <a:ln w="9525" cap="flat" cmpd="sng">
              <a:solidFill>
                <a:schemeClr val="dk2"/>
              </a:solidFill>
              <a:prstDash val="solid"/>
              <a:round/>
              <a:headEnd type="none" w="sm" len="sm"/>
              <a:tailEnd type="triangle" w="med" len="med"/>
            </a:ln>
          </p:spPr>
        </p:cxnSp>
        <p:cxnSp>
          <p:nvCxnSpPr>
            <p:cNvPr id="906" name="Google Shape;906;p145"/>
            <p:cNvCxnSpPr>
              <a:stCxn id="904" idx="2"/>
              <a:endCxn id="902" idx="1"/>
            </p:cNvCxnSpPr>
            <p:nvPr/>
          </p:nvCxnSpPr>
          <p:spPr>
            <a:xfrm rot="-5400000" flipH="1">
              <a:off x="301900" y="2110125"/>
              <a:ext cx="581100" cy="144900"/>
            </a:xfrm>
            <a:prstGeom prst="bentConnector2">
              <a:avLst/>
            </a:prstGeom>
            <a:noFill/>
            <a:ln w="9525" cap="flat" cmpd="sng">
              <a:solidFill>
                <a:schemeClr val="dk2"/>
              </a:solidFill>
              <a:prstDash val="solid"/>
              <a:round/>
              <a:headEnd type="none" w="sm" len="sm"/>
              <a:tailEnd type="triangle" w="med" len="med"/>
            </a:ln>
          </p:spPr>
        </p:cxnSp>
        <p:cxnSp>
          <p:nvCxnSpPr>
            <p:cNvPr id="907" name="Google Shape;907;p145"/>
            <p:cNvCxnSpPr>
              <a:stCxn id="904" idx="2"/>
              <a:endCxn id="903" idx="1"/>
            </p:cNvCxnSpPr>
            <p:nvPr/>
          </p:nvCxnSpPr>
          <p:spPr>
            <a:xfrm rot="-5400000" flipH="1">
              <a:off x="127450" y="2284575"/>
              <a:ext cx="930000" cy="144900"/>
            </a:xfrm>
            <a:prstGeom prst="bentConnector2">
              <a:avLst/>
            </a:prstGeom>
            <a:noFill/>
            <a:ln w="9525" cap="flat" cmpd="sng">
              <a:solidFill>
                <a:schemeClr val="dk2"/>
              </a:solidFill>
              <a:prstDash val="solid"/>
              <a:round/>
              <a:headEnd type="none" w="sm" len="sm"/>
              <a:tailEnd type="triangle" w="med" len="med"/>
            </a:ln>
          </p:spPr>
        </p:cxnSp>
      </p:grpSp>
      <p:grpSp>
        <p:nvGrpSpPr>
          <p:cNvPr id="908" name="Google Shape;908;p145"/>
          <p:cNvGrpSpPr/>
          <p:nvPr/>
        </p:nvGrpSpPr>
        <p:grpSpPr>
          <a:xfrm>
            <a:off x="2952797" y="1897174"/>
            <a:ext cx="1205625" cy="1721892"/>
            <a:chOff x="440500" y="1794225"/>
            <a:chExt cx="987489" cy="1527719"/>
          </a:xfrm>
        </p:grpSpPr>
        <p:sp>
          <p:nvSpPr>
            <p:cNvPr id="909" name="Google Shape;909;p145"/>
            <p:cNvSpPr/>
            <p:nvPr/>
          </p:nvSpPr>
          <p:spPr>
            <a:xfrm>
              <a:off x="665089" y="197311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i="0" u="none" strike="noStrike" cap="none">
                  <a:solidFill>
                    <a:srgbClr val="000000"/>
                  </a:solidFill>
                  <a:latin typeface="Verizon NHG DS"/>
                  <a:ea typeface="Verizon NHG DS"/>
                  <a:cs typeface="Verizon NHG DS"/>
                  <a:sym typeface="Verizon NHG DS"/>
                </a:rPr>
                <a:t>Cruise Bill</a:t>
              </a:r>
              <a:endParaRPr sz="800" b="1" i="0" u="none" strike="noStrike" cap="none">
                <a:solidFill>
                  <a:srgbClr val="000000"/>
                </a:solidFill>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 sz="800" b="0" i="0" u="none" strike="noStrike" cap="none">
                  <a:solidFill>
                    <a:srgbClr val="000000"/>
                  </a:solidFill>
                  <a:latin typeface="Verizon NHG DS"/>
                  <a:ea typeface="Verizon NHG DS"/>
                  <a:cs typeface="Verizon NHG DS"/>
                  <a:sym typeface="Verizon NHG DS"/>
                </a:rPr>
                <a:t>(1.7%, </a:t>
              </a:r>
              <a:r>
                <a:rPr lang="en" sz="800">
                  <a:latin typeface="Verizon NHG DS"/>
                  <a:ea typeface="Verizon NHG DS"/>
                  <a:cs typeface="Verizon NHG DS"/>
                  <a:sym typeface="Verizon NHG DS"/>
                </a:rPr>
                <a:t>49</a:t>
              </a:r>
              <a:r>
                <a:rPr lang="en" sz="800" b="0" i="0" u="none" strike="noStrike" cap="none">
                  <a:solidFill>
                    <a:srgbClr val="000000"/>
                  </a:solidFill>
                  <a:latin typeface="Verizon NHG DS"/>
                  <a:ea typeface="Verizon NHG DS"/>
                  <a:cs typeface="Verizon NHG DS"/>
                  <a:sym typeface="Verizon NHG DS"/>
                </a:rPr>
                <a:t>k)</a:t>
              </a:r>
              <a:endParaRPr sz="800" b="0" i="0" u="none" strike="noStrike" cap="none">
                <a:solidFill>
                  <a:srgbClr val="000000"/>
                </a:solidFill>
                <a:latin typeface="Verizon NHG DS"/>
                <a:ea typeface="Verizon NHG DS"/>
                <a:cs typeface="Verizon NHG DS"/>
                <a:sym typeface="Verizon NHG DS"/>
              </a:endParaRPr>
            </a:p>
          </p:txBody>
        </p:sp>
        <p:sp>
          <p:nvSpPr>
            <p:cNvPr id="910" name="Google Shape;910;p145"/>
            <p:cNvSpPr/>
            <p:nvPr/>
          </p:nvSpPr>
          <p:spPr>
            <a:xfrm>
              <a:off x="665089" y="232192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i="0" u="none" strike="noStrike" cap="none">
                  <a:solidFill>
                    <a:srgbClr val="000000"/>
                  </a:solidFill>
                  <a:latin typeface="Verizon NHG DS"/>
                  <a:ea typeface="Verizon NHG DS"/>
                  <a:cs typeface="Verizon NHG DS"/>
                  <a:sym typeface="Verizon NHG DS"/>
                </a:rPr>
                <a:t>Cruise Plan</a:t>
              </a:r>
              <a:endParaRPr sz="800" b="1" i="0" u="none" strike="noStrike" cap="none">
                <a:solidFill>
                  <a:srgbClr val="000000"/>
                </a:solidFill>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 sz="800" b="0" i="0" u="none" strike="noStrike" cap="none">
                  <a:solidFill>
                    <a:srgbClr val="000000"/>
                  </a:solidFill>
                  <a:latin typeface="Verizon NHG DS"/>
                  <a:ea typeface="Verizon NHG DS"/>
                  <a:cs typeface="Verizon NHG DS"/>
                  <a:sym typeface="Verizon NHG DS"/>
                </a:rPr>
                <a:t>(6%, </a:t>
              </a:r>
              <a:r>
                <a:rPr lang="en" sz="800">
                  <a:latin typeface="Verizon NHG DS"/>
                  <a:ea typeface="Verizon NHG DS"/>
                  <a:cs typeface="Verizon NHG DS"/>
                  <a:sym typeface="Verizon NHG DS"/>
                </a:rPr>
                <a:t>173</a:t>
              </a:r>
              <a:r>
                <a:rPr lang="en" sz="800" b="0" i="0" u="none" strike="noStrike" cap="none">
                  <a:solidFill>
                    <a:srgbClr val="000000"/>
                  </a:solidFill>
                  <a:latin typeface="Verizon NHG DS"/>
                  <a:ea typeface="Verizon NHG DS"/>
                  <a:cs typeface="Verizon NHG DS"/>
                  <a:sym typeface="Verizon NHG DS"/>
                </a:rPr>
                <a:t>k)</a:t>
              </a:r>
              <a:endParaRPr sz="800" b="0" i="0" u="none" strike="noStrike" cap="none">
                <a:solidFill>
                  <a:srgbClr val="000000"/>
                </a:solidFill>
                <a:latin typeface="Verizon NHG DS"/>
                <a:ea typeface="Verizon NHG DS"/>
                <a:cs typeface="Verizon NHG DS"/>
                <a:sym typeface="Verizon NHG DS"/>
              </a:endParaRPr>
            </a:p>
          </p:txBody>
        </p:sp>
        <p:sp>
          <p:nvSpPr>
            <p:cNvPr id="911" name="Google Shape;911;p145"/>
            <p:cNvSpPr/>
            <p:nvPr/>
          </p:nvSpPr>
          <p:spPr>
            <a:xfrm>
              <a:off x="665089" y="267073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i="0" u="none" strike="noStrike" cap="none">
                  <a:solidFill>
                    <a:srgbClr val="000000"/>
                  </a:solidFill>
                  <a:latin typeface="Verizon NHG DS"/>
                  <a:ea typeface="Verizon NHG DS"/>
                  <a:cs typeface="Verizon NHG DS"/>
                  <a:sym typeface="Verizon NHG DS"/>
                </a:rPr>
                <a:t>Setting</a:t>
              </a:r>
              <a:endParaRPr sz="800" b="1" i="0" u="none" strike="noStrike" cap="none">
                <a:solidFill>
                  <a:srgbClr val="000000"/>
                </a:solidFill>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 sz="800" b="0" i="0" u="none" strike="noStrike" cap="none">
                  <a:solidFill>
                    <a:srgbClr val="000000"/>
                  </a:solidFill>
                  <a:latin typeface="Verizon NHG DS"/>
                  <a:ea typeface="Verizon NHG DS"/>
                  <a:cs typeface="Verizon NHG DS"/>
                  <a:sym typeface="Verizon NHG DS"/>
                </a:rPr>
                <a:t>(1.2%, </a:t>
              </a:r>
              <a:r>
                <a:rPr lang="en" sz="800">
                  <a:latin typeface="Verizon NHG DS"/>
                  <a:ea typeface="Verizon NHG DS"/>
                  <a:cs typeface="Verizon NHG DS"/>
                  <a:sym typeface="Verizon NHG DS"/>
                </a:rPr>
                <a:t>34.5</a:t>
              </a:r>
              <a:r>
                <a:rPr lang="en" sz="800" b="0" i="0" u="none" strike="noStrike" cap="none">
                  <a:solidFill>
                    <a:srgbClr val="000000"/>
                  </a:solidFill>
                  <a:latin typeface="Verizon NHG DS"/>
                  <a:ea typeface="Verizon NHG DS"/>
                  <a:cs typeface="Verizon NHG DS"/>
                  <a:sym typeface="Verizon NHG DS"/>
                </a:rPr>
                <a:t>k)</a:t>
              </a:r>
              <a:endParaRPr sz="800" b="0" i="0" u="none" strike="noStrike" cap="none">
                <a:solidFill>
                  <a:srgbClr val="000000"/>
                </a:solidFill>
                <a:latin typeface="Verizon NHG DS"/>
                <a:ea typeface="Verizon NHG DS"/>
                <a:cs typeface="Verizon NHG DS"/>
                <a:sym typeface="Verizon NHG DS"/>
              </a:endParaRPr>
            </a:p>
          </p:txBody>
        </p:sp>
        <p:sp>
          <p:nvSpPr>
            <p:cNvPr id="912" name="Google Shape;912;p145"/>
            <p:cNvSpPr/>
            <p:nvPr/>
          </p:nvSpPr>
          <p:spPr>
            <a:xfrm>
              <a:off x="665089" y="301954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i="0" u="none" strike="noStrike" cap="none">
                  <a:solidFill>
                    <a:srgbClr val="000000"/>
                  </a:solidFill>
                  <a:latin typeface="Verizon NHG DS"/>
                  <a:ea typeface="Verizon NHG DS"/>
                  <a:cs typeface="Verizon NHG DS"/>
                  <a:sym typeface="Verizon NHG DS"/>
                </a:rPr>
                <a:t>SIM Card</a:t>
              </a:r>
              <a:endParaRPr sz="800" b="1" i="0" u="none" strike="noStrike" cap="none">
                <a:solidFill>
                  <a:srgbClr val="000000"/>
                </a:solidFill>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 sz="800" b="0" i="0" u="none" strike="noStrike" cap="none">
                  <a:solidFill>
                    <a:srgbClr val="000000"/>
                  </a:solidFill>
                  <a:latin typeface="Verizon NHG DS"/>
                  <a:ea typeface="Verizon NHG DS"/>
                  <a:cs typeface="Verizon NHG DS"/>
                  <a:sym typeface="Verizon NHG DS"/>
                </a:rPr>
                <a:t>(0.03%, </a:t>
              </a:r>
              <a:r>
                <a:rPr lang="en" sz="800">
                  <a:latin typeface="Verizon NHG DS"/>
                  <a:ea typeface="Verizon NHG DS"/>
                  <a:cs typeface="Verizon NHG DS"/>
                  <a:sym typeface="Verizon NHG DS"/>
                </a:rPr>
                <a:t>864</a:t>
              </a:r>
              <a:r>
                <a:rPr lang="en" sz="800" b="0" i="0" u="none" strike="noStrike" cap="none">
                  <a:solidFill>
                    <a:srgbClr val="000000"/>
                  </a:solidFill>
                  <a:latin typeface="Verizon NHG DS"/>
                  <a:ea typeface="Verizon NHG DS"/>
                  <a:cs typeface="Verizon NHG DS"/>
                  <a:sym typeface="Verizon NHG DS"/>
                </a:rPr>
                <a:t>)</a:t>
              </a:r>
              <a:endParaRPr sz="800" b="0" i="0" u="none" strike="noStrike" cap="none">
                <a:solidFill>
                  <a:srgbClr val="000000"/>
                </a:solidFill>
                <a:latin typeface="Verizon NHG DS"/>
                <a:ea typeface="Verizon NHG DS"/>
                <a:cs typeface="Verizon NHG DS"/>
                <a:sym typeface="Verizon NHG DS"/>
              </a:endParaRPr>
            </a:p>
          </p:txBody>
        </p:sp>
        <p:sp>
          <p:nvSpPr>
            <p:cNvPr id="913" name="Google Shape;913;p145"/>
            <p:cNvSpPr/>
            <p:nvPr/>
          </p:nvSpPr>
          <p:spPr>
            <a:xfrm>
              <a:off x="440500" y="1794225"/>
              <a:ext cx="159000" cy="97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14" name="Google Shape;914;p145"/>
            <p:cNvCxnSpPr>
              <a:stCxn id="913" idx="2"/>
              <a:endCxn id="909" idx="1"/>
            </p:cNvCxnSpPr>
            <p:nvPr/>
          </p:nvCxnSpPr>
          <p:spPr>
            <a:xfrm rot="-5400000" flipH="1">
              <a:off x="476200" y="1935825"/>
              <a:ext cx="232500" cy="144900"/>
            </a:xfrm>
            <a:prstGeom prst="bentConnector2">
              <a:avLst/>
            </a:prstGeom>
            <a:noFill/>
            <a:ln w="9525" cap="flat" cmpd="sng">
              <a:solidFill>
                <a:schemeClr val="dk2"/>
              </a:solidFill>
              <a:prstDash val="solid"/>
              <a:round/>
              <a:headEnd type="none" w="sm" len="sm"/>
              <a:tailEnd type="triangle" w="med" len="med"/>
            </a:ln>
          </p:spPr>
        </p:cxnSp>
        <p:cxnSp>
          <p:nvCxnSpPr>
            <p:cNvPr id="915" name="Google Shape;915;p145"/>
            <p:cNvCxnSpPr>
              <a:stCxn id="913" idx="2"/>
              <a:endCxn id="910" idx="1"/>
            </p:cNvCxnSpPr>
            <p:nvPr/>
          </p:nvCxnSpPr>
          <p:spPr>
            <a:xfrm rot="-5400000" flipH="1">
              <a:off x="301900" y="2110125"/>
              <a:ext cx="581100" cy="144900"/>
            </a:xfrm>
            <a:prstGeom prst="bentConnector2">
              <a:avLst/>
            </a:prstGeom>
            <a:noFill/>
            <a:ln w="9525" cap="flat" cmpd="sng">
              <a:solidFill>
                <a:schemeClr val="dk2"/>
              </a:solidFill>
              <a:prstDash val="solid"/>
              <a:round/>
              <a:headEnd type="none" w="sm" len="sm"/>
              <a:tailEnd type="triangle" w="med" len="med"/>
            </a:ln>
          </p:spPr>
        </p:cxnSp>
        <p:cxnSp>
          <p:nvCxnSpPr>
            <p:cNvPr id="916" name="Google Shape;916;p145"/>
            <p:cNvCxnSpPr>
              <a:stCxn id="913" idx="2"/>
              <a:endCxn id="911" idx="1"/>
            </p:cNvCxnSpPr>
            <p:nvPr/>
          </p:nvCxnSpPr>
          <p:spPr>
            <a:xfrm rot="-5400000" flipH="1">
              <a:off x="127450" y="2284575"/>
              <a:ext cx="930000" cy="144900"/>
            </a:xfrm>
            <a:prstGeom prst="bentConnector2">
              <a:avLst/>
            </a:prstGeom>
            <a:noFill/>
            <a:ln w="9525" cap="flat" cmpd="sng">
              <a:solidFill>
                <a:schemeClr val="dk2"/>
              </a:solidFill>
              <a:prstDash val="solid"/>
              <a:round/>
              <a:headEnd type="none" w="sm" len="sm"/>
              <a:tailEnd type="triangle" w="med" len="med"/>
            </a:ln>
          </p:spPr>
        </p:cxnSp>
        <p:cxnSp>
          <p:nvCxnSpPr>
            <p:cNvPr id="917" name="Google Shape;917;p145"/>
            <p:cNvCxnSpPr>
              <a:stCxn id="913" idx="2"/>
              <a:endCxn id="912" idx="1"/>
            </p:cNvCxnSpPr>
            <p:nvPr/>
          </p:nvCxnSpPr>
          <p:spPr>
            <a:xfrm rot="-5400000" flipH="1">
              <a:off x="-46850" y="2458875"/>
              <a:ext cx="1278600" cy="144900"/>
            </a:xfrm>
            <a:prstGeom prst="bentConnector2">
              <a:avLst/>
            </a:prstGeom>
            <a:noFill/>
            <a:ln w="9525" cap="flat" cmpd="sng">
              <a:solidFill>
                <a:schemeClr val="dk2"/>
              </a:solidFill>
              <a:prstDash val="solid"/>
              <a:round/>
              <a:headEnd type="none" w="sm" len="sm"/>
              <a:tailEnd type="triangle" w="med" len="med"/>
            </a:ln>
          </p:spPr>
        </p:cxnSp>
      </p:grpSp>
      <p:grpSp>
        <p:nvGrpSpPr>
          <p:cNvPr id="918" name="Google Shape;918;p145"/>
          <p:cNvGrpSpPr/>
          <p:nvPr/>
        </p:nvGrpSpPr>
        <p:grpSpPr>
          <a:xfrm>
            <a:off x="4208890" y="1897175"/>
            <a:ext cx="1205625" cy="1328748"/>
            <a:chOff x="440500" y="1794225"/>
            <a:chExt cx="987489" cy="1178909"/>
          </a:xfrm>
        </p:grpSpPr>
        <p:sp>
          <p:nvSpPr>
            <p:cNvPr id="919" name="Google Shape;919;p145"/>
            <p:cNvSpPr/>
            <p:nvPr/>
          </p:nvSpPr>
          <p:spPr>
            <a:xfrm>
              <a:off x="665089" y="197311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i="0" u="none" strike="noStrike" cap="none">
                  <a:solidFill>
                    <a:srgbClr val="000000"/>
                  </a:solidFill>
                  <a:latin typeface="Verizon NHG DS"/>
                  <a:ea typeface="Verizon NHG DS"/>
                  <a:cs typeface="Verizon NHG DS"/>
                  <a:sym typeface="Verizon NHG DS"/>
                </a:rPr>
                <a:t>Device Settings</a:t>
              </a:r>
              <a:endParaRPr sz="800" b="1" i="0" u="none" strike="noStrike" cap="none">
                <a:solidFill>
                  <a:srgbClr val="000000"/>
                </a:solidFill>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 sz="800" b="0" i="0" u="none" strike="noStrike" cap="none">
                  <a:solidFill>
                    <a:srgbClr val="000000"/>
                  </a:solidFill>
                  <a:latin typeface="Verizon NHG DS"/>
                  <a:ea typeface="Verizon NHG DS"/>
                  <a:cs typeface="Verizon NHG DS"/>
                  <a:sym typeface="Verizon NHG DS"/>
                </a:rPr>
                <a:t>(6%, </a:t>
              </a:r>
              <a:r>
                <a:rPr lang="en" sz="800">
                  <a:latin typeface="Verizon NHG DS"/>
                  <a:ea typeface="Verizon NHG DS"/>
                  <a:cs typeface="Verizon NHG DS"/>
                  <a:sym typeface="Verizon NHG DS"/>
                </a:rPr>
                <a:t>173</a:t>
              </a:r>
              <a:r>
                <a:rPr lang="en" sz="800" b="0" i="0" u="none" strike="noStrike" cap="none">
                  <a:solidFill>
                    <a:srgbClr val="000000"/>
                  </a:solidFill>
                  <a:latin typeface="Verizon NHG DS"/>
                  <a:ea typeface="Verizon NHG DS"/>
                  <a:cs typeface="Verizon NHG DS"/>
                  <a:sym typeface="Verizon NHG DS"/>
                </a:rPr>
                <a:t>k)</a:t>
              </a:r>
              <a:endParaRPr sz="800" b="0" i="0" u="none" strike="noStrike" cap="none">
                <a:solidFill>
                  <a:srgbClr val="000000"/>
                </a:solidFill>
                <a:latin typeface="Verizon NHG DS"/>
                <a:ea typeface="Verizon NHG DS"/>
                <a:cs typeface="Verizon NHG DS"/>
                <a:sym typeface="Verizon NHG DS"/>
              </a:endParaRPr>
            </a:p>
          </p:txBody>
        </p:sp>
        <p:sp>
          <p:nvSpPr>
            <p:cNvPr id="920" name="Google Shape;920;p145"/>
            <p:cNvSpPr/>
            <p:nvPr/>
          </p:nvSpPr>
          <p:spPr>
            <a:xfrm>
              <a:off x="665089" y="232192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i="0" u="none" strike="noStrike" cap="none">
                  <a:solidFill>
                    <a:srgbClr val="000000"/>
                  </a:solidFill>
                  <a:latin typeface="Verizon NHG DS"/>
                  <a:ea typeface="Verizon NHG DS"/>
                  <a:cs typeface="Verizon NHG DS"/>
                  <a:sym typeface="Verizon NHG DS"/>
                </a:rPr>
                <a:t>Data &amp; WIFI</a:t>
              </a:r>
              <a:endParaRPr sz="800" b="1" i="0" u="none" strike="noStrike" cap="none">
                <a:solidFill>
                  <a:srgbClr val="000000"/>
                </a:solidFill>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 sz="800" b="0" i="0" u="none" strike="noStrike" cap="none">
                  <a:solidFill>
                    <a:srgbClr val="000000"/>
                  </a:solidFill>
                  <a:latin typeface="Verizon NHG DS"/>
                  <a:ea typeface="Verizon NHG DS"/>
                  <a:cs typeface="Verizon NHG DS"/>
                  <a:sym typeface="Verizon NHG DS"/>
                </a:rPr>
                <a:t>(2.6%, </a:t>
              </a:r>
              <a:r>
                <a:rPr lang="en" sz="800">
                  <a:latin typeface="Verizon NHG DS"/>
                  <a:ea typeface="Verizon NHG DS"/>
                  <a:cs typeface="Verizon NHG DS"/>
                  <a:sym typeface="Verizon NHG DS"/>
                </a:rPr>
                <a:t>74.8</a:t>
              </a:r>
              <a:r>
                <a:rPr lang="en" sz="800" b="0" i="0" u="none" strike="noStrike" cap="none">
                  <a:solidFill>
                    <a:srgbClr val="000000"/>
                  </a:solidFill>
                  <a:latin typeface="Verizon NHG DS"/>
                  <a:ea typeface="Verizon NHG DS"/>
                  <a:cs typeface="Verizon NHG DS"/>
                  <a:sym typeface="Verizon NHG DS"/>
                </a:rPr>
                <a:t>k)</a:t>
              </a:r>
              <a:endParaRPr sz="800" b="0" i="0" u="none" strike="noStrike" cap="none">
                <a:solidFill>
                  <a:srgbClr val="000000"/>
                </a:solidFill>
                <a:latin typeface="Verizon NHG DS"/>
                <a:ea typeface="Verizon NHG DS"/>
                <a:cs typeface="Verizon NHG DS"/>
                <a:sym typeface="Verizon NHG DS"/>
              </a:endParaRPr>
            </a:p>
          </p:txBody>
        </p:sp>
        <p:sp>
          <p:nvSpPr>
            <p:cNvPr id="921" name="Google Shape;921;p145"/>
            <p:cNvSpPr/>
            <p:nvPr/>
          </p:nvSpPr>
          <p:spPr>
            <a:xfrm>
              <a:off x="665089" y="267073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i="0" u="none" strike="noStrike" cap="none">
                  <a:solidFill>
                    <a:srgbClr val="000000"/>
                  </a:solidFill>
                  <a:latin typeface="Verizon NHG DS"/>
                  <a:ea typeface="Verizon NHG DS"/>
                  <a:cs typeface="Verizon NHG DS"/>
                  <a:sym typeface="Verizon NHG DS"/>
                </a:rPr>
                <a:t>SIM Card</a:t>
              </a:r>
              <a:endParaRPr sz="800" b="1" i="0" u="none" strike="noStrike" cap="none">
                <a:solidFill>
                  <a:srgbClr val="000000"/>
                </a:solidFill>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 sz="800" b="0" i="0" u="none" strike="noStrike" cap="none">
                  <a:solidFill>
                    <a:srgbClr val="000000"/>
                  </a:solidFill>
                  <a:latin typeface="Verizon NHG DS"/>
                  <a:ea typeface="Verizon NHG DS"/>
                  <a:cs typeface="Verizon NHG DS"/>
                  <a:sym typeface="Verizon NHG DS"/>
                </a:rPr>
                <a:t>(0.26%, </a:t>
              </a:r>
              <a:r>
                <a:rPr lang="en" sz="800">
                  <a:latin typeface="Verizon NHG DS"/>
                  <a:ea typeface="Verizon NHG DS"/>
                  <a:cs typeface="Verizon NHG DS"/>
                  <a:sym typeface="Verizon NHG DS"/>
                </a:rPr>
                <a:t>7.5</a:t>
              </a:r>
              <a:r>
                <a:rPr lang="en" sz="800" b="0" i="0" u="none" strike="noStrike" cap="none">
                  <a:solidFill>
                    <a:srgbClr val="000000"/>
                  </a:solidFill>
                  <a:latin typeface="Verizon NHG DS"/>
                  <a:ea typeface="Verizon NHG DS"/>
                  <a:cs typeface="Verizon NHG DS"/>
                  <a:sym typeface="Verizon NHG DS"/>
                </a:rPr>
                <a:t>k)</a:t>
              </a:r>
              <a:endParaRPr sz="800" b="0" i="0" u="none" strike="noStrike" cap="none">
                <a:solidFill>
                  <a:srgbClr val="000000"/>
                </a:solidFill>
                <a:latin typeface="Verizon NHG DS"/>
                <a:ea typeface="Verizon NHG DS"/>
                <a:cs typeface="Verizon NHG DS"/>
                <a:sym typeface="Verizon NHG DS"/>
              </a:endParaRPr>
            </a:p>
          </p:txBody>
        </p:sp>
        <p:sp>
          <p:nvSpPr>
            <p:cNvPr id="922" name="Google Shape;922;p145"/>
            <p:cNvSpPr/>
            <p:nvPr/>
          </p:nvSpPr>
          <p:spPr>
            <a:xfrm>
              <a:off x="440500" y="1794225"/>
              <a:ext cx="159000" cy="97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23" name="Google Shape;923;p145"/>
            <p:cNvCxnSpPr>
              <a:stCxn id="922" idx="2"/>
              <a:endCxn id="919" idx="1"/>
            </p:cNvCxnSpPr>
            <p:nvPr/>
          </p:nvCxnSpPr>
          <p:spPr>
            <a:xfrm rot="-5400000" flipH="1">
              <a:off x="476200" y="1935825"/>
              <a:ext cx="232500" cy="144900"/>
            </a:xfrm>
            <a:prstGeom prst="bentConnector2">
              <a:avLst/>
            </a:prstGeom>
            <a:noFill/>
            <a:ln w="9525" cap="flat" cmpd="sng">
              <a:solidFill>
                <a:schemeClr val="dk2"/>
              </a:solidFill>
              <a:prstDash val="solid"/>
              <a:round/>
              <a:headEnd type="none" w="sm" len="sm"/>
              <a:tailEnd type="triangle" w="med" len="med"/>
            </a:ln>
          </p:spPr>
        </p:cxnSp>
        <p:cxnSp>
          <p:nvCxnSpPr>
            <p:cNvPr id="924" name="Google Shape;924;p145"/>
            <p:cNvCxnSpPr>
              <a:stCxn id="922" idx="2"/>
              <a:endCxn id="920" idx="1"/>
            </p:cNvCxnSpPr>
            <p:nvPr/>
          </p:nvCxnSpPr>
          <p:spPr>
            <a:xfrm rot="-5400000" flipH="1">
              <a:off x="301900" y="2110125"/>
              <a:ext cx="581100" cy="144900"/>
            </a:xfrm>
            <a:prstGeom prst="bentConnector2">
              <a:avLst/>
            </a:prstGeom>
            <a:noFill/>
            <a:ln w="9525" cap="flat" cmpd="sng">
              <a:solidFill>
                <a:schemeClr val="dk2"/>
              </a:solidFill>
              <a:prstDash val="solid"/>
              <a:round/>
              <a:headEnd type="none" w="sm" len="sm"/>
              <a:tailEnd type="triangle" w="med" len="med"/>
            </a:ln>
          </p:spPr>
        </p:cxnSp>
        <p:cxnSp>
          <p:nvCxnSpPr>
            <p:cNvPr id="925" name="Google Shape;925;p145"/>
            <p:cNvCxnSpPr>
              <a:stCxn id="922" idx="2"/>
              <a:endCxn id="921" idx="1"/>
            </p:cNvCxnSpPr>
            <p:nvPr/>
          </p:nvCxnSpPr>
          <p:spPr>
            <a:xfrm rot="-5400000" flipH="1">
              <a:off x="127450" y="2284575"/>
              <a:ext cx="930000" cy="144900"/>
            </a:xfrm>
            <a:prstGeom prst="bentConnector2">
              <a:avLst/>
            </a:prstGeom>
            <a:noFill/>
            <a:ln w="9525" cap="flat" cmpd="sng">
              <a:solidFill>
                <a:schemeClr val="dk2"/>
              </a:solidFill>
              <a:prstDash val="solid"/>
              <a:round/>
              <a:headEnd type="none" w="sm" len="sm"/>
              <a:tailEnd type="triangle" w="med" len="med"/>
            </a:ln>
          </p:spPr>
        </p:cxnSp>
      </p:grpSp>
      <p:sp>
        <p:nvSpPr>
          <p:cNvPr id="926" name="Google Shape;926;p145"/>
          <p:cNvSpPr txBox="1"/>
          <p:nvPr/>
        </p:nvSpPr>
        <p:spPr>
          <a:xfrm>
            <a:off x="1333500" y="4612166"/>
            <a:ext cx="7124700" cy="3012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Clr>
                <a:srgbClr val="000000"/>
              </a:buClr>
              <a:buSzPts val="650"/>
              <a:buFont typeface="Arial"/>
              <a:buNone/>
            </a:pPr>
            <a:r>
              <a:rPr lang="en" sz="650" b="0" i="0" u="none" strike="noStrike" cap="none">
                <a:solidFill>
                  <a:schemeClr val="dk1"/>
                </a:solidFill>
                <a:latin typeface="Verizon NHG DS"/>
                <a:ea typeface="Verizon NHG DS"/>
                <a:cs typeface="Verizon NHG DS"/>
                <a:sym typeface="Verizon NHG DS"/>
              </a:rPr>
              <a:t>Verizon confidential and proprietary. Unauthorized disclosure, reproduction or other use prohibited.</a:t>
            </a:r>
            <a:endParaRPr sz="650" b="0" i="0" u="none" strike="noStrike" cap="none">
              <a:solidFill>
                <a:schemeClr val="dk1"/>
              </a:solidFill>
              <a:latin typeface="Verizon NHG DS"/>
              <a:ea typeface="Verizon NHG DS"/>
              <a:cs typeface="Verizon NHG DS"/>
              <a:sym typeface="Verizon NHG DS"/>
            </a:endParaRPr>
          </a:p>
        </p:txBody>
      </p:sp>
      <p:sp>
        <p:nvSpPr>
          <p:cNvPr id="927" name="Google Shape;927;p145"/>
          <p:cNvSpPr/>
          <p:nvPr/>
        </p:nvSpPr>
        <p:spPr>
          <a:xfrm rot="-5400000">
            <a:off x="6662525" y="2280675"/>
            <a:ext cx="1898400" cy="3092700"/>
          </a:xfrm>
          <a:prstGeom prst="round2SameRect">
            <a:avLst>
              <a:gd name="adj1" fmla="val 4942"/>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45"/>
          <p:cNvSpPr/>
          <p:nvPr/>
        </p:nvSpPr>
        <p:spPr>
          <a:xfrm>
            <a:off x="6155125" y="2658250"/>
            <a:ext cx="936300" cy="319800"/>
          </a:xfrm>
          <a:prstGeom prst="rect">
            <a:avLst/>
          </a:pr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1200" b="1">
                <a:latin typeface="Verizon NHG DS"/>
                <a:ea typeface="Verizon NHG DS"/>
                <a:cs typeface="Verizon NHG DS"/>
                <a:sym typeface="Verizon NHG DS"/>
              </a:rPr>
              <a:t>Legend</a:t>
            </a:r>
            <a:endParaRPr sz="1200" b="0" i="0" u="none" strike="noStrike" cap="none">
              <a:latin typeface="Verizon NHG DS"/>
              <a:ea typeface="Verizon NHG DS"/>
              <a:cs typeface="Verizon NHG DS"/>
              <a:sym typeface="Verizon NHG DS"/>
            </a:endParaRPr>
          </a:p>
        </p:txBody>
      </p:sp>
      <p:graphicFrame>
        <p:nvGraphicFramePr>
          <p:cNvPr id="929" name="Google Shape;929;p145"/>
          <p:cNvGraphicFramePr/>
          <p:nvPr/>
        </p:nvGraphicFramePr>
        <p:xfrm>
          <a:off x="6155125" y="2929850"/>
          <a:ext cx="2883225" cy="1813400"/>
        </p:xfrm>
        <a:graphic>
          <a:graphicData uri="http://schemas.openxmlformats.org/drawingml/2006/table">
            <a:tbl>
              <a:tblPr>
                <a:noFill/>
              </a:tblPr>
              <a:tblGrid>
                <a:gridCol w="1246900"/>
                <a:gridCol w="1636325"/>
              </a:tblGrid>
              <a:tr h="381000">
                <a:tc>
                  <a:txBody>
                    <a:bodyPr/>
                    <a:lstStyle/>
                    <a:p>
                      <a:pPr marL="0" lvl="0" indent="0" algn="ctr" rtl="0">
                        <a:spcBef>
                          <a:spcPts val="0"/>
                        </a:spcBef>
                        <a:spcAft>
                          <a:spcPts val="0"/>
                        </a:spcAft>
                        <a:buNone/>
                      </a:pPr>
                      <a:r>
                        <a:rPr lang="en" sz="900" b="1">
                          <a:latin typeface="Verizon NHG TX"/>
                          <a:ea typeface="Verizon NHG TX"/>
                          <a:cs typeface="Verizon NHG TX"/>
                          <a:sym typeface="Verizon NHG TX"/>
                        </a:rPr>
                        <a:t>Plan Data and Wifi</a:t>
                      </a:r>
                      <a:endParaRPr sz="900" b="1">
                        <a:latin typeface="Verizon NHG TX"/>
                        <a:ea typeface="Verizon NHG TX"/>
                        <a:cs typeface="Verizon NHG TX"/>
                        <a:sym typeface="Verizon NHG TX"/>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Verizon NHG TX"/>
                          <a:ea typeface="Verizon NHG TX"/>
                          <a:cs typeface="Verizon NHG TX"/>
                          <a:sym typeface="Verizon NHG TX"/>
                        </a:rPr>
                        <a:t>Customer interested in Data Services when travelled internationally.</a:t>
                      </a:r>
                      <a:endParaRPr sz="700">
                        <a:latin typeface="Verizon NHG TX"/>
                        <a:ea typeface="Verizon NHG TX"/>
                        <a:cs typeface="Verizon NHG TX"/>
                        <a:sym typeface="Verizon NHG TX"/>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381000">
                <a:tc>
                  <a:txBody>
                    <a:bodyPr/>
                    <a:lstStyle/>
                    <a:p>
                      <a:pPr marL="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Bill Credit</a:t>
                      </a:r>
                      <a:endParaRPr sz="900" b="1">
                        <a:latin typeface="Verizon NHG TX"/>
                        <a:ea typeface="Verizon NHG TX"/>
                        <a:cs typeface="Verizon NHG TX"/>
                        <a:sym typeface="Verizon NHG TX"/>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Verizon NHG TX"/>
                          <a:ea typeface="Verizon NHG TX"/>
                          <a:cs typeface="Verizon NHG TX"/>
                          <a:sym typeface="Verizon NHG TX"/>
                        </a:rPr>
                        <a:t>Customers that has problems with their Account and Credit is offered.</a:t>
                      </a:r>
                      <a:endParaRPr sz="700">
                        <a:solidFill>
                          <a:schemeClr val="dk1"/>
                        </a:solidFill>
                        <a:latin typeface="Verizon NHG TX"/>
                        <a:ea typeface="Verizon NHG TX"/>
                        <a:cs typeface="Verizon NHG TX"/>
                        <a:sym typeface="Verizon NHG TX"/>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r>
              <a:tr h="0">
                <a:tc>
                  <a:txBody>
                    <a:bodyPr/>
                    <a:lstStyle/>
                    <a:p>
                      <a:pPr marL="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Data and Wifi </a:t>
                      </a:r>
                      <a:br>
                        <a:rPr lang="en" sz="900" b="1">
                          <a:solidFill>
                            <a:schemeClr val="dk1"/>
                          </a:solidFill>
                          <a:latin typeface="Verizon NHG TX"/>
                          <a:ea typeface="Verizon NHG TX"/>
                          <a:cs typeface="Verizon NHG TX"/>
                          <a:sym typeface="Verizon NHG TX"/>
                        </a:rPr>
                      </a:br>
                      <a:r>
                        <a:rPr lang="en" sz="700">
                          <a:solidFill>
                            <a:schemeClr val="dk1"/>
                          </a:solidFill>
                          <a:latin typeface="Verizon NHG TX"/>
                          <a:ea typeface="Verizon NHG TX"/>
                          <a:cs typeface="Verizon NHG TX"/>
                          <a:sym typeface="Verizon NHG TX"/>
                        </a:rPr>
                        <a:t>(Settings)</a:t>
                      </a:r>
                      <a:endParaRPr sz="700">
                        <a:latin typeface="Verizon NHG TX"/>
                        <a:ea typeface="Verizon NHG TX"/>
                        <a:cs typeface="Verizon NHG TX"/>
                        <a:sym typeface="Verizon NHG TX"/>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Verizon NHG TX"/>
                          <a:ea typeface="Verizon NHG TX"/>
                          <a:cs typeface="Verizon NHG TX"/>
                          <a:sym typeface="Verizon NHG TX"/>
                        </a:rPr>
                        <a:t>Instructions regarding Wifi and setting up Hotspot.</a:t>
                      </a:r>
                      <a:endParaRPr sz="700">
                        <a:solidFill>
                          <a:schemeClr val="dk1"/>
                        </a:solidFill>
                        <a:latin typeface="Verizon NHG TX"/>
                        <a:ea typeface="Verizon NHG TX"/>
                        <a:cs typeface="Verizon NHG TX"/>
                        <a:sym typeface="Verizon NHG TX"/>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381000">
                <a:tc>
                  <a:txBody>
                    <a:bodyPr/>
                    <a:lstStyle/>
                    <a:p>
                      <a:pPr marL="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SIM Card</a:t>
                      </a:r>
                      <a:endParaRPr sz="900" b="1">
                        <a:latin typeface="Verizon NHG TX"/>
                        <a:ea typeface="Verizon NHG TX"/>
                        <a:cs typeface="Verizon NHG TX"/>
                        <a:sym typeface="Verizon NHG TX"/>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Verizon NHG TX"/>
                          <a:ea typeface="Verizon NHG TX"/>
                          <a:cs typeface="Verizon NHG TX"/>
                          <a:sym typeface="Verizon NHG TX"/>
                        </a:rPr>
                        <a:t>Customers having issues with change of SIM and other SIM related problems.</a:t>
                      </a:r>
                      <a:endParaRPr sz="700">
                        <a:solidFill>
                          <a:schemeClr val="dk1"/>
                        </a:solidFill>
                        <a:latin typeface="Verizon NHG TX"/>
                        <a:ea typeface="Verizon NHG TX"/>
                        <a:cs typeface="Verizon NHG TX"/>
                        <a:sym typeface="Verizon NHG TX"/>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r>
              <a:tr h="230850">
                <a:tc>
                  <a:txBody>
                    <a:bodyPr/>
                    <a:lstStyle/>
                    <a:p>
                      <a:pPr marL="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Family</a:t>
                      </a:r>
                      <a:endParaRPr sz="900" b="1">
                        <a:solidFill>
                          <a:schemeClr val="dk1"/>
                        </a:solidFill>
                        <a:latin typeface="Verizon NHG TX"/>
                        <a:ea typeface="Verizon NHG TX"/>
                        <a:cs typeface="Verizon NHG TX"/>
                        <a:sym typeface="Verizon NHG TX"/>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Verizon NHG TX"/>
                          <a:ea typeface="Verizon NHG TX"/>
                          <a:cs typeface="Verizon NHG TX"/>
                          <a:sym typeface="Verizon NHG TX"/>
                        </a:rPr>
                        <a:t>Customers calling on behalf of their family.</a:t>
                      </a:r>
                      <a:endParaRPr sz="700">
                        <a:solidFill>
                          <a:schemeClr val="dk1"/>
                        </a:solidFill>
                        <a:latin typeface="Verizon NHG TX"/>
                        <a:ea typeface="Verizon NHG TX"/>
                        <a:cs typeface="Verizon NHG TX"/>
                        <a:sym typeface="Verizon NHG TX"/>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bl>
          </a:graphicData>
        </a:graphic>
      </p:graphicFrame>
      <p:cxnSp>
        <p:nvCxnSpPr>
          <p:cNvPr id="930" name="Google Shape;930;p145"/>
          <p:cNvCxnSpPr/>
          <p:nvPr/>
        </p:nvCxnSpPr>
        <p:spPr>
          <a:xfrm>
            <a:off x="816075" y="4364275"/>
            <a:ext cx="727800" cy="0"/>
          </a:xfrm>
          <a:prstGeom prst="straightConnector1">
            <a:avLst/>
          </a:prstGeom>
          <a:noFill/>
          <a:ln w="9525" cap="flat" cmpd="sng">
            <a:solidFill>
              <a:srgbClr val="666666"/>
            </a:solidFill>
            <a:prstDash val="solid"/>
            <a:round/>
            <a:headEnd type="none" w="med" len="med"/>
            <a:tailEnd type="none" w="med" len="med"/>
          </a:ln>
        </p:spPr>
      </p:cxnSp>
    </p:spTree>
    <p:extLst>
      <p:ext uri="{BB962C8B-B14F-4D97-AF65-F5344CB8AC3E}">
        <p14:creationId xmlns:p14="http://schemas.microsoft.com/office/powerpoint/2010/main" val="2003225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pic>
        <p:nvPicPr>
          <p:cNvPr id="936" name="Google Shape;936;p146"/>
          <p:cNvPicPr preferRelativeResize="0"/>
          <p:nvPr/>
        </p:nvPicPr>
        <p:blipFill rotWithShape="1">
          <a:blip r:embed="rId3">
            <a:alphaModFix/>
          </a:blip>
          <a:srcRect l="20741"/>
          <a:stretch/>
        </p:blipFill>
        <p:spPr>
          <a:xfrm flipH="1">
            <a:off x="3028948" y="0"/>
            <a:ext cx="6115052" cy="5143501"/>
          </a:xfrm>
          <a:prstGeom prst="rect">
            <a:avLst/>
          </a:prstGeom>
          <a:noFill/>
          <a:ln>
            <a:noFill/>
          </a:ln>
        </p:spPr>
      </p:pic>
      <p:sp>
        <p:nvSpPr>
          <p:cNvPr id="937" name="Google Shape;937;p146"/>
          <p:cNvSpPr/>
          <p:nvPr/>
        </p:nvSpPr>
        <p:spPr>
          <a:xfrm rot="5400000">
            <a:off x="3511350" y="-484650"/>
            <a:ext cx="5148000" cy="6117300"/>
          </a:xfrm>
          <a:prstGeom prst="rect">
            <a:avLst/>
          </a:prstGeom>
          <a:gradFill>
            <a:gsLst>
              <a:gs pos="0">
                <a:srgbClr val="FFFFFF">
                  <a:alpha val="41568"/>
                </a:srgbClr>
              </a:gs>
              <a:gs pos="100000">
                <a:srgbClr val="FF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38" name="Google Shape;938;p146"/>
          <p:cNvCxnSpPr/>
          <p:nvPr/>
        </p:nvCxnSpPr>
        <p:spPr>
          <a:xfrm>
            <a:off x="457200" y="457200"/>
            <a:ext cx="6575100" cy="0"/>
          </a:xfrm>
          <a:prstGeom prst="straightConnector1">
            <a:avLst/>
          </a:prstGeom>
          <a:noFill/>
          <a:ln w="47625" cap="flat" cmpd="sng">
            <a:solidFill>
              <a:schemeClr val="dk1"/>
            </a:solidFill>
            <a:prstDash val="solid"/>
            <a:round/>
            <a:headEnd type="none" w="sm" len="sm"/>
            <a:tailEnd type="none" w="sm" len="sm"/>
          </a:ln>
        </p:spPr>
      </p:cxnSp>
      <p:pic>
        <p:nvPicPr>
          <p:cNvPr id="939" name="Google Shape;939;p146" title="Points scored"/>
          <p:cNvPicPr preferRelativeResize="0"/>
          <p:nvPr/>
        </p:nvPicPr>
        <p:blipFill>
          <a:blip r:embed="rId4">
            <a:alphaModFix/>
          </a:blip>
          <a:stretch>
            <a:fillRect/>
          </a:stretch>
        </p:blipFill>
        <p:spPr>
          <a:xfrm>
            <a:off x="405600" y="1951925"/>
            <a:ext cx="4019376" cy="2944200"/>
          </a:xfrm>
          <a:prstGeom prst="rect">
            <a:avLst/>
          </a:prstGeom>
          <a:noFill/>
          <a:ln>
            <a:noFill/>
          </a:ln>
        </p:spPr>
      </p:pic>
      <p:graphicFrame>
        <p:nvGraphicFramePr>
          <p:cNvPr id="940" name="Google Shape;940;p146"/>
          <p:cNvGraphicFramePr/>
          <p:nvPr/>
        </p:nvGraphicFramePr>
        <p:xfrm>
          <a:off x="457200" y="1771650"/>
          <a:ext cx="8229600" cy="2767060"/>
        </p:xfrm>
        <a:graphic>
          <a:graphicData uri="http://schemas.openxmlformats.org/drawingml/2006/table">
            <a:tbl>
              <a:tblPr>
                <a:noFill/>
              </a:tblPr>
              <a:tblGrid>
                <a:gridCol w="2121925"/>
                <a:gridCol w="1227375"/>
                <a:gridCol w="1358350"/>
                <a:gridCol w="3521950"/>
              </a:tblGrid>
              <a:tr h="381000">
                <a:tc>
                  <a:txBody>
                    <a:bodyPr/>
                    <a:lstStyle/>
                    <a:p>
                      <a:pPr marL="0" lvl="0" indent="0" algn="ctr" rtl="0">
                        <a:spcBef>
                          <a:spcPts val="0"/>
                        </a:spcBef>
                        <a:spcAft>
                          <a:spcPts val="0"/>
                        </a:spcAft>
                        <a:buNone/>
                      </a:pPr>
                      <a:r>
                        <a:rPr lang="en" b="1">
                          <a:solidFill>
                            <a:srgbClr val="FFFFFF"/>
                          </a:solidFill>
                          <a:latin typeface="Verizon NHG TX"/>
                          <a:ea typeface="Verizon NHG TX"/>
                          <a:cs typeface="Verizon NHG TX"/>
                          <a:sym typeface="Verizon NHG TX"/>
                        </a:rPr>
                        <a:t>Classification</a:t>
                      </a:r>
                      <a:endParaRPr b="1">
                        <a:solidFill>
                          <a:srgbClr val="FFFFFF"/>
                        </a:solidFill>
                        <a:latin typeface="Verizon NHG TX"/>
                        <a:ea typeface="Verizon NHG TX"/>
                        <a:cs typeface="Verizon NHG TX"/>
                        <a:sym typeface="Verizon NHG TX"/>
                      </a:endParaRPr>
                    </a:p>
                  </a:txBody>
                  <a:tcPr marL="0" marR="0"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b="1">
                          <a:solidFill>
                            <a:srgbClr val="FFFFFF"/>
                          </a:solidFill>
                          <a:latin typeface="Verizon NHG TX"/>
                          <a:ea typeface="Verizon NHG TX"/>
                          <a:cs typeface="Verizon NHG TX"/>
                          <a:sym typeface="Verizon NHG TX"/>
                        </a:rPr>
                        <a:t>Amount of annual calls </a:t>
                      </a:r>
                      <a:endParaRPr b="1">
                        <a:solidFill>
                          <a:srgbClr val="FFFFFF"/>
                        </a:solidFill>
                        <a:latin typeface="Verizon NHG TX"/>
                        <a:ea typeface="Verizon NHG TX"/>
                        <a:cs typeface="Verizon NHG TX"/>
                        <a:sym typeface="Verizon NHG TX"/>
                      </a:endParaRPr>
                    </a:p>
                  </a:txBody>
                  <a:tcPr marL="0" marR="0"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b="1">
                          <a:solidFill>
                            <a:srgbClr val="FFFFFF"/>
                          </a:solidFill>
                          <a:latin typeface="Verizon NHG TX"/>
                          <a:ea typeface="Verizon NHG TX"/>
                          <a:cs typeface="Verizon NHG TX"/>
                          <a:sym typeface="Verizon NHG TX"/>
                        </a:rPr>
                        <a:t>Average handling time</a:t>
                      </a:r>
                      <a:endParaRPr b="1">
                        <a:solidFill>
                          <a:srgbClr val="FFFFFF"/>
                        </a:solidFill>
                        <a:latin typeface="Verizon NHG TX"/>
                        <a:ea typeface="Verizon NHG TX"/>
                        <a:cs typeface="Verizon NHG TX"/>
                        <a:sym typeface="Verizon NHG TX"/>
                      </a:endParaRPr>
                    </a:p>
                  </a:txBody>
                  <a:tcPr marL="0" marR="0"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b="1">
                          <a:solidFill>
                            <a:srgbClr val="FFFFFF"/>
                          </a:solidFill>
                          <a:latin typeface="Verizon NHG TX"/>
                          <a:ea typeface="Verizon NHG TX"/>
                          <a:cs typeface="Verizon NHG TX"/>
                          <a:sym typeface="Verizon NHG TX"/>
                        </a:rPr>
                        <a:t>Agent Actions</a:t>
                      </a:r>
                      <a:endParaRPr b="1">
                        <a:solidFill>
                          <a:srgbClr val="FFFFFF"/>
                        </a:solidFill>
                        <a:latin typeface="Verizon NHG TX"/>
                        <a:ea typeface="Verizon NHG TX"/>
                        <a:cs typeface="Verizon NHG TX"/>
                        <a:sym typeface="Verizon NHG TX"/>
                      </a:endParaRPr>
                    </a:p>
                  </a:txBody>
                  <a:tcPr marL="0" marR="0"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r>
              <a:tr h="561900">
                <a:tc>
                  <a:txBody>
                    <a:bodyPr/>
                    <a:lstStyle/>
                    <a:p>
                      <a:pPr marL="0" lvl="0" indent="0" algn="l" rtl="0">
                        <a:spcBef>
                          <a:spcPts val="0"/>
                        </a:spcBef>
                        <a:spcAft>
                          <a:spcPts val="0"/>
                        </a:spcAft>
                        <a:buNone/>
                      </a:pPr>
                      <a:r>
                        <a:rPr lang="en" sz="1800" b="1">
                          <a:solidFill>
                            <a:schemeClr val="dk1"/>
                          </a:solidFill>
                          <a:latin typeface="Verizon NHG TX"/>
                          <a:ea typeface="Verizon NHG TX"/>
                          <a:cs typeface="Verizon NHG TX"/>
                          <a:sym typeface="Verizon NHG TX"/>
                        </a:rPr>
                        <a:t>                     9</a:t>
                      </a:r>
                      <a:r>
                        <a:rPr lang="en" b="1">
                          <a:solidFill>
                            <a:schemeClr val="dk1"/>
                          </a:solidFill>
                          <a:latin typeface="Verizon NHG TX"/>
                          <a:ea typeface="Verizon NHG TX"/>
                          <a:cs typeface="Verizon NHG TX"/>
                          <a:sym typeface="Verizon NHG TX"/>
                        </a:rPr>
                        <a:t>%</a:t>
                      </a:r>
                      <a:endParaRPr>
                        <a:latin typeface="Verizon NHG TX"/>
                        <a:ea typeface="Verizon NHG TX"/>
                        <a:cs typeface="Verizon NHG TX"/>
                        <a:sym typeface="Verizon NHG TX"/>
                      </a:endParaRPr>
                    </a:p>
                  </a:txBody>
                  <a:tcPr marL="45700" marR="45700" marT="0" marB="0" anchor="ctr">
                    <a:lnT w="9525" cap="flat" cmpd="sng">
                      <a:solidFill>
                        <a:srgbClr val="FFFFFF"/>
                      </a:solidFill>
                      <a:prstDash val="solid"/>
                      <a:round/>
                      <a:headEnd type="none" w="sm" len="sm"/>
                      <a:tailEnd type="none" w="sm" len="sm"/>
                    </a:lnT>
                  </a:tcPr>
                </a:tc>
                <a:tc>
                  <a:txBody>
                    <a:bodyPr/>
                    <a:lstStyle/>
                    <a:p>
                      <a:pPr marL="0" lvl="0" indent="0" algn="ctr" rtl="0">
                        <a:spcBef>
                          <a:spcPts val="0"/>
                        </a:spcBef>
                        <a:spcAft>
                          <a:spcPts val="0"/>
                        </a:spcAft>
                        <a:buNone/>
                      </a:pPr>
                      <a:r>
                        <a:rPr lang="en" b="1">
                          <a:latin typeface="Verizon NHG TX"/>
                          <a:ea typeface="Verizon NHG TX"/>
                          <a:cs typeface="Verizon NHG TX"/>
                          <a:sym typeface="Verizon NHG TX"/>
                        </a:rPr>
                        <a:t>259 K</a:t>
                      </a:r>
                      <a:endParaRPr b="1">
                        <a:latin typeface="Verizon NHG TX"/>
                        <a:ea typeface="Verizon NHG TX"/>
                        <a:cs typeface="Verizon NHG TX"/>
                        <a:sym typeface="Verizon NHG TX"/>
                      </a:endParaRPr>
                    </a:p>
                  </a:txBody>
                  <a:tcPr marL="45700" marR="45700" marT="0" marB="0" anchor="ctr">
                    <a:lnT w="9525" cap="flat" cmpd="sng">
                      <a:solidFill>
                        <a:srgbClr val="FFFFFF"/>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67040"/>
                      </a:srgbClr>
                    </a:solidFill>
                  </a:tcPr>
                </a:tc>
                <a:tc>
                  <a:txBody>
                    <a:bodyPr/>
                    <a:lstStyle/>
                    <a:p>
                      <a:pPr marL="0" lvl="0" indent="0" algn="ctr" rtl="0">
                        <a:spcBef>
                          <a:spcPts val="0"/>
                        </a:spcBef>
                        <a:spcAft>
                          <a:spcPts val="0"/>
                        </a:spcAft>
                        <a:buNone/>
                      </a:pPr>
                      <a:r>
                        <a:rPr lang="en" b="1">
                          <a:latin typeface="Verizon NHG TX"/>
                          <a:ea typeface="Verizon NHG TX"/>
                          <a:cs typeface="Verizon NHG TX"/>
                          <a:sym typeface="Verizon NHG TX"/>
                        </a:rPr>
                        <a:t>15 mins</a:t>
                      </a:r>
                      <a:endParaRPr b="1">
                        <a:latin typeface="Verizon NHG TX"/>
                        <a:ea typeface="Verizon NHG TX"/>
                        <a:cs typeface="Verizon NHG TX"/>
                        <a:sym typeface="Verizon NHG TX"/>
                      </a:endParaRPr>
                    </a:p>
                  </a:txBody>
                  <a:tcPr marL="45700" marR="45700" marT="0" marB="0" anchor="ctr">
                    <a:lnT w="9525" cap="flat" cmpd="sng">
                      <a:solidFill>
                        <a:srgbClr val="FFFFFF"/>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67040"/>
                      </a:srgbClr>
                    </a:solidFill>
                  </a:tcPr>
                </a:tc>
                <a:tc>
                  <a:txBody>
                    <a:bodyPr/>
                    <a:lstStyle/>
                    <a:p>
                      <a:pPr marL="0" lvl="0" indent="0" algn="l" rtl="0">
                        <a:spcBef>
                          <a:spcPts val="900"/>
                        </a:spcBef>
                        <a:spcAft>
                          <a:spcPts val="600"/>
                        </a:spcAft>
                        <a:buNone/>
                      </a:pPr>
                      <a:r>
                        <a:rPr lang="en" sz="900" b="1">
                          <a:solidFill>
                            <a:schemeClr val="dk1"/>
                          </a:solidFill>
                          <a:latin typeface="Verizon NHG TX"/>
                          <a:ea typeface="Verizon NHG TX"/>
                          <a:cs typeface="Verizon NHG TX"/>
                          <a:sym typeface="Verizon NHG TX"/>
                        </a:rPr>
                        <a:t>Troubleshooting the settings. Providing information about accessing WIFI , cellular data and Roaming.</a:t>
                      </a:r>
                      <a:endParaRPr sz="900" b="1">
                        <a:latin typeface="Verizon NHG TX"/>
                        <a:ea typeface="Verizon NHG TX"/>
                        <a:cs typeface="Verizon NHG TX"/>
                        <a:sym typeface="Verizon NHG TX"/>
                      </a:endParaRPr>
                    </a:p>
                  </a:txBody>
                  <a:tcPr marL="91425" marR="91425" marT="0" marB="0" anchor="ctr">
                    <a:lnT w="9525" cap="flat" cmpd="sng">
                      <a:solidFill>
                        <a:srgbClr val="FFFFFF"/>
                      </a:solidFill>
                      <a:prstDash val="solid"/>
                      <a:round/>
                      <a:headEnd type="none" w="sm" len="sm"/>
                      <a:tailEnd type="none" w="sm" len="sm"/>
                    </a:lnT>
                    <a:solidFill>
                      <a:srgbClr val="FFFFFF">
                        <a:alpha val="67040"/>
                      </a:srgbClr>
                    </a:solidFill>
                  </a:tcPr>
                </a:tc>
              </a:tr>
              <a:tr h="561900">
                <a:tc>
                  <a:txBody>
                    <a:bodyPr/>
                    <a:lstStyle/>
                    <a:p>
                      <a:pPr marL="0" lvl="0" indent="0" algn="l" rtl="0">
                        <a:spcBef>
                          <a:spcPts val="0"/>
                        </a:spcBef>
                        <a:spcAft>
                          <a:spcPts val="0"/>
                        </a:spcAft>
                        <a:buNone/>
                      </a:pPr>
                      <a:r>
                        <a:rPr lang="en" sz="1800" b="1">
                          <a:solidFill>
                            <a:schemeClr val="dk1"/>
                          </a:solidFill>
                          <a:latin typeface="Verizon NHG TX"/>
                          <a:ea typeface="Verizon NHG TX"/>
                          <a:cs typeface="Verizon NHG TX"/>
                          <a:sym typeface="Verizon NHG TX"/>
                        </a:rPr>
                        <a:t>                     9</a:t>
                      </a:r>
                      <a:r>
                        <a:rPr lang="en" b="1">
                          <a:solidFill>
                            <a:schemeClr val="dk1"/>
                          </a:solidFill>
                          <a:latin typeface="Verizon NHG TX"/>
                          <a:ea typeface="Verizon NHG TX"/>
                          <a:cs typeface="Verizon NHG TX"/>
                          <a:sym typeface="Verizon NHG TX"/>
                        </a:rPr>
                        <a:t>%</a:t>
                      </a:r>
                      <a:endParaRPr sz="1800" b="1">
                        <a:solidFill>
                          <a:schemeClr val="dk1"/>
                        </a:solidFill>
                        <a:latin typeface="Verizon NHG TX"/>
                        <a:ea typeface="Verizon NHG TX"/>
                        <a:cs typeface="Verizon NHG TX"/>
                        <a:sym typeface="Verizon NHG TX"/>
                      </a:endParaRPr>
                    </a:p>
                  </a:txBody>
                  <a:tcPr marL="45700" marR="45700" marT="0" marB="0"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b="1">
                          <a:latin typeface="Verizon NHG TX"/>
                          <a:ea typeface="Verizon NHG TX"/>
                          <a:cs typeface="Verizon NHG TX"/>
                          <a:sym typeface="Verizon NHG TX"/>
                        </a:rPr>
                        <a:t>259 K</a:t>
                      </a:r>
                      <a:endParaRPr b="1">
                        <a:latin typeface="Verizon NHG TX"/>
                        <a:ea typeface="Verizon NHG TX"/>
                        <a:cs typeface="Verizon NHG TX"/>
                        <a:sym typeface="Verizon NHG TX"/>
                      </a:endParaRPr>
                    </a:p>
                  </a:txBody>
                  <a:tcPr marL="45700" marR="4570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67040"/>
                      </a:srgbClr>
                    </a:solidFill>
                  </a:tcPr>
                </a:tc>
                <a:tc>
                  <a:txBody>
                    <a:bodyPr/>
                    <a:lstStyle/>
                    <a:p>
                      <a:pPr marL="0" lvl="0" indent="0" algn="ctr" rtl="0">
                        <a:spcBef>
                          <a:spcPts val="0"/>
                        </a:spcBef>
                        <a:spcAft>
                          <a:spcPts val="0"/>
                        </a:spcAft>
                        <a:buNone/>
                      </a:pPr>
                      <a:r>
                        <a:rPr lang="en" b="1">
                          <a:latin typeface="Verizon NHG TX"/>
                          <a:ea typeface="Verizon NHG TX"/>
                          <a:cs typeface="Verizon NHG TX"/>
                          <a:sym typeface="Verizon NHG TX"/>
                        </a:rPr>
                        <a:t>15 mins</a:t>
                      </a:r>
                      <a:endParaRPr b="1">
                        <a:latin typeface="Verizon NHG TX"/>
                        <a:ea typeface="Verizon NHG TX"/>
                        <a:cs typeface="Verizon NHG TX"/>
                        <a:sym typeface="Verizon NHG TX"/>
                      </a:endParaRPr>
                    </a:p>
                  </a:txBody>
                  <a:tcPr marL="45700" marR="4570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67040"/>
                      </a:srgbClr>
                    </a:solidFill>
                  </a:tcPr>
                </a:tc>
                <a:tc>
                  <a:txBody>
                    <a:bodyPr/>
                    <a:lstStyle/>
                    <a:p>
                      <a:pPr marL="0" lvl="0" indent="0" algn="l" rtl="0">
                        <a:spcBef>
                          <a:spcPts val="900"/>
                        </a:spcBef>
                        <a:spcAft>
                          <a:spcPts val="600"/>
                        </a:spcAft>
                        <a:buNone/>
                      </a:pPr>
                      <a:r>
                        <a:rPr lang="en" sz="900" b="1">
                          <a:solidFill>
                            <a:schemeClr val="dk1"/>
                          </a:solidFill>
                          <a:latin typeface="Verizon NHG TX"/>
                          <a:ea typeface="Verizon NHG TX"/>
                          <a:cs typeface="Verizon NHG TX"/>
                          <a:sym typeface="Verizon NHG TX"/>
                        </a:rPr>
                        <a:t>Provide information about cruise plan,settings and the billing information describing how the charges will incur when the bill is generated.</a:t>
                      </a:r>
                      <a:endParaRPr sz="900" b="1">
                        <a:solidFill>
                          <a:schemeClr val="dk1"/>
                        </a:solidFill>
                        <a:latin typeface="Verizon NHG TX"/>
                        <a:ea typeface="Verizon NHG TX"/>
                        <a:cs typeface="Verizon NHG TX"/>
                        <a:sym typeface="Verizon NHG TX"/>
                      </a:endParaRPr>
                    </a:p>
                  </a:txBody>
                  <a:tcPr marL="91425" marR="91425" marT="0" marB="0" anchor="ctr">
                    <a:lnL w="9525" cap="flat" cmpd="sng">
                      <a:solidFill>
                        <a:srgbClr val="9E9E9E"/>
                      </a:solidFill>
                      <a:prstDash val="solid"/>
                      <a:round/>
                      <a:headEnd type="none" w="sm" len="sm"/>
                      <a:tailEnd type="none" w="sm" len="sm"/>
                    </a:lnL>
                    <a:solidFill>
                      <a:srgbClr val="FFFFFF">
                        <a:alpha val="67040"/>
                      </a:srgbClr>
                    </a:solidFill>
                  </a:tcPr>
                </a:tc>
              </a:tr>
              <a:tr h="533250">
                <a:tc>
                  <a:txBody>
                    <a:bodyPr/>
                    <a:lstStyle/>
                    <a:p>
                      <a:pPr marL="0" lvl="0" indent="0" algn="l" rtl="0">
                        <a:spcBef>
                          <a:spcPts val="0"/>
                        </a:spcBef>
                        <a:spcAft>
                          <a:spcPts val="0"/>
                        </a:spcAft>
                        <a:buNone/>
                      </a:pPr>
                      <a:r>
                        <a:rPr lang="en" sz="1800" b="1">
                          <a:solidFill>
                            <a:schemeClr val="dk1"/>
                          </a:solidFill>
                          <a:latin typeface="Verizon NHG TX"/>
                          <a:ea typeface="Verizon NHG TX"/>
                          <a:cs typeface="Verizon NHG TX"/>
                          <a:sym typeface="Verizon NHG TX"/>
                        </a:rPr>
                        <a:t>                         16</a:t>
                      </a:r>
                      <a:r>
                        <a:rPr lang="en" b="1">
                          <a:solidFill>
                            <a:schemeClr val="dk1"/>
                          </a:solidFill>
                          <a:latin typeface="Verizon NHG TX"/>
                          <a:ea typeface="Verizon NHG TX"/>
                          <a:cs typeface="Verizon NHG TX"/>
                          <a:sym typeface="Verizon NHG TX"/>
                        </a:rPr>
                        <a:t>%</a:t>
                      </a:r>
                      <a:endParaRPr>
                        <a:latin typeface="Verizon NHG TX"/>
                        <a:ea typeface="Verizon NHG TX"/>
                        <a:cs typeface="Verizon NHG TX"/>
                        <a:sym typeface="Verizon NHG TX"/>
                      </a:endParaRPr>
                    </a:p>
                  </a:txBody>
                  <a:tcPr marL="45700" marR="45700" marT="0" marB="0" anchor="ctr"/>
                </a:tc>
                <a:tc>
                  <a:txBody>
                    <a:bodyPr/>
                    <a:lstStyle/>
                    <a:p>
                      <a:pPr marL="0" lvl="0" indent="0" algn="ctr" rtl="0">
                        <a:spcBef>
                          <a:spcPts val="0"/>
                        </a:spcBef>
                        <a:spcAft>
                          <a:spcPts val="0"/>
                        </a:spcAft>
                        <a:buNone/>
                      </a:pPr>
                      <a:r>
                        <a:rPr lang="en" b="1">
                          <a:latin typeface="Verizon NHG TX"/>
                          <a:ea typeface="Verizon NHG TX"/>
                          <a:cs typeface="Verizon NHG TX"/>
                          <a:sym typeface="Verizon NHG TX"/>
                        </a:rPr>
                        <a:t>460 K</a:t>
                      </a:r>
                      <a:endParaRPr b="1">
                        <a:latin typeface="Verizon NHG TX"/>
                        <a:ea typeface="Verizon NHG TX"/>
                        <a:cs typeface="Verizon NHG TX"/>
                        <a:sym typeface="Verizon NHG TX"/>
                      </a:endParaRPr>
                    </a:p>
                  </a:txBody>
                  <a:tcPr marL="45700" marR="45700" marT="0" marB="0"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67040"/>
                      </a:srgbClr>
                    </a:solidFill>
                  </a:tcPr>
                </a:tc>
                <a:tc>
                  <a:txBody>
                    <a:bodyPr/>
                    <a:lstStyle/>
                    <a:p>
                      <a:pPr marL="0" lvl="0" indent="0" algn="ctr" rtl="0">
                        <a:spcBef>
                          <a:spcPts val="0"/>
                        </a:spcBef>
                        <a:spcAft>
                          <a:spcPts val="0"/>
                        </a:spcAft>
                        <a:buNone/>
                      </a:pPr>
                      <a:r>
                        <a:rPr lang="en" b="1">
                          <a:latin typeface="Verizon NHG TX"/>
                          <a:ea typeface="Verizon NHG TX"/>
                          <a:cs typeface="Verizon NHG TX"/>
                          <a:sym typeface="Verizon NHG TX"/>
                        </a:rPr>
                        <a:t>30 mins</a:t>
                      </a:r>
                      <a:endParaRPr b="1">
                        <a:latin typeface="Verizon NHG TX"/>
                        <a:ea typeface="Verizon NHG TX"/>
                        <a:cs typeface="Verizon NHG TX"/>
                        <a:sym typeface="Verizon NHG TX"/>
                      </a:endParaRPr>
                    </a:p>
                  </a:txBody>
                  <a:tcPr marL="45700" marR="45700" marT="0" marB="0"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67040"/>
                      </a:srgbClr>
                    </a:solidFill>
                  </a:tcPr>
                </a:tc>
                <a:tc>
                  <a:txBody>
                    <a:bodyPr/>
                    <a:lstStyle/>
                    <a:p>
                      <a:pPr marL="0" lvl="0" indent="0" algn="l" rtl="0">
                        <a:spcBef>
                          <a:spcPts val="900"/>
                        </a:spcBef>
                        <a:spcAft>
                          <a:spcPts val="600"/>
                        </a:spcAft>
                        <a:buNone/>
                      </a:pPr>
                      <a:r>
                        <a:rPr lang="en" sz="900" b="1">
                          <a:solidFill>
                            <a:schemeClr val="dk1"/>
                          </a:solidFill>
                          <a:latin typeface="Verizon NHG TX"/>
                          <a:ea typeface="Verizon NHG TX"/>
                          <a:cs typeface="Verizon NHG TX"/>
                          <a:sym typeface="Verizon NHG TX"/>
                        </a:rPr>
                        <a:t>Provide the details of the bill. Provide bill credit if there is a bill shock.</a:t>
                      </a:r>
                      <a:endParaRPr sz="900" b="1">
                        <a:solidFill>
                          <a:schemeClr val="dk1"/>
                        </a:solidFill>
                        <a:latin typeface="Verizon NHG TX"/>
                        <a:ea typeface="Verizon NHG TX"/>
                        <a:cs typeface="Verizon NHG TX"/>
                        <a:sym typeface="Verizon NHG TX"/>
                      </a:endParaRPr>
                    </a:p>
                  </a:txBody>
                  <a:tcPr marL="91425" marR="91425" marT="0" marB="0" anchor="ctr">
                    <a:lnB w="9525" cap="flat" cmpd="sng">
                      <a:solidFill>
                        <a:srgbClr val="9E9E9E"/>
                      </a:solidFill>
                      <a:prstDash val="solid"/>
                      <a:round/>
                      <a:headEnd type="none" w="sm" len="sm"/>
                      <a:tailEnd type="none" w="sm" len="sm"/>
                    </a:lnB>
                    <a:solidFill>
                      <a:srgbClr val="FFFFFF">
                        <a:alpha val="67040"/>
                      </a:srgbClr>
                    </a:solidFill>
                  </a:tcPr>
                </a:tc>
              </a:tr>
              <a:tr h="561400">
                <a:tc>
                  <a:txBody>
                    <a:bodyPr/>
                    <a:lstStyle/>
                    <a:p>
                      <a:pPr marL="0" lvl="0" indent="0" algn="l" rtl="0">
                        <a:spcBef>
                          <a:spcPts val="0"/>
                        </a:spcBef>
                        <a:spcAft>
                          <a:spcPts val="0"/>
                        </a:spcAft>
                        <a:buNone/>
                      </a:pPr>
                      <a:r>
                        <a:rPr lang="en" sz="1800" b="1">
                          <a:solidFill>
                            <a:srgbClr val="FFFFFF"/>
                          </a:solidFill>
                          <a:latin typeface="Verizon NHG TX"/>
                          <a:ea typeface="Verizon NHG TX"/>
                          <a:cs typeface="Verizon NHG TX"/>
                          <a:sym typeface="Verizon NHG TX"/>
                        </a:rPr>
                        <a:t>                          34</a:t>
                      </a:r>
                      <a:r>
                        <a:rPr lang="en" b="1">
                          <a:solidFill>
                            <a:srgbClr val="FFFFFF"/>
                          </a:solidFill>
                          <a:latin typeface="Verizon NHG TX"/>
                          <a:ea typeface="Verizon NHG TX"/>
                          <a:cs typeface="Verizon NHG TX"/>
                          <a:sym typeface="Verizon NHG TX"/>
                        </a:rPr>
                        <a:t>%</a:t>
                      </a:r>
                      <a:endParaRPr>
                        <a:solidFill>
                          <a:srgbClr val="FFFFFF"/>
                        </a:solidFill>
                        <a:latin typeface="Verizon NHG TX"/>
                        <a:ea typeface="Verizon NHG TX"/>
                        <a:cs typeface="Verizon NHG TX"/>
                        <a:sym typeface="Verizon NHG TX"/>
                      </a:endParaRPr>
                    </a:p>
                  </a:txBody>
                  <a:tcPr marL="45700" marR="45700" marT="0" marB="0"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b="1">
                          <a:latin typeface="Verizon NHG TX"/>
                          <a:ea typeface="Verizon NHG TX"/>
                          <a:cs typeface="Verizon NHG TX"/>
                          <a:sym typeface="Verizon NHG TX"/>
                        </a:rPr>
                        <a:t>980 K</a:t>
                      </a:r>
                      <a:endParaRPr b="1">
                        <a:latin typeface="Verizon NHG TX"/>
                        <a:ea typeface="Verizon NHG TX"/>
                        <a:cs typeface="Verizon NHG TX"/>
                        <a:sym typeface="Verizon NHG TX"/>
                      </a:endParaRPr>
                    </a:p>
                  </a:txBody>
                  <a:tcPr marL="45700" marR="4570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67040"/>
                      </a:srgbClr>
                    </a:solidFill>
                  </a:tcPr>
                </a:tc>
                <a:tc>
                  <a:txBody>
                    <a:bodyPr/>
                    <a:lstStyle/>
                    <a:p>
                      <a:pPr marL="0" lvl="0" indent="0" algn="ctr" rtl="0">
                        <a:spcBef>
                          <a:spcPts val="0"/>
                        </a:spcBef>
                        <a:spcAft>
                          <a:spcPts val="0"/>
                        </a:spcAft>
                        <a:buNone/>
                      </a:pPr>
                      <a:r>
                        <a:rPr lang="en" b="1">
                          <a:latin typeface="Verizon NHG TX"/>
                          <a:ea typeface="Verizon NHG TX"/>
                          <a:cs typeface="Verizon NHG TX"/>
                          <a:sym typeface="Verizon NHG TX"/>
                        </a:rPr>
                        <a:t>10 mins</a:t>
                      </a:r>
                      <a:endParaRPr b="1">
                        <a:latin typeface="Verizon NHG TX"/>
                        <a:ea typeface="Verizon NHG TX"/>
                        <a:cs typeface="Verizon NHG TX"/>
                        <a:sym typeface="Verizon NHG TX"/>
                      </a:endParaRPr>
                    </a:p>
                  </a:txBody>
                  <a:tcPr marL="45700" marR="4570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67040"/>
                      </a:srgbClr>
                    </a:solidFill>
                  </a:tcPr>
                </a:tc>
                <a:tc>
                  <a:txBody>
                    <a:bodyPr/>
                    <a:lstStyle/>
                    <a:p>
                      <a:pPr marL="0" lvl="0" indent="0" algn="l" rtl="0">
                        <a:spcBef>
                          <a:spcPts val="900"/>
                        </a:spcBef>
                        <a:spcAft>
                          <a:spcPts val="600"/>
                        </a:spcAft>
                        <a:buNone/>
                      </a:pPr>
                      <a:r>
                        <a:rPr lang="en" sz="900" b="1">
                          <a:solidFill>
                            <a:schemeClr val="dk1"/>
                          </a:solidFill>
                          <a:latin typeface="Verizon NHG TX"/>
                          <a:ea typeface="Verizon NHG TX"/>
                          <a:cs typeface="Verizon NHG TX"/>
                          <a:sym typeface="Verizon NHG TX"/>
                        </a:rPr>
                        <a:t>Provide information about general customer query regarding travel plan,,cellular data usage and the billing cycle information.</a:t>
                      </a:r>
                      <a:endParaRPr sz="900" b="1">
                        <a:solidFill>
                          <a:schemeClr val="dk1"/>
                        </a:solidFill>
                        <a:latin typeface="Verizon NHG TX"/>
                        <a:ea typeface="Verizon NHG TX"/>
                        <a:cs typeface="Verizon NHG TX"/>
                        <a:sym typeface="Verizon NHG TX"/>
                      </a:endParaRPr>
                    </a:p>
                  </a:txBody>
                  <a:tcPr marL="91425" marR="914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67040"/>
                      </a:srgbClr>
                    </a:solidFill>
                  </a:tcPr>
                </a:tc>
              </a:tr>
            </a:tbl>
          </a:graphicData>
        </a:graphic>
      </p:graphicFrame>
      <p:sp>
        <p:nvSpPr>
          <p:cNvPr id="941" name="Google Shape;941;p146"/>
          <p:cNvSpPr txBox="1">
            <a:spLocks noGrp="1"/>
          </p:cNvSpPr>
          <p:nvPr>
            <p:ph type="title"/>
          </p:nvPr>
        </p:nvSpPr>
        <p:spPr>
          <a:xfrm>
            <a:off x="457200" y="594360"/>
            <a:ext cx="8229600" cy="27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Top Call Reasons And Agent Actions</a:t>
            </a:r>
            <a:endParaRPr/>
          </a:p>
        </p:txBody>
      </p:sp>
      <p:sp>
        <p:nvSpPr>
          <p:cNvPr id="942" name="Google Shape;942;p146"/>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700"/>
              <a:buFont typeface="Arial"/>
              <a:buNone/>
            </a:pPr>
            <a:fld id="{00000000-1234-1234-1234-123412341234}" type="slidenum">
              <a:rPr lang="en"/>
              <a:t>17</a:t>
            </a:fld>
            <a:endParaRPr/>
          </a:p>
        </p:txBody>
      </p:sp>
      <p:sp>
        <p:nvSpPr>
          <p:cNvPr id="943" name="Google Shape;943;p146"/>
          <p:cNvSpPr/>
          <p:nvPr/>
        </p:nvSpPr>
        <p:spPr>
          <a:xfrm>
            <a:off x="4236575" y="-727250"/>
            <a:ext cx="12648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46"/>
          <p:cNvSpPr/>
          <p:nvPr/>
        </p:nvSpPr>
        <p:spPr>
          <a:xfrm>
            <a:off x="5641800" y="-727250"/>
            <a:ext cx="12648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46"/>
          <p:cNvSpPr/>
          <p:nvPr/>
        </p:nvSpPr>
        <p:spPr>
          <a:xfrm>
            <a:off x="-506600" y="2373600"/>
            <a:ext cx="228600" cy="56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46"/>
          <p:cNvSpPr/>
          <p:nvPr/>
        </p:nvSpPr>
        <p:spPr>
          <a:xfrm>
            <a:off x="-506600" y="2935500"/>
            <a:ext cx="228600" cy="56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46"/>
          <p:cNvSpPr/>
          <p:nvPr/>
        </p:nvSpPr>
        <p:spPr>
          <a:xfrm>
            <a:off x="-506600" y="3497400"/>
            <a:ext cx="228600" cy="56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46"/>
          <p:cNvSpPr/>
          <p:nvPr/>
        </p:nvSpPr>
        <p:spPr>
          <a:xfrm>
            <a:off x="-506600" y="4059300"/>
            <a:ext cx="228600" cy="56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36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pic>
        <p:nvPicPr>
          <p:cNvPr id="954" name="Google Shape;954;p147"/>
          <p:cNvPicPr preferRelativeResize="0"/>
          <p:nvPr/>
        </p:nvPicPr>
        <p:blipFill rotWithShape="1">
          <a:blip r:embed="rId3">
            <a:alphaModFix/>
          </a:blip>
          <a:srcRect l="7" r="20708"/>
          <a:stretch/>
        </p:blipFill>
        <p:spPr>
          <a:xfrm>
            <a:off x="3026700" y="0"/>
            <a:ext cx="6117336" cy="5143500"/>
          </a:xfrm>
          <a:prstGeom prst="rect">
            <a:avLst/>
          </a:prstGeom>
          <a:noFill/>
          <a:ln>
            <a:noFill/>
          </a:ln>
        </p:spPr>
      </p:pic>
      <p:sp>
        <p:nvSpPr>
          <p:cNvPr id="955" name="Google Shape;955;p147"/>
          <p:cNvSpPr/>
          <p:nvPr/>
        </p:nvSpPr>
        <p:spPr>
          <a:xfrm rot="5400000">
            <a:off x="3511350" y="-484650"/>
            <a:ext cx="5148000" cy="6117300"/>
          </a:xfrm>
          <a:prstGeom prst="rect">
            <a:avLst/>
          </a:prstGeom>
          <a:gradFill>
            <a:gsLst>
              <a:gs pos="0">
                <a:srgbClr val="FFFFFF">
                  <a:alpha val="41568"/>
                </a:srgbClr>
              </a:gs>
              <a:gs pos="100000">
                <a:srgbClr val="FF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956" name="Google Shape;956;p147"/>
          <p:cNvGraphicFramePr/>
          <p:nvPr/>
        </p:nvGraphicFramePr>
        <p:xfrm>
          <a:off x="685800" y="1203950"/>
          <a:ext cx="4311175" cy="1405120"/>
        </p:xfrm>
        <a:graphic>
          <a:graphicData uri="http://schemas.openxmlformats.org/drawingml/2006/table">
            <a:tbl>
              <a:tblPr>
                <a:noFill/>
              </a:tblPr>
              <a:tblGrid>
                <a:gridCol w="2309300"/>
                <a:gridCol w="2001875"/>
              </a:tblGrid>
              <a:tr h="381000">
                <a:tc>
                  <a:txBody>
                    <a:bodyPr/>
                    <a:lstStyle/>
                    <a:p>
                      <a:pPr marL="0" lvl="0" indent="0" algn="ctr" rtl="0">
                        <a:spcBef>
                          <a:spcPts val="0"/>
                        </a:spcBef>
                        <a:spcAft>
                          <a:spcPts val="0"/>
                        </a:spcAft>
                        <a:buNone/>
                      </a:pPr>
                      <a:r>
                        <a:rPr lang="en" b="1">
                          <a:solidFill>
                            <a:srgbClr val="FFFFFF"/>
                          </a:solidFill>
                          <a:latin typeface="Verizon NHG TX"/>
                          <a:ea typeface="Verizon NHG TX"/>
                          <a:cs typeface="Verizon NHG TX"/>
                          <a:sym typeface="Verizon NHG TX"/>
                        </a:rPr>
                        <a:t>Calls</a:t>
                      </a:r>
                      <a:endParaRPr b="1">
                        <a:solidFill>
                          <a:srgbClr val="FFFFFF"/>
                        </a:solidFill>
                        <a:latin typeface="Verizon NHG TX"/>
                        <a:ea typeface="Verizon NHG TX"/>
                        <a:cs typeface="Verizon NHG TX"/>
                        <a:sym typeface="Verizon NHG TX"/>
                      </a:endParaRPr>
                    </a:p>
                  </a:txBody>
                  <a:tcPr marL="91425" marR="914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b="1">
                          <a:solidFill>
                            <a:srgbClr val="FFFFFF"/>
                          </a:solidFill>
                          <a:latin typeface="Verizon NHG TX"/>
                          <a:ea typeface="Verizon NHG TX"/>
                          <a:cs typeface="Verizon NHG TX"/>
                          <a:sym typeface="Verizon NHG TX"/>
                        </a:rPr>
                        <a:t>No. of Customers Annually</a:t>
                      </a:r>
                      <a:endParaRPr b="1">
                        <a:solidFill>
                          <a:srgbClr val="FFFFFF"/>
                        </a:solidFill>
                        <a:latin typeface="Verizon NHG TX"/>
                        <a:ea typeface="Verizon NHG TX"/>
                        <a:cs typeface="Verizon NHG TX"/>
                        <a:sym typeface="Verizon NHG TX"/>
                      </a:endParaRPr>
                    </a:p>
                  </a:txBody>
                  <a:tcPr marL="91425" marR="914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00"/>
                    </a:solidFill>
                  </a:tcPr>
                </a:tc>
              </a:tr>
              <a:tr h="166600">
                <a:tc>
                  <a:txBody>
                    <a:bodyPr/>
                    <a:lstStyle/>
                    <a:p>
                      <a:pPr marL="0" lvl="0" indent="0" algn="l" rtl="0">
                        <a:spcBef>
                          <a:spcPts val="0"/>
                        </a:spcBef>
                        <a:spcAft>
                          <a:spcPts val="0"/>
                        </a:spcAft>
                        <a:buNone/>
                      </a:pPr>
                      <a:r>
                        <a:rPr lang="en" sz="1200" b="1">
                          <a:solidFill>
                            <a:schemeClr val="dk1"/>
                          </a:solidFill>
                          <a:latin typeface="Verizon NHG TX"/>
                          <a:ea typeface="Verizon NHG TX"/>
                          <a:cs typeface="Verizon NHG TX"/>
                          <a:sym typeface="Verizon NHG TX"/>
                        </a:rPr>
                        <a:t>Add Plan</a:t>
                      </a:r>
                      <a:endParaRPr sz="1200" b="1">
                        <a:latin typeface="Verizon NHG TX"/>
                        <a:ea typeface="Verizon NHG TX"/>
                        <a:cs typeface="Verizon NHG TX"/>
                        <a:sym typeface="Verizon NHG TX"/>
                      </a:endParaRPr>
                    </a:p>
                  </a:txBody>
                  <a:tcPr marL="91425" marR="91425" marT="36575" marB="36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Verizon NHG TX"/>
                          <a:ea typeface="Verizon NHG TX"/>
                          <a:cs typeface="Verizon NHG TX"/>
                          <a:sym typeface="Verizon NHG TX"/>
                        </a:rPr>
                        <a:t>57.6K</a:t>
                      </a:r>
                      <a:endParaRPr sz="1200" b="1">
                        <a:latin typeface="Verizon NHG TX"/>
                        <a:ea typeface="Verizon NHG TX"/>
                        <a:cs typeface="Verizon NHG TX"/>
                        <a:sym typeface="Verizon NHG TX"/>
                      </a:endParaRPr>
                    </a:p>
                  </a:txBody>
                  <a:tcPr marL="91425" marR="91425" marT="36575" marB="365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67600"/>
                      </a:srgbClr>
                    </a:solidFill>
                  </a:tcPr>
                </a:tc>
              </a:tr>
              <a:tr h="111300">
                <a:tc>
                  <a:txBody>
                    <a:bodyPr/>
                    <a:lstStyle/>
                    <a:p>
                      <a:pPr marL="0" lvl="0" indent="0" algn="l" rtl="0">
                        <a:spcBef>
                          <a:spcPts val="0"/>
                        </a:spcBef>
                        <a:spcAft>
                          <a:spcPts val="0"/>
                        </a:spcAft>
                        <a:buClr>
                          <a:schemeClr val="dk1"/>
                        </a:buClr>
                        <a:buSzPts val="1100"/>
                        <a:buFont typeface="Arial"/>
                        <a:buNone/>
                      </a:pPr>
                      <a:r>
                        <a:rPr lang="en" sz="1200" b="1">
                          <a:solidFill>
                            <a:schemeClr val="dk1"/>
                          </a:solidFill>
                          <a:latin typeface="Verizon NHG TX"/>
                          <a:ea typeface="Verizon NHG TX"/>
                          <a:cs typeface="Verizon NHG TX"/>
                          <a:sym typeface="Verizon NHG TX"/>
                        </a:rPr>
                        <a:t>Billing/Bill Credit</a:t>
                      </a:r>
                      <a:endParaRPr sz="1200" b="1">
                        <a:latin typeface="Verizon NHG TX"/>
                        <a:ea typeface="Verizon NHG TX"/>
                        <a:cs typeface="Verizon NHG TX"/>
                        <a:sym typeface="Verizon NHG TX"/>
                      </a:endParaRPr>
                    </a:p>
                  </a:txBody>
                  <a:tcPr marL="91425" marR="91425" marT="36575" marB="36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Verizon NHG TX"/>
                          <a:ea typeface="Verizon NHG TX"/>
                          <a:cs typeface="Verizon NHG TX"/>
                          <a:sym typeface="Verizon NHG TX"/>
                        </a:rPr>
                        <a:t>46K</a:t>
                      </a:r>
                      <a:endParaRPr sz="1200" b="1">
                        <a:latin typeface="Verizon NHG TX"/>
                        <a:ea typeface="Verizon NHG TX"/>
                        <a:cs typeface="Verizon NHG TX"/>
                        <a:sym typeface="Verizon NHG TX"/>
                      </a:endParaRPr>
                    </a:p>
                  </a:txBody>
                  <a:tcPr marL="91425" marR="91425" marT="36575" marB="365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67600"/>
                      </a:srgbClr>
                    </a:solidFill>
                  </a:tcPr>
                </a:tc>
              </a:tr>
              <a:tr h="100000">
                <a:tc>
                  <a:txBody>
                    <a:bodyPr/>
                    <a:lstStyle/>
                    <a:p>
                      <a:pPr marL="0" lvl="0" indent="0" algn="l" rtl="0">
                        <a:spcBef>
                          <a:spcPts val="0"/>
                        </a:spcBef>
                        <a:spcAft>
                          <a:spcPts val="0"/>
                        </a:spcAft>
                        <a:buNone/>
                      </a:pPr>
                      <a:r>
                        <a:rPr lang="en" sz="1200" b="1">
                          <a:solidFill>
                            <a:schemeClr val="dk1"/>
                          </a:solidFill>
                          <a:latin typeface="Verizon NHG TX"/>
                          <a:ea typeface="Verizon NHG TX"/>
                          <a:cs typeface="Verizon NHG TX"/>
                          <a:sym typeface="Verizon NHG TX"/>
                        </a:rPr>
                        <a:t>Cruise Bill Credit</a:t>
                      </a:r>
                      <a:endParaRPr sz="1200" b="1">
                        <a:latin typeface="Verizon NHG TX"/>
                        <a:ea typeface="Verizon NHG TX"/>
                        <a:cs typeface="Verizon NHG TX"/>
                        <a:sym typeface="Verizon NHG TX"/>
                      </a:endParaRPr>
                    </a:p>
                  </a:txBody>
                  <a:tcPr marL="91425" marR="91425" marT="36575" marB="36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Verizon NHG TX"/>
                          <a:ea typeface="Verizon NHG TX"/>
                          <a:cs typeface="Verizon NHG TX"/>
                          <a:sym typeface="Verizon NHG TX"/>
                        </a:rPr>
                        <a:t>5K</a:t>
                      </a:r>
                      <a:endParaRPr sz="1200" b="1">
                        <a:latin typeface="Verizon NHG TX"/>
                        <a:ea typeface="Verizon NHG TX"/>
                        <a:cs typeface="Verizon NHG TX"/>
                        <a:sym typeface="Verizon NHG TX"/>
                      </a:endParaRPr>
                    </a:p>
                  </a:txBody>
                  <a:tcPr marL="91425" marR="91425" marT="36575" marB="365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67600"/>
                      </a:srgbClr>
                    </a:solidFill>
                  </a:tcPr>
                </a:tc>
              </a:tr>
              <a:tr h="100000">
                <a:tc>
                  <a:txBody>
                    <a:bodyPr/>
                    <a:lstStyle/>
                    <a:p>
                      <a:pPr marL="0" lvl="0" indent="0" algn="l" rtl="0">
                        <a:spcBef>
                          <a:spcPts val="0"/>
                        </a:spcBef>
                        <a:spcAft>
                          <a:spcPts val="0"/>
                        </a:spcAft>
                        <a:buClr>
                          <a:schemeClr val="dk1"/>
                        </a:buClr>
                        <a:buSzPts val="1100"/>
                        <a:buFont typeface="Arial"/>
                        <a:buNone/>
                      </a:pPr>
                      <a:r>
                        <a:rPr lang="en" sz="1200" b="1">
                          <a:solidFill>
                            <a:schemeClr val="dk1"/>
                          </a:solidFill>
                          <a:latin typeface="Verizon NHG TX"/>
                          <a:ea typeface="Verizon NHG TX"/>
                          <a:cs typeface="Verizon NHG TX"/>
                          <a:sym typeface="Verizon NHG TX"/>
                        </a:rPr>
                        <a:t>Remove Plan</a:t>
                      </a:r>
                      <a:endParaRPr sz="1200" b="1">
                        <a:latin typeface="Verizon NHG TX"/>
                        <a:ea typeface="Verizon NHG TX"/>
                        <a:cs typeface="Verizon NHG TX"/>
                        <a:sym typeface="Verizon NHG TX"/>
                      </a:endParaRPr>
                    </a:p>
                  </a:txBody>
                  <a:tcPr marL="91425" marR="91425" marT="36575" marB="36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Verizon NHG TX"/>
                          <a:ea typeface="Verizon NHG TX"/>
                          <a:cs typeface="Verizon NHG TX"/>
                          <a:sym typeface="Verizon NHG TX"/>
                        </a:rPr>
                        <a:t>6K</a:t>
                      </a:r>
                      <a:endParaRPr sz="1200" b="1">
                        <a:latin typeface="Verizon NHG TX"/>
                        <a:ea typeface="Verizon NHG TX"/>
                        <a:cs typeface="Verizon NHG TX"/>
                        <a:sym typeface="Verizon NHG TX"/>
                      </a:endParaRPr>
                    </a:p>
                  </a:txBody>
                  <a:tcPr marL="91425" marR="91425" marT="36575" marB="365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67600"/>
                      </a:srgbClr>
                    </a:solidFill>
                  </a:tcPr>
                </a:tc>
              </a:tr>
            </a:tbl>
          </a:graphicData>
        </a:graphic>
      </p:graphicFrame>
      <p:sp>
        <p:nvSpPr>
          <p:cNvPr id="957" name="Google Shape;957;p147"/>
          <p:cNvSpPr txBox="1">
            <a:spLocks noGrp="1"/>
          </p:cNvSpPr>
          <p:nvPr>
            <p:ph type="title"/>
          </p:nvPr>
        </p:nvSpPr>
        <p:spPr>
          <a:xfrm>
            <a:off x="685800" y="822950"/>
            <a:ext cx="4311300" cy="27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Action Required Calls</a:t>
            </a:r>
            <a:endParaRPr/>
          </a:p>
        </p:txBody>
      </p:sp>
      <p:sp>
        <p:nvSpPr>
          <p:cNvPr id="958" name="Google Shape;958;p147"/>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sp>
        <p:nvSpPr>
          <p:cNvPr id="959" name="Google Shape;959;p147"/>
          <p:cNvSpPr/>
          <p:nvPr/>
        </p:nvSpPr>
        <p:spPr>
          <a:xfrm>
            <a:off x="4236575" y="-727250"/>
            <a:ext cx="12648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47"/>
          <p:cNvSpPr/>
          <p:nvPr/>
        </p:nvSpPr>
        <p:spPr>
          <a:xfrm>
            <a:off x="5641800" y="-727250"/>
            <a:ext cx="12648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47"/>
          <p:cNvSpPr/>
          <p:nvPr/>
        </p:nvSpPr>
        <p:spPr>
          <a:xfrm>
            <a:off x="-309025" y="2678400"/>
            <a:ext cx="228600" cy="50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47"/>
          <p:cNvSpPr/>
          <p:nvPr/>
        </p:nvSpPr>
        <p:spPr>
          <a:xfrm>
            <a:off x="-309025" y="3182100"/>
            <a:ext cx="228600" cy="50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47"/>
          <p:cNvSpPr/>
          <p:nvPr/>
        </p:nvSpPr>
        <p:spPr>
          <a:xfrm>
            <a:off x="-309025" y="3685800"/>
            <a:ext cx="228600" cy="50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47"/>
          <p:cNvSpPr/>
          <p:nvPr/>
        </p:nvSpPr>
        <p:spPr>
          <a:xfrm>
            <a:off x="-309025" y="4186800"/>
            <a:ext cx="228600" cy="50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5" name="Google Shape;965;p147"/>
          <p:cNvCxnSpPr/>
          <p:nvPr/>
        </p:nvCxnSpPr>
        <p:spPr>
          <a:xfrm>
            <a:off x="457200" y="457200"/>
            <a:ext cx="6968400" cy="0"/>
          </a:xfrm>
          <a:prstGeom prst="straightConnector1">
            <a:avLst/>
          </a:prstGeom>
          <a:noFill/>
          <a:ln w="47625" cap="flat" cmpd="sng">
            <a:solidFill>
              <a:schemeClr val="dk1"/>
            </a:solidFill>
            <a:prstDash val="solid"/>
            <a:round/>
            <a:headEnd type="none" w="sm" len="sm"/>
            <a:tailEnd type="none" w="sm" len="sm"/>
          </a:ln>
        </p:spPr>
      </p:cxnSp>
      <p:sp>
        <p:nvSpPr>
          <p:cNvPr id="966" name="Google Shape;966;p147"/>
          <p:cNvSpPr txBox="1">
            <a:spLocks noGrp="1"/>
          </p:cNvSpPr>
          <p:nvPr>
            <p:ph type="title"/>
          </p:nvPr>
        </p:nvSpPr>
        <p:spPr>
          <a:xfrm>
            <a:off x="2590800" y="2948600"/>
            <a:ext cx="4311300" cy="27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No Action Required Calls</a:t>
            </a:r>
            <a:endParaRPr/>
          </a:p>
        </p:txBody>
      </p:sp>
      <p:graphicFrame>
        <p:nvGraphicFramePr>
          <p:cNvPr id="967" name="Google Shape;967;p147"/>
          <p:cNvGraphicFramePr/>
          <p:nvPr/>
        </p:nvGraphicFramePr>
        <p:xfrm>
          <a:off x="2590800" y="3329600"/>
          <a:ext cx="4311175" cy="1405120"/>
        </p:xfrm>
        <a:graphic>
          <a:graphicData uri="http://schemas.openxmlformats.org/drawingml/2006/table">
            <a:tbl>
              <a:tblPr>
                <a:noFill/>
              </a:tblPr>
              <a:tblGrid>
                <a:gridCol w="2309300"/>
                <a:gridCol w="2001875"/>
              </a:tblGrid>
              <a:tr h="381000">
                <a:tc>
                  <a:txBody>
                    <a:bodyPr/>
                    <a:lstStyle/>
                    <a:p>
                      <a:pPr marL="0" lvl="0" indent="0" algn="ctr" rtl="0">
                        <a:spcBef>
                          <a:spcPts val="0"/>
                        </a:spcBef>
                        <a:spcAft>
                          <a:spcPts val="0"/>
                        </a:spcAft>
                        <a:buNone/>
                      </a:pPr>
                      <a:r>
                        <a:rPr lang="en" b="1">
                          <a:solidFill>
                            <a:srgbClr val="FFFFFF"/>
                          </a:solidFill>
                          <a:latin typeface="Verizon NHG TX"/>
                          <a:ea typeface="Verizon NHG TX"/>
                          <a:cs typeface="Verizon NHG TX"/>
                          <a:sym typeface="Verizon NHG TX"/>
                        </a:rPr>
                        <a:t>Calls</a:t>
                      </a:r>
                      <a:endParaRPr b="1">
                        <a:solidFill>
                          <a:srgbClr val="FFFFFF"/>
                        </a:solidFill>
                        <a:latin typeface="Verizon NHG TX"/>
                        <a:ea typeface="Verizon NHG TX"/>
                        <a:cs typeface="Verizon NHG TX"/>
                        <a:sym typeface="Verizon NHG TX"/>
                      </a:endParaRPr>
                    </a:p>
                  </a:txBody>
                  <a:tcPr marL="91425" marR="914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b="1">
                          <a:solidFill>
                            <a:srgbClr val="FFFFFF"/>
                          </a:solidFill>
                          <a:latin typeface="Verizon NHG TX"/>
                          <a:ea typeface="Verizon NHG TX"/>
                          <a:cs typeface="Verizon NHG TX"/>
                          <a:sym typeface="Verizon NHG TX"/>
                        </a:rPr>
                        <a:t>No. of Customers Annually</a:t>
                      </a:r>
                      <a:endParaRPr b="1">
                        <a:solidFill>
                          <a:srgbClr val="FFFFFF"/>
                        </a:solidFill>
                        <a:latin typeface="Verizon NHG TX"/>
                        <a:ea typeface="Verizon NHG TX"/>
                        <a:cs typeface="Verizon NHG TX"/>
                        <a:sym typeface="Verizon NHG TX"/>
                      </a:endParaRPr>
                    </a:p>
                  </a:txBody>
                  <a:tcPr marL="91425" marR="914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00"/>
                    </a:solidFill>
                  </a:tcPr>
                </a:tc>
              </a:tr>
              <a:tr h="166600">
                <a:tc>
                  <a:txBody>
                    <a:bodyPr/>
                    <a:lstStyle/>
                    <a:p>
                      <a:pPr marL="0" lvl="0" indent="0" algn="l" rtl="0">
                        <a:spcBef>
                          <a:spcPts val="0"/>
                        </a:spcBef>
                        <a:spcAft>
                          <a:spcPts val="0"/>
                        </a:spcAft>
                        <a:buNone/>
                      </a:pPr>
                      <a:r>
                        <a:rPr lang="en" sz="1200" b="1">
                          <a:solidFill>
                            <a:schemeClr val="dk1"/>
                          </a:solidFill>
                          <a:latin typeface="Verizon NHG TX"/>
                          <a:ea typeface="Verizon NHG TX"/>
                          <a:cs typeface="Verizon NHG TX"/>
                          <a:sym typeface="Verizon NHG TX"/>
                        </a:rPr>
                        <a:t>Plan &amp; TravelPass®️ Enquiry</a:t>
                      </a:r>
                      <a:endParaRPr sz="1200" b="1">
                        <a:latin typeface="Verizon NHG TX"/>
                        <a:ea typeface="Verizon NHG TX"/>
                        <a:cs typeface="Verizon NHG TX"/>
                        <a:sym typeface="Verizon NHG TX"/>
                      </a:endParaRPr>
                    </a:p>
                  </a:txBody>
                  <a:tcPr marL="91425" marR="91425" marT="36575" marB="36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6860"/>
                      </a:srgbClr>
                    </a:solidFill>
                  </a:tcPr>
                </a:tc>
                <a:tc>
                  <a:txBody>
                    <a:bodyPr/>
                    <a:lstStyle/>
                    <a:p>
                      <a:pPr marL="0" lvl="0" indent="0" algn="ctr" rtl="0">
                        <a:spcBef>
                          <a:spcPts val="0"/>
                        </a:spcBef>
                        <a:spcAft>
                          <a:spcPts val="0"/>
                        </a:spcAft>
                        <a:buNone/>
                      </a:pPr>
                      <a:r>
                        <a:rPr lang="en" sz="1200" b="1">
                          <a:latin typeface="Verizon NHG TX"/>
                          <a:ea typeface="Verizon NHG TX"/>
                          <a:cs typeface="Verizon NHG TX"/>
                          <a:sym typeface="Verizon NHG TX"/>
                        </a:rPr>
                        <a:t>980K</a:t>
                      </a:r>
                      <a:endParaRPr sz="1200" b="1">
                        <a:latin typeface="Verizon NHG TX"/>
                        <a:ea typeface="Verizon NHG TX"/>
                        <a:cs typeface="Verizon NHG TX"/>
                        <a:sym typeface="Verizon NHG TX"/>
                      </a:endParaRPr>
                    </a:p>
                  </a:txBody>
                  <a:tcPr marL="91425" marR="91425" marT="36575" marB="365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6860"/>
                      </a:srgbClr>
                    </a:solidFill>
                  </a:tcPr>
                </a:tc>
              </a:tr>
              <a:tr h="111300">
                <a:tc>
                  <a:txBody>
                    <a:bodyPr/>
                    <a:lstStyle/>
                    <a:p>
                      <a:pPr marL="0" lvl="0" indent="0" algn="l" rtl="0">
                        <a:spcBef>
                          <a:spcPts val="0"/>
                        </a:spcBef>
                        <a:spcAft>
                          <a:spcPts val="0"/>
                        </a:spcAft>
                        <a:buClr>
                          <a:schemeClr val="dk1"/>
                        </a:buClr>
                        <a:buSzPts val="1100"/>
                        <a:buFont typeface="Arial"/>
                        <a:buNone/>
                      </a:pPr>
                      <a:r>
                        <a:rPr lang="en" sz="1200" b="1">
                          <a:solidFill>
                            <a:schemeClr val="dk1"/>
                          </a:solidFill>
                          <a:latin typeface="Verizon NHG TX"/>
                          <a:ea typeface="Verizon NHG TX"/>
                          <a:cs typeface="Verizon NHG TX"/>
                          <a:sym typeface="Verizon NHG TX"/>
                        </a:rPr>
                        <a:t>Billing/Bill Details</a:t>
                      </a:r>
                      <a:endParaRPr sz="1200" b="1">
                        <a:latin typeface="Verizon NHG TX"/>
                        <a:ea typeface="Verizon NHG TX"/>
                        <a:cs typeface="Verizon NHG TX"/>
                        <a:sym typeface="Verizon NHG TX"/>
                      </a:endParaRPr>
                    </a:p>
                  </a:txBody>
                  <a:tcPr marL="91425" marR="91425" marT="36575" marB="36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6860"/>
                      </a:srgbClr>
                    </a:solidFill>
                  </a:tcPr>
                </a:tc>
                <a:tc>
                  <a:txBody>
                    <a:bodyPr/>
                    <a:lstStyle/>
                    <a:p>
                      <a:pPr marL="0" lvl="0" indent="0" algn="ctr" rtl="0">
                        <a:spcBef>
                          <a:spcPts val="0"/>
                        </a:spcBef>
                        <a:spcAft>
                          <a:spcPts val="0"/>
                        </a:spcAft>
                        <a:buNone/>
                      </a:pPr>
                      <a:r>
                        <a:rPr lang="en" sz="1200" b="1">
                          <a:latin typeface="Verizon NHG TX"/>
                          <a:ea typeface="Verizon NHG TX"/>
                          <a:cs typeface="Verizon NHG TX"/>
                          <a:sym typeface="Verizon NHG TX"/>
                        </a:rPr>
                        <a:t>403K</a:t>
                      </a:r>
                      <a:endParaRPr sz="1200" b="1">
                        <a:latin typeface="Verizon NHG TX"/>
                        <a:ea typeface="Verizon NHG TX"/>
                        <a:cs typeface="Verizon NHG TX"/>
                        <a:sym typeface="Verizon NHG TX"/>
                      </a:endParaRPr>
                    </a:p>
                  </a:txBody>
                  <a:tcPr marL="91425" marR="91425" marT="36575" marB="365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6860"/>
                      </a:srgbClr>
                    </a:solidFill>
                  </a:tcPr>
                </a:tc>
              </a:tr>
              <a:tr h="100000">
                <a:tc>
                  <a:txBody>
                    <a:bodyPr/>
                    <a:lstStyle/>
                    <a:p>
                      <a:pPr marL="0" lvl="0" indent="0" algn="l" rtl="0">
                        <a:spcBef>
                          <a:spcPts val="0"/>
                        </a:spcBef>
                        <a:spcAft>
                          <a:spcPts val="0"/>
                        </a:spcAft>
                        <a:buNone/>
                      </a:pPr>
                      <a:r>
                        <a:rPr lang="en" sz="1200" b="1">
                          <a:latin typeface="Verizon NHG TX"/>
                          <a:ea typeface="Verizon NHG TX"/>
                          <a:cs typeface="Verizon NHG TX"/>
                          <a:sym typeface="Verizon NHG TX"/>
                        </a:rPr>
                        <a:t>Settings/Cruise Settings</a:t>
                      </a:r>
                      <a:endParaRPr sz="1200" b="1">
                        <a:latin typeface="Verizon NHG TX"/>
                        <a:ea typeface="Verizon NHG TX"/>
                        <a:cs typeface="Verizon NHG TX"/>
                        <a:sym typeface="Verizon NHG TX"/>
                      </a:endParaRPr>
                    </a:p>
                  </a:txBody>
                  <a:tcPr marL="91425" marR="91425" marT="36575" marB="36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6860"/>
                      </a:srgbClr>
                    </a:solidFill>
                  </a:tcPr>
                </a:tc>
                <a:tc>
                  <a:txBody>
                    <a:bodyPr/>
                    <a:lstStyle/>
                    <a:p>
                      <a:pPr marL="0" lvl="0" indent="0" algn="ctr" rtl="0">
                        <a:spcBef>
                          <a:spcPts val="0"/>
                        </a:spcBef>
                        <a:spcAft>
                          <a:spcPts val="0"/>
                        </a:spcAft>
                        <a:buNone/>
                      </a:pPr>
                      <a:r>
                        <a:rPr lang="en" sz="1200" b="1">
                          <a:latin typeface="Verizon NHG TX"/>
                          <a:ea typeface="Verizon NHG TX"/>
                          <a:cs typeface="Verizon NHG TX"/>
                          <a:sym typeface="Verizon NHG TX"/>
                        </a:rPr>
                        <a:t>259K/34.5K</a:t>
                      </a:r>
                      <a:endParaRPr sz="1200" b="1">
                        <a:latin typeface="Verizon NHG TX"/>
                        <a:ea typeface="Verizon NHG TX"/>
                        <a:cs typeface="Verizon NHG TX"/>
                        <a:sym typeface="Verizon NHG TX"/>
                      </a:endParaRPr>
                    </a:p>
                  </a:txBody>
                  <a:tcPr marL="91425" marR="91425" marT="36575" marB="365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6860"/>
                      </a:srgbClr>
                    </a:solidFill>
                  </a:tcPr>
                </a:tc>
              </a:tr>
              <a:tr h="100000">
                <a:tc>
                  <a:txBody>
                    <a:bodyPr/>
                    <a:lstStyle/>
                    <a:p>
                      <a:pPr marL="0" lvl="0" indent="0" algn="l" rtl="0">
                        <a:spcBef>
                          <a:spcPts val="0"/>
                        </a:spcBef>
                        <a:spcAft>
                          <a:spcPts val="0"/>
                        </a:spcAft>
                        <a:buNone/>
                      </a:pPr>
                      <a:r>
                        <a:rPr lang="en" sz="1200" b="1">
                          <a:latin typeface="Verizon NHG TX"/>
                          <a:ea typeface="Verizon NHG TX"/>
                          <a:cs typeface="Verizon NHG TX"/>
                          <a:sym typeface="Verizon NHG TX"/>
                        </a:rPr>
                        <a:t>Cruise Plans</a:t>
                      </a:r>
                      <a:endParaRPr sz="1200" b="1">
                        <a:latin typeface="Verizon NHG TX"/>
                        <a:ea typeface="Verizon NHG TX"/>
                        <a:cs typeface="Verizon NHG TX"/>
                        <a:sym typeface="Verizon NHG TX"/>
                      </a:endParaRPr>
                    </a:p>
                  </a:txBody>
                  <a:tcPr marL="91425" marR="91425" marT="36575" marB="36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6860"/>
                      </a:srgbClr>
                    </a:solidFill>
                  </a:tcPr>
                </a:tc>
                <a:tc>
                  <a:txBody>
                    <a:bodyPr/>
                    <a:lstStyle/>
                    <a:p>
                      <a:pPr marL="0" lvl="0" indent="0" algn="ctr" rtl="0">
                        <a:spcBef>
                          <a:spcPts val="0"/>
                        </a:spcBef>
                        <a:spcAft>
                          <a:spcPts val="0"/>
                        </a:spcAft>
                        <a:buNone/>
                      </a:pPr>
                      <a:r>
                        <a:rPr lang="en" sz="1200" b="1">
                          <a:latin typeface="Verizon NHG TX"/>
                          <a:ea typeface="Verizon NHG TX"/>
                          <a:cs typeface="Verizon NHG TX"/>
                          <a:sym typeface="Verizon NHG TX"/>
                        </a:rPr>
                        <a:t>173K</a:t>
                      </a:r>
                      <a:endParaRPr sz="1200" b="1">
                        <a:latin typeface="Verizon NHG TX"/>
                        <a:ea typeface="Verizon NHG TX"/>
                        <a:cs typeface="Verizon NHG TX"/>
                        <a:sym typeface="Verizon NHG TX"/>
                      </a:endParaRPr>
                    </a:p>
                  </a:txBody>
                  <a:tcPr marL="91425" marR="91425" marT="36575" marB="365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alpha val="56860"/>
                      </a:srgbClr>
                    </a:solidFill>
                  </a:tcPr>
                </a:tc>
              </a:tr>
            </a:tbl>
          </a:graphicData>
        </a:graphic>
      </p:graphicFrame>
    </p:spTree>
    <p:extLst>
      <p:ext uri="{BB962C8B-B14F-4D97-AF65-F5344CB8AC3E}">
        <p14:creationId xmlns:p14="http://schemas.microsoft.com/office/powerpoint/2010/main" val="2004157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74"/>
          <p:cNvSpPr txBox="1">
            <a:spLocks noGrp="1"/>
          </p:cNvSpPr>
          <p:nvPr>
            <p:ph type="sldNum" idx="12"/>
          </p:nvPr>
        </p:nvSpPr>
        <p:spPr>
          <a:xfrm>
            <a:off x="8459788" y="4801223"/>
            <a:ext cx="228600" cy="171300"/>
          </a:xfrm>
          <a:prstGeom prst="rect">
            <a:avLst/>
          </a:prstGeom>
          <a:noFill/>
          <a:ln>
            <a:noFill/>
          </a:ln>
        </p:spPr>
        <p:txBody>
          <a:bodyPr spcFirstLastPara="1" vert="horz" wrap="square" lIns="0" tIns="0" rIns="0" bIns="0" rtlCol="0" anchor="b" anchorCtr="0">
            <a:noAutofit/>
          </a:bodyPr>
          <a:lstStyle/>
          <a:p>
            <a:pPr>
              <a:buClr>
                <a:srgbClr val="000000"/>
              </a:buClr>
              <a:buSzPts val="600"/>
            </a:pPr>
            <a:fld id="{00000000-1234-1234-1234-123412341234}" type="slidenum">
              <a:rPr lang="en-US"/>
              <a:pPr>
                <a:buClr>
                  <a:srgbClr val="000000"/>
                </a:buClr>
                <a:buSzPts val="600"/>
              </a:pPr>
              <a:t>19</a:t>
            </a:fld>
            <a:endParaRPr/>
          </a:p>
        </p:txBody>
      </p:sp>
      <p:sp>
        <p:nvSpPr>
          <p:cNvPr id="1010" name="Google Shape;1010;p174"/>
          <p:cNvSpPr txBox="1">
            <a:spLocks noGrp="1"/>
          </p:cNvSpPr>
          <p:nvPr>
            <p:ph type="title"/>
          </p:nvPr>
        </p:nvSpPr>
        <p:spPr>
          <a:xfrm>
            <a:off x="457200" y="408783"/>
            <a:ext cx="8229600" cy="514500"/>
          </a:xfrm>
          <a:prstGeom prst="rect">
            <a:avLst/>
          </a:prstGeom>
          <a:noFill/>
          <a:ln>
            <a:noFill/>
          </a:ln>
        </p:spPr>
        <p:txBody>
          <a:bodyPr spcFirstLastPara="1" vert="horz" wrap="square" lIns="91425" tIns="45700" rIns="91425" bIns="45700" rtlCol="0" anchor="t" anchorCtr="0">
            <a:noAutofit/>
          </a:bodyPr>
          <a:lstStyle/>
          <a:p>
            <a:r>
              <a:rPr lang="en-US" dirty="0"/>
              <a:t>Overall Call Volume Trend- Monthly</a:t>
            </a:r>
            <a:endParaRPr dirty="0"/>
          </a:p>
        </p:txBody>
      </p:sp>
      <p:pic>
        <p:nvPicPr>
          <p:cNvPr id="1011" name="Google Shape;1011;p174"/>
          <p:cNvPicPr preferRelativeResize="0"/>
          <p:nvPr/>
        </p:nvPicPr>
        <p:blipFill rotWithShape="1">
          <a:blip r:embed="rId3">
            <a:alphaModFix/>
          </a:blip>
          <a:srcRect/>
          <a:stretch/>
        </p:blipFill>
        <p:spPr>
          <a:xfrm>
            <a:off x="457201" y="810259"/>
            <a:ext cx="7610168" cy="3915417"/>
          </a:xfrm>
          <a:prstGeom prst="rect">
            <a:avLst/>
          </a:prstGeom>
          <a:noFill/>
          <a:ln>
            <a:noFill/>
          </a:ln>
        </p:spPr>
      </p:pic>
    </p:spTree>
    <p:extLst>
      <p:ext uri="{BB962C8B-B14F-4D97-AF65-F5344CB8AC3E}">
        <p14:creationId xmlns:p14="http://schemas.microsoft.com/office/powerpoint/2010/main" val="4080387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pic>
        <p:nvPicPr>
          <p:cNvPr id="814" name="Google Shape;814;p144"/>
          <p:cNvPicPr preferRelativeResize="0"/>
          <p:nvPr/>
        </p:nvPicPr>
        <p:blipFill rotWithShape="1">
          <a:blip r:embed="rId3">
            <a:alphaModFix/>
          </a:blip>
          <a:srcRect r="21984"/>
          <a:stretch/>
        </p:blipFill>
        <p:spPr>
          <a:xfrm>
            <a:off x="3125151" y="0"/>
            <a:ext cx="6018846" cy="5143500"/>
          </a:xfrm>
          <a:prstGeom prst="rect">
            <a:avLst/>
          </a:prstGeom>
          <a:noFill/>
          <a:ln>
            <a:noFill/>
          </a:ln>
        </p:spPr>
      </p:pic>
      <p:sp>
        <p:nvSpPr>
          <p:cNvPr id="815" name="Google Shape;815;p144"/>
          <p:cNvSpPr/>
          <p:nvPr/>
        </p:nvSpPr>
        <p:spPr>
          <a:xfrm rot="5400000">
            <a:off x="3555725" y="-440400"/>
            <a:ext cx="5148000" cy="6028800"/>
          </a:xfrm>
          <a:prstGeom prst="rect">
            <a:avLst/>
          </a:prstGeom>
          <a:gradFill>
            <a:gsLst>
              <a:gs pos="0">
                <a:srgbClr val="FFFFFF">
                  <a:alpha val="41568"/>
                </a:srgbClr>
              </a:gs>
              <a:gs pos="100000">
                <a:srgbClr val="FF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16" name="Google Shape;816;p144"/>
          <p:cNvGrpSpPr/>
          <p:nvPr/>
        </p:nvGrpSpPr>
        <p:grpSpPr>
          <a:xfrm>
            <a:off x="0" y="2459901"/>
            <a:ext cx="5184900" cy="2223717"/>
            <a:chOff x="0" y="2459901"/>
            <a:chExt cx="5184900" cy="2223717"/>
          </a:xfrm>
        </p:grpSpPr>
        <p:grpSp>
          <p:nvGrpSpPr>
            <p:cNvPr id="817" name="Google Shape;817;p144"/>
            <p:cNvGrpSpPr/>
            <p:nvPr/>
          </p:nvGrpSpPr>
          <p:grpSpPr>
            <a:xfrm>
              <a:off x="260889" y="2459901"/>
              <a:ext cx="4696497" cy="2223717"/>
              <a:chOff x="260900" y="521208"/>
              <a:chExt cx="6377644" cy="3019714"/>
            </a:xfrm>
          </p:grpSpPr>
          <p:sp>
            <p:nvSpPr>
              <p:cNvPr id="818" name="Google Shape;818;p144"/>
              <p:cNvSpPr/>
              <p:nvPr/>
            </p:nvSpPr>
            <p:spPr>
              <a:xfrm>
                <a:off x="4995550" y="1244125"/>
                <a:ext cx="1484400" cy="2238000"/>
              </a:xfrm>
              <a:prstGeom prst="rect">
                <a:avLst/>
              </a:prstGeom>
              <a:gradFill>
                <a:gsLst>
                  <a:gs pos="0">
                    <a:srgbClr val="D4E5F5">
                      <a:alpha val="0"/>
                    </a:srgbClr>
                  </a:gs>
                  <a:gs pos="100000">
                    <a:srgbClr val="70A4D5">
                      <a:alpha val="55686"/>
                    </a:srgbClr>
                  </a:gs>
                </a:gsLst>
                <a:lin ang="5400012" scaled="0"/>
              </a:gradFill>
              <a:ln>
                <a:noFill/>
              </a:ln>
            </p:spPr>
            <p:txBody>
              <a:bodyPr spcFirstLastPara="1" wrap="square" lIns="91425" tIns="91425" rIns="91425" bIns="45700" anchor="b" anchorCtr="0">
                <a:noAutofit/>
              </a:bodyPr>
              <a:lstStyle/>
              <a:p>
                <a:pPr marL="0" lvl="0" indent="0" algn="ctr" rtl="0">
                  <a:spcBef>
                    <a:spcPts val="0"/>
                  </a:spcBef>
                  <a:spcAft>
                    <a:spcPts val="0"/>
                  </a:spcAft>
                  <a:buNone/>
                </a:pPr>
                <a:r>
                  <a:rPr lang="en" sz="1000" b="1">
                    <a:latin typeface="Verizon NHG DS"/>
                    <a:ea typeface="Verizon NHG DS"/>
                    <a:cs typeface="Verizon NHG DS"/>
                    <a:sym typeface="Verizon NHG DS"/>
                  </a:rPr>
                  <a:t>2019</a:t>
                </a:r>
                <a:endParaRPr sz="1000" b="1">
                  <a:latin typeface="Verizon NHG DS"/>
                  <a:ea typeface="Verizon NHG DS"/>
                  <a:cs typeface="Verizon NHG DS"/>
                  <a:sym typeface="Verizon NHG DS"/>
                </a:endParaRPr>
              </a:p>
            </p:txBody>
          </p:sp>
          <p:sp>
            <p:nvSpPr>
              <p:cNvPr id="819" name="Google Shape;819;p144"/>
              <p:cNvSpPr/>
              <p:nvPr/>
            </p:nvSpPr>
            <p:spPr>
              <a:xfrm>
                <a:off x="671425" y="1244125"/>
                <a:ext cx="4324200" cy="2238000"/>
              </a:xfrm>
              <a:prstGeom prst="rect">
                <a:avLst/>
              </a:prstGeom>
              <a:gradFill>
                <a:gsLst>
                  <a:gs pos="0">
                    <a:srgbClr val="F2F2F2">
                      <a:alpha val="0"/>
                    </a:srgbClr>
                  </a:gs>
                  <a:gs pos="100000">
                    <a:srgbClr val="CCCCCC"/>
                  </a:gs>
                </a:gsLst>
                <a:lin ang="5400012" scaled="0"/>
              </a:gradFill>
              <a:ln>
                <a:noFill/>
              </a:ln>
            </p:spPr>
            <p:txBody>
              <a:bodyPr spcFirstLastPara="1" wrap="square" lIns="91425" tIns="91425" rIns="91425" bIns="45700" anchor="b" anchorCtr="0">
                <a:noAutofit/>
              </a:bodyPr>
              <a:lstStyle/>
              <a:p>
                <a:pPr marL="0" lvl="0" indent="0" algn="ctr" rtl="0">
                  <a:spcBef>
                    <a:spcPts val="0"/>
                  </a:spcBef>
                  <a:spcAft>
                    <a:spcPts val="0"/>
                  </a:spcAft>
                  <a:buNone/>
                </a:pPr>
                <a:r>
                  <a:rPr lang="en" sz="1000" b="1">
                    <a:latin typeface="Verizon NHG DS"/>
                    <a:ea typeface="Verizon NHG DS"/>
                    <a:cs typeface="Verizon NHG DS"/>
                    <a:sym typeface="Verizon NHG DS"/>
                  </a:rPr>
                  <a:t>2018</a:t>
                </a:r>
                <a:endParaRPr sz="1000" b="1">
                  <a:latin typeface="Verizon NHG DS"/>
                  <a:ea typeface="Verizon NHG DS"/>
                  <a:cs typeface="Verizon NHG DS"/>
                  <a:sym typeface="Verizon NHG DS"/>
                </a:endParaRPr>
              </a:p>
            </p:txBody>
          </p:sp>
          <p:cxnSp>
            <p:nvCxnSpPr>
              <p:cNvPr id="820" name="Google Shape;820;p144"/>
              <p:cNvCxnSpPr/>
              <p:nvPr/>
            </p:nvCxnSpPr>
            <p:spPr>
              <a:xfrm>
                <a:off x="4995625" y="1244125"/>
                <a:ext cx="0" cy="2238000"/>
              </a:xfrm>
              <a:prstGeom prst="straightConnector1">
                <a:avLst/>
              </a:prstGeom>
              <a:noFill/>
              <a:ln w="9525" cap="flat" cmpd="sng">
                <a:solidFill>
                  <a:srgbClr val="FFFFFF"/>
                </a:solidFill>
                <a:prstDash val="solid"/>
                <a:round/>
                <a:headEnd type="none" w="med" len="med"/>
                <a:tailEnd type="none" w="med" len="med"/>
              </a:ln>
            </p:spPr>
          </p:cxnSp>
          <p:pic>
            <p:nvPicPr>
              <p:cNvPr id="821" name="Google Shape;821;p144" title="Chart"/>
              <p:cNvPicPr preferRelativeResize="0"/>
              <p:nvPr/>
            </p:nvPicPr>
            <p:blipFill>
              <a:blip r:embed="rId4">
                <a:alphaModFix/>
              </a:blip>
              <a:stretch>
                <a:fillRect/>
              </a:stretch>
            </p:blipFill>
            <p:spPr>
              <a:xfrm>
                <a:off x="347472" y="521208"/>
                <a:ext cx="6291072" cy="3019714"/>
              </a:xfrm>
              <a:prstGeom prst="rect">
                <a:avLst/>
              </a:prstGeom>
              <a:noFill/>
              <a:ln>
                <a:noFill/>
              </a:ln>
            </p:spPr>
          </p:pic>
          <p:sp>
            <p:nvSpPr>
              <p:cNvPr id="822" name="Google Shape;822;p144"/>
              <p:cNvSpPr txBox="1"/>
              <p:nvPr/>
            </p:nvSpPr>
            <p:spPr>
              <a:xfrm rot="-5400000">
                <a:off x="278516" y="2008908"/>
                <a:ext cx="14415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220,604</a:t>
                </a:r>
                <a:endParaRPr sz="1200" b="1">
                  <a:solidFill>
                    <a:srgbClr val="FFFFFF"/>
                  </a:solidFill>
                  <a:latin typeface="Verizon NHG TX"/>
                  <a:ea typeface="Verizon NHG TX"/>
                  <a:cs typeface="Verizon NHG TX"/>
                  <a:sym typeface="Verizon NHG TX"/>
                </a:endParaRPr>
              </a:p>
            </p:txBody>
          </p:sp>
          <p:sp>
            <p:nvSpPr>
              <p:cNvPr id="823" name="Google Shape;823;p144"/>
              <p:cNvSpPr txBox="1"/>
              <p:nvPr/>
            </p:nvSpPr>
            <p:spPr>
              <a:xfrm rot="-5400000">
                <a:off x="748373" y="2008908"/>
                <a:ext cx="14415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287,359</a:t>
                </a:r>
                <a:endParaRPr sz="1200" b="1">
                  <a:solidFill>
                    <a:srgbClr val="FFFFFF"/>
                  </a:solidFill>
                  <a:latin typeface="Verizon NHG TX"/>
                  <a:ea typeface="Verizon NHG TX"/>
                  <a:cs typeface="Verizon NHG TX"/>
                  <a:sym typeface="Verizon NHG TX"/>
                </a:endParaRPr>
              </a:p>
            </p:txBody>
          </p:sp>
          <p:sp>
            <p:nvSpPr>
              <p:cNvPr id="824" name="Google Shape;824;p144"/>
              <p:cNvSpPr txBox="1"/>
              <p:nvPr/>
            </p:nvSpPr>
            <p:spPr>
              <a:xfrm rot="-5400000">
                <a:off x="1218230" y="2008908"/>
                <a:ext cx="14415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321,428</a:t>
                </a:r>
                <a:endParaRPr sz="1200" b="1">
                  <a:solidFill>
                    <a:srgbClr val="FFFFFF"/>
                  </a:solidFill>
                  <a:latin typeface="Verizon NHG TX"/>
                  <a:ea typeface="Verizon NHG TX"/>
                  <a:cs typeface="Verizon NHG TX"/>
                  <a:sym typeface="Verizon NHG TX"/>
                </a:endParaRPr>
              </a:p>
            </p:txBody>
          </p:sp>
          <p:sp>
            <p:nvSpPr>
              <p:cNvPr id="825" name="Google Shape;825;p144"/>
              <p:cNvSpPr txBox="1"/>
              <p:nvPr/>
            </p:nvSpPr>
            <p:spPr>
              <a:xfrm rot="-5400000">
                <a:off x="1688087" y="2008908"/>
                <a:ext cx="14415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322,895</a:t>
                </a:r>
                <a:endParaRPr sz="1200" b="1">
                  <a:solidFill>
                    <a:srgbClr val="FFFFFF"/>
                  </a:solidFill>
                  <a:latin typeface="Verizon NHG TX"/>
                  <a:ea typeface="Verizon NHG TX"/>
                  <a:cs typeface="Verizon NHG TX"/>
                  <a:sym typeface="Verizon NHG TX"/>
                </a:endParaRPr>
              </a:p>
            </p:txBody>
          </p:sp>
          <p:sp>
            <p:nvSpPr>
              <p:cNvPr id="826" name="Google Shape;826;p144"/>
              <p:cNvSpPr txBox="1"/>
              <p:nvPr/>
            </p:nvSpPr>
            <p:spPr>
              <a:xfrm rot="-5400000">
                <a:off x="2157944" y="2008908"/>
                <a:ext cx="14415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312,806</a:t>
                </a:r>
                <a:endParaRPr sz="1200" b="1">
                  <a:solidFill>
                    <a:srgbClr val="FFFFFF"/>
                  </a:solidFill>
                  <a:latin typeface="Verizon NHG TX"/>
                  <a:ea typeface="Verizon NHG TX"/>
                  <a:cs typeface="Verizon NHG TX"/>
                  <a:sym typeface="Verizon NHG TX"/>
                </a:endParaRPr>
              </a:p>
            </p:txBody>
          </p:sp>
          <p:sp>
            <p:nvSpPr>
              <p:cNvPr id="827" name="Google Shape;827;p144"/>
              <p:cNvSpPr txBox="1"/>
              <p:nvPr/>
            </p:nvSpPr>
            <p:spPr>
              <a:xfrm rot="-5400000">
                <a:off x="2627802" y="2008908"/>
                <a:ext cx="14415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186,810</a:t>
                </a:r>
                <a:endParaRPr sz="1200" b="1">
                  <a:solidFill>
                    <a:srgbClr val="FFFFFF"/>
                  </a:solidFill>
                  <a:latin typeface="Verizon NHG TX"/>
                  <a:ea typeface="Verizon NHG TX"/>
                  <a:cs typeface="Verizon NHG TX"/>
                  <a:sym typeface="Verizon NHG TX"/>
                </a:endParaRPr>
              </a:p>
            </p:txBody>
          </p:sp>
          <p:sp>
            <p:nvSpPr>
              <p:cNvPr id="828" name="Google Shape;828;p144"/>
              <p:cNvSpPr txBox="1"/>
              <p:nvPr/>
            </p:nvSpPr>
            <p:spPr>
              <a:xfrm rot="-5400000">
                <a:off x="3097659" y="2008908"/>
                <a:ext cx="14415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238,694</a:t>
                </a:r>
                <a:endParaRPr sz="1200" b="1">
                  <a:solidFill>
                    <a:srgbClr val="FFFFFF"/>
                  </a:solidFill>
                  <a:latin typeface="Verizon NHG TX"/>
                  <a:ea typeface="Verizon NHG TX"/>
                  <a:cs typeface="Verizon NHG TX"/>
                  <a:sym typeface="Verizon NHG TX"/>
                </a:endParaRPr>
              </a:p>
            </p:txBody>
          </p:sp>
          <p:sp>
            <p:nvSpPr>
              <p:cNvPr id="829" name="Google Shape;829;p144"/>
              <p:cNvSpPr txBox="1"/>
              <p:nvPr/>
            </p:nvSpPr>
            <p:spPr>
              <a:xfrm rot="-5400000">
                <a:off x="3567516" y="2008908"/>
                <a:ext cx="14415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184,976</a:t>
                </a:r>
                <a:endParaRPr sz="1200" b="1">
                  <a:solidFill>
                    <a:srgbClr val="FFFFFF"/>
                  </a:solidFill>
                  <a:latin typeface="Verizon NHG TX"/>
                  <a:ea typeface="Verizon NHG TX"/>
                  <a:cs typeface="Verizon NHG TX"/>
                  <a:sym typeface="Verizon NHG TX"/>
                </a:endParaRPr>
              </a:p>
            </p:txBody>
          </p:sp>
          <p:sp>
            <p:nvSpPr>
              <p:cNvPr id="830" name="Google Shape;830;p144"/>
              <p:cNvSpPr txBox="1"/>
              <p:nvPr/>
            </p:nvSpPr>
            <p:spPr>
              <a:xfrm rot="-5400000">
                <a:off x="4037373" y="2008908"/>
                <a:ext cx="14415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181,028</a:t>
                </a:r>
                <a:endParaRPr sz="1200" b="1">
                  <a:solidFill>
                    <a:srgbClr val="FFFFFF"/>
                  </a:solidFill>
                  <a:latin typeface="Verizon NHG TX"/>
                  <a:ea typeface="Verizon NHG TX"/>
                  <a:cs typeface="Verizon NHG TX"/>
                  <a:sym typeface="Verizon NHG TX"/>
                </a:endParaRPr>
              </a:p>
            </p:txBody>
          </p:sp>
          <p:sp>
            <p:nvSpPr>
              <p:cNvPr id="831" name="Google Shape;831;p144"/>
              <p:cNvSpPr txBox="1"/>
              <p:nvPr/>
            </p:nvSpPr>
            <p:spPr>
              <a:xfrm rot="-5400000">
                <a:off x="4507231" y="2008908"/>
                <a:ext cx="14415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188,960</a:t>
                </a:r>
                <a:endParaRPr sz="1200" b="1">
                  <a:solidFill>
                    <a:srgbClr val="FFFFFF"/>
                  </a:solidFill>
                  <a:latin typeface="Verizon NHG TX"/>
                  <a:ea typeface="Verizon NHG TX"/>
                  <a:cs typeface="Verizon NHG TX"/>
                  <a:sym typeface="Verizon NHG TX"/>
                </a:endParaRPr>
              </a:p>
            </p:txBody>
          </p:sp>
          <p:sp>
            <p:nvSpPr>
              <p:cNvPr id="832" name="Google Shape;832;p144"/>
              <p:cNvSpPr txBox="1"/>
              <p:nvPr/>
            </p:nvSpPr>
            <p:spPr>
              <a:xfrm rot="-5400000">
                <a:off x="4977088" y="2008908"/>
                <a:ext cx="14415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187,011</a:t>
                </a:r>
                <a:endParaRPr sz="1200" b="1">
                  <a:solidFill>
                    <a:srgbClr val="FFFFFF"/>
                  </a:solidFill>
                  <a:latin typeface="Verizon NHG TX"/>
                  <a:ea typeface="Verizon NHG TX"/>
                  <a:cs typeface="Verizon NHG TX"/>
                  <a:sym typeface="Verizon NHG TX"/>
                </a:endParaRPr>
              </a:p>
            </p:txBody>
          </p:sp>
          <p:sp>
            <p:nvSpPr>
              <p:cNvPr id="833" name="Google Shape;833;p144"/>
              <p:cNvSpPr txBox="1"/>
              <p:nvPr/>
            </p:nvSpPr>
            <p:spPr>
              <a:xfrm rot="-5400000">
                <a:off x="5446945" y="2008908"/>
                <a:ext cx="14415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252,024</a:t>
                </a:r>
                <a:endParaRPr sz="1200" b="1">
                  <a:solidFill>
                    <a:srgbClr val="FFFFFF"/>
                  </a:solidFill>
                  <a:latin typeface="Verizon NHG TX"/>
                  <a:ea typeface="Verizon NHG TX"/>
                  <a:cs typeface="Verizon NHG TX"/>
                  <a:sym typeface="Verizon NHG TX"/>
                </a:endParaRPr>
              </a:p>
            </p:txBody>
          </p:sp>
          <p:sp>
            <p:nvSpPr>
              <p:cNvPr id="834" name="Google Shape;834;p144"/>
              <p:cNvSpPr txBox="1"/>
              <p:nvPr/>
            </p:nvSpPr>
            <p:spPr>
              <a:xfrm rot="-5400000">
                <a:off x="-551500" y="1793075"/>
                <a:ext cx="1813800" cy="189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rgbClr val="666666"/>
                    </a:solidFill>
                    <a:latin typeface="Verizon NHG TX"/>
                    <a:ea typeface="Verizon NHG TX"/>
                    <a:cs typeface="Verizon NHG TX"/>
                    <a:sym typeface="Verizon NHG TX"/>
                  </a:rPr>
                  <a:t>Callers </a:t>
                </a:r>
                <a:r>
                  <a:rPr lang="en" sz="600">
                    <a:solidFill>
                      <a:srgbClr val="666666"/>
                    </a:solidFill>
                    <a:latin typeface="Verizon NHG TX"/>
                    <a:ea typeface="Verizon NHG TX"/>
                    <a:cs typeface="Verizon NHG TX"/>
                    <a:sym typeface="Verizon NHG TX"/>
                  </a:rPr>
                  <a:t>(Thousands)</a:t>
                </a:r>
                <a:endParaRPr sz="600">
                  <a:solidFill>
                    <a:srgbClr val="666666"/>
                  </a:solidFill>
                  <a:latin typeface="Verizon NHG TX"/>
                  <a:ea typeface="Verizon NHG TX"/>
                  <a:cs typeface="Verizon NHG TX"/>
                  <a:sym typeface="Verizon NHG TX"/>
                </a:endParaRPr>
              </a:p>
            </p:txBody>
          </p:sp>
        </p:grpSp>
        <p:sp>
          <p:nvSpPr>
            <p:cNvPr id="835" name="Google Shape;835;p144"/>
            <p:cNvSpPr/>
            <p:nvPr/>
          </p:nvSpPr>
          <p:spPr>
            <a:xfrm>
              <a:off x="0" y="2504275"/>
              <a:ext cx="5184900" cy="362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144"/>
          <p:cNvGrpSpPr/>
          <p:nvPr/>
        </p:nvGrpSpPr>
        <p:grpSpPr>
          <a:xfrm>
            <a:off x="0" y="590550"/>
            <a:ext cx="5184900" cy="2240367"/>
            <a:chOff x="0" y="590550"/>
            <a:chExt cx="5184900" cy="2240367"/>
          </a:xfrm>
        </p:grpSpPr>
        <p:grpSp>
          <p:nvGrpSpPr>
            <p:cNvPr id="837" name="Google Shape;837;p144"/>
            <p:cNvGrpSpPr/>
            <p:nvPr/>
          </p:nvGrpSpPr>
          <p:grpSpPr>
            <a:xfrm>
              <a:off x="264038" y="607200"/>
              <a:ext cx="4692614" cy="2223717"/>
              <a:chOff x="265176" y="595250"/>
              <a:chExt cx="6372371" cy="3019714"/>
            </a:xfrm>
          </p:grpSpPr>
          <p:sp>
            <p:nvSpPr>
              <p:cNvPr id="838" name="Google Shape;838;p144"/>
              <p:cNvSpPr/>
              <p:nvPr/>
            </p:nvSpPr>
            <p:spPr>
              <a:xfrm>
                <a:off x="671425" y="1244125"/>
                <a:ext cx="4324200" cy="2238000"/>
              </a:xfrm>
              <a:prstGeom prst="rect">
                <a:avLst/>
              </a:prstGeom>
              <a:gradFill>
                <a:gsLst>
                  <a:gs pos="0">
                    <a:srgbClr val="F2F2F2">
                      <a:alpha val="0"/>
                    </a:srgbClr>
                  </a:gs>
                  <a:gs pos="100000">
                    <a:srgbClr val="CCCCCC"/>
                  </a:gs>
                </a:gsLst>
                <a:lin ang="5400012" scaled="0"/>
              </a:gradFill>
              <a:ln>
                <a:noFill/>
              </a:ln>
            </p:spPr>
            <p:txBody>
              <a:bodyPr spcFirstLastPara="1" wrap="square" lIns="91425" tIns="91425" rIns="91425" bIns="45700" anchor="b" anchorCtr="0">
                <a:noAutofit/>
              </a:bodyPr>
              <a:lstStyle/>
              <a:p>
                <a:pPr marL="0" lvl="0" indent="0" algn="ctr" rtl="0">
                  <a:spcBef>
                    <a:spcPts val="0"/>
                  </a:spcBef>
                  <a:spcAft>
                    <a:spcPts val="0"/>
                  </a:spcAft>
                  <a:buNone/>
                </a:pPr>
                <a:r>
                  <a:rPr lang="en" sz="1000" b="1">
                    <a:latin typeface="Verizon NHG DS"/>
                    <a:ea typeface="Verizon NHG DS"/>
                    <a:cs typeface="Verizon NHG DS"/>
                    <a:sym typeface="Verizon NHG DS"/>
                  </a:rPr>
                  <a:t>2018</a:t>
                </a:r>
                <a:endParaRPr sz="1000" b="1">
                  <a:latin typeface="Verizon NHG DS"/>
                  <a:ea typeface="Verizon NHG DS"/>
                  <a:cs typeface="Verizon NHG DS"/>
                  <a:sym typeface="Verizon NHG DS"/>
                </a:endParaRPr>
              </a:p>
            </p:txBody>
          </p:sp>
          <p:sp>
            <p:nvSpPr>
              <p:cNvPr id="839" name="Google Shape;839;p144"/>
              <p:cNvSpPr/>
              <p:nvPr/>
            </p:nvSpPr>
            <p:spPr>
              <a:xfrm>
                <a:off x="4995550" y="1244125"/>
                <a:ext cx="1484400" cy="2238000"/>
              </a:xfrm>
              <a:prstGeom prst="rect">
                <a:avLst/>
              </a:prstGeom>
              <a:gradFill>
                <a:gsLst>
                  <a:gs pos="0">
                    <a:srgbClr val="D4E5F5">
                      <a:alpha val="0"/>
                    </a:srgbClr>
                  </a:gs>
                  <a:gs pos="100000">
                    <a:srgbClr val="70A4D5">
                      <a:alpha val="55686"/>
                    </a:srgbClr>
                  </a:gs>
                </a:gsLst>
                <a:lin ang="5400012" scaled="0"/>
              </a:gradFill>
              <a:ln>
                <a:noFill/>
              </a:ln>
            </p:spPr>
            <p:txBody>
              <a:bodyPr spcFirstLastPara="1" wrap="square" lIns="91425" tIns="91425" rIns="91425" bIns="45700" anchor="b" anchorCtr="0">
                <a:noAutofit/>
              </a:bodyPr>
              <a:lstStyle/>
              <a:p>
                <a:pPr marL="0" lvl="0" indent="0" algn="ctr" rtl="0">
                  <a:spcBef>
                    <a:spcPts val="0"/>
                  </a:spcBef>
                  <a:spcAft>
                    <a:spcPts val="0"/>
                  </a:spcAft>
                  <a:buNone/>
                </a:pPr>
                <a:r>
                  <a:rPr lang="en" sz="1000" b="1">
                    <a:latin typeface="Verizon NHG DS"/>
                    <a:ea typeface="Verizon NHG DS"/>
                    <a:cs typeface="Verizon NHG DS"/>
                    <a:sym typeface="Verizon NHG DS"/>
                  </a:rPr>
                  <a:t>2019</a:t>
                </a:r>
                <a:endParaRPr sz="1000" b="1">
                  <a:latin typeface="Verizon NHG DS"/>
                  <a:ea typeface="Verizon NHG DS"/>
                  <a:cs typeface="Verizon NHG DS"/>
                  <a:sym typeface="Verizon NHG DS"/>
                </a:endParaRPr>
              </a:p>
            </p:txBody>
          </p:sp>
          <p:pic>
            <p:nvPicPr>
              <p:cNvPr id="840" name="Google Shape;840;p144" title="Chart"/>
              <p:cNvPicPr preferRelativeResize="0"/>
              <p:nvPr/>
            </p:nvPicPr>
            <p:blipFill>
              <a:blip r:embed="rId5">
                <a:alphaModFix/>
              </a:blip>
              <a:stretch>
                <a:fillRect/>
              </a:stretch>
            </p:blipFill>
            <p:spPr>
              <a:xfrm>
                <a:off x="346475" y="595250"/>
                <a:ext cx="6291072" cy="3019714"/>
              </a:xfrm>
              <a:prstGeom prst="rect">
                <a:avLst/>
              </a:prstGeom>
              <a:noFill/>
              <a:ln>
                <a:noFill/>
              </a:ln>
            </p:spPr>
          </p:pic>
          <p:cxnSp>
            <p:nvCxnSpPr>
              <p:cNvPr id="841" name="Google Shape;841;p144"/>
              <p:cNvCxnSpPr/>
              <p:nvPr/>
            </p:nvCxnSpPr>
            <p:spPr>
              <a:xfrm>
                <a:off x="4995625" y="1244125"/>
                <a:ext cx="0" cy="2238000"/>
              </a:xfrm>
              <a:prstGeom prst="straightConnector1">
                <a:avLst/>
              </a:prstGeom>
              <a:noFill/>
              <a:ln w="9525" cap="flat" cmpd="sng">
                <a:solidFill>
                  <a:srgbClr val="FFFFFF"/>
                </a:solidFill>
                <a:prstDash val="solid"/>
                <a:round/>
                <a:headEnd type="none" w="med" len="med"/>
                <a:tailEnd type="none" w="med" len="med"/>
              </a:ln>
            </p:spPr>
          </p:cxnSp>
          <p:sp>
            <p:nvSpPr>
              <p:cNvPr id="842" name="Google Shape;842;p144"/>
              <p:cNvSpPr txBox="1"/>
              <p:nvPr/>
            </p:nvSpPr>
            <p:spPr>
              <a:xfrm rot="-5400000">
                <a:off x="-403524" y="1936775"/>
                <a:ext cx="1526400" cy="189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rgbClr val="666666"/>
                    </a:solidFill>
                    <a:latin typeface="Verizon NHG TX"/>
                    <a:ea typeface="Verizon NHG TX"/>
                    <a:cs typeface="Verizon NHG TX"/>
                    <a:sym typeface="Verizon NHG TX"/>
                  </a:rPr>
                  <a:t>Travelers </a:t>
                </a:r>
                <a:r>
                  <a:rPr lang="en" sz="600">
                    <a:solidFill>
                      <a:srgbClr val="666666"/>
                    </a:solidFill>
                    <a:latin typeface="Verizon NHG TX"/>
                    <a:ea typeface="Verizon NHG TX"/>
                    <a:cs typeface="Verizon NHG TX"/>
                    <a:sym typeface="Verizon NHG TX"/>
                  </a:rPr>
                  <a:t>(Millions)</a:t>
                </a:r>
                <a:endParaRPr sz="600">
                  <a:solidFill>
                    <a:srgbClr val="666666"/>
                  </a:solidFill>
                  <a:latin typeface="Verizon NHG TX"/>
                  <a:ea typeface="Verizon NHG TX"/>
                  <a:cs typeface="Verizon NHG TX"/>
                  <a:sym typeface="Verizon NHG TX"/>
                </a:endParaRPr>
              </a:p>
            </p:txBody>
          </p:sp>
          <p:sp>
            <p:nvSpPr>
              <p:cNvPr id="843" name="Google Shape;843;p144"/>
              <p:cNvSpPr txBox="1"/>
              <p:nvPr/>
            </p:nvSpPr>
            <p:spPr>
              <a:xfrm rot="-5400000">
                <a:off x="301750" y="1985525"/>
                <a:ext cx="13950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4.08 M</a:t>
                </a:r>
                <a:endParaRPr sz="1200" b="1">
                  <a:solidFill>
                    <a:srgbClr val="FFFFFF"/>
                  </a:solidFill>
                  <a:latin typeface="Verizon NHG TX"/>
                  <a:ea typeface="Verizon NHG TX"/>
                  <a:cs typeface="Verizon NHG TX"/>
                  <a:sym typeface="Verizon NHG TX"/>
                </a:endParaRPr>
              </a:p>
            </p:txBody>
          </p:sp>
          <p:sp>
            <p:nvSpPr>
              <p:cNvPr id="844" name="Google Shape;844;p144"/>
              <p:cNvSpPr txBox="1"/>
              <p:nvPr/>
            </p:nvSpPr>
            <p:spPr>
              <a:xfrm rot="-5400000">
                <a:off x="771609" y="1985525"/>
                <a:ext cx="13950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4.66 M</a:t>
                </a:r>
                <a:endParaRPr sz="1200" b="1">
                  <a:solidFill>
                    <a:srgbClr val="FFFFFF"/>
                  </a:solidFill>
                  <a:latin typeface="Verizon NHG TX"/>
                  <a:ea typeface="Verizon NHG TX"/>
                  <a:cs typeface="Verizon NHG TX"/>
                  <a:sym typeface="Verizon NHG TX"/>
                </a:endParaRPr>
              </a:p>
            </p:txBody>
          </p:sp>
          <p:sp>
            <p:nvSpPr>
              <p:cNvPr id="845" name="Google Shape;845;p144"/>
              <p:cNvSpPr txBox="1"/>
              <p:nvPr/>
            </p:nvSpPr>
            <p:spPr>
              <a:xfrm rot="-5400000">
                <a:off x="1241468" y="1985525"/>
                <a:ext cx="13950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5.74 M</a:t>
                </a:r>
                <a:endParaRPr sz="1200" b="1">
                  <a:solidFill>
                    <a:srgbClr val="FFFFFF"/>
                  </a:solidFill>
                  <a:latin typeface="Verizon NHG TX"/>
                  <a:ea typeface="Verizon NHG TX"/>
                  <a:cs typeface="Verizon NHG TX"/>
                  <a:sym typeface="Verizon NHG TX"/>
                </a:endParaRPr>
              </a:p>
            </p:txBody>
          </p:sp>
          <p:sp>
            <p:nvSpPr>
              <p:cNvPr id="846" name="Google Shape;846;p144"/>
              <p:cNvSpPr txBox="1"/>
              <p:nvPr/>
            </p:nvSpPr>
            <p:spPr>
              <a:xfrm rot="-5400000">
                <a:off x="1711327" y="1985525"/>
                <a:ext cx="13950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5.8 M</a:t>
                </a:r>
                <a:endParaRPr sz="1200" b="1">
                  <a:solidFill>
                    <a:srgbClr val="FFFFFF"/>
                  </a:solidFill>
                  <a:latin typeface="Verizon NHG TX"/>
                  <a:ea typeface="Verizon NHG TX"/>
                  <a:cs typeface="Verizon NHG TX"/>
                  <a:sym typeface="Verizon NHG TX"/>
                </a:endParaRPr>
              </a:p>
            </p:txBody>
          </p:sp>
          <p:sp>
            <p:nvSpPr>
              <p:cNvPr id="847" name="Google Shape;847;p144"/>
              <p:cNvSpPr txBox="1"/>
              <p:nvPr/>
            </p:nvSpPr>
            <p:spPr>
              <a:xfrm rot="-5400000">
                <a:off x="2181186" y="1985525"/>
                <a:ext cx="13950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5.02 M</a:t>
                </a:r>
                <a:endParaRPr sz="1200" b="1">
                  <a:solidFill>
                    <a:srgbClr val="FFFFFF"/>
                  </a:solidFill>
                  <a:latin typeface="Verizon NHG TX"/>
                  <a:ea typeface="Verizon NHG TX"/>
                  <a:cs typeface="Verizon NHG TX"/>
                  <a:sym typeface="Verizon NHG TX"/>
                </a:endParaRPr>
              </a:p>
            </p:txBody>
          </p:sp>
          <p:sp>
            <p:nvSpPr>
              <p:cNvPr id="848" name="Google Shape;848;p144"/>
              <p:cNvSpPr txBox="1"/>
              <p:nvPr/>
            </p:nvSpPr>
            <p:spPr>
              <a:xfrm rot="-5400000">
                <a:off x="2651045" y="1985525"/>
                <a:ext cx="13950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4.26 M</a:t>
                </a:r>
                <a:endParaRPr sz="1200" b="1">
                  <a:solidFill>
                    <a:srgbClr val="FFFFFF"/>
                  </a:solidFill>
                  <a:latin typeface="Verizon NHG TX"/>
                  <a:ea typeface="Verizon NHG TX"/>
                  <a:cs typeface="Verizon NHG TX"/>
                  <a:sym typeface="Verizon NHG TX"/>
                </a:endParaRPr>
              </a:p>
            </p:txBody>
          </p:sp>
          <p:sp>
            <p:nvSpPr>
              <p:cNvPr id="849" name="Google Shape;849;p144"/>
              <p:cNvSpPr txBox="1"/>
              <p:nvPr/>
            </p:nvSpPr>
            <p:spPr>
              <a:xfrm rot="-5400000">
                <a:off x="3120905" y="1985525"/>
                <a:ext cx="13950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3.88 M</a:t>
                </a:r>
                <a:endParaRPr sz="1200" b="1">
                  <a:solidFill>
                    <a:srgbClr val="FFFFFF"/>
                  </a:solidFill>
                  <a:latin typeface="Verizon NHG TX"/>
                  <a:ea typeface="Verizon NHG TX"/>
                  <a:cs typeface="Verizon NHG TX"/>
                  <a:sym typeface="Verizon NHG TX"/>
                </a:endParaRPr>
              </a:p>
            </p:txBody>
          </p:sp>
          <p:sp>
            <p:nvSpPr>
              <p:cNvPr id="850" name="Google Shape;850;p144"/>
              <p:cNvSpPr txBox="1"/>
              <p:nvPr/>
            </p:nvSpPr>
            <p:spPr>
              <a:xfrm rot="-5400000">
                <a:off x="3590764" y="1985525"/>
                <a:ext cx="13950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3.5 M</a:t>
                </a:r>
                <a:endParaRPr sz="1200" b="1">
                  <a:solidFill>
                    <a:srgbClr val="FFFFFF"/>
                  </a:solidFill>
                  <a:latin typeface="Verizon NHG TX"/>
                  <a:ea typeface="Verizon NHG TX"/>
                  <a:cs typeface="Verizon NHG TX"/>
                  <a:sym typeface="Verizon NHG TX"/>
                </a:endParaRPr>
              </a:p>
            </p:txBody>
          </p:sp>
          <p:sp>
            <p:nvSpPr>
              <p:cNvPr id="851" name="Google Shape;851;p144"/>
              <p:cNvSpPr txBox="1"/>
              <p:nvPr/>
            </p:nvSpPr>
            <p:spPr>
              <a:xfrm rot="-5400000">
                <a:off x="4060623" y="1985525"/>
                <a:ext cx="13950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4.06 M</a:t>
                </a:r>
                <a:endParaRPr sz="1200" b="1">
                  <a:solidFill>
                    <a:srgbClr val="FFFFFF"/>
                  </a:solidFill>
                  <a:latin typeface="Verizon NHG TX"/>
                  <a:ea typeface="Verizon NHG TX"/>
                  <a:cs typeface="Verizon NHG TX"/>
                  <a:sym typeface="Verizon NHG TX"/>
                </a:endParaRPr>
              </a:p>
            </p:txBody>
          </p:sp>
          <p:sp>
            <p:nvSpPr>
              <p:cNvPr id="852" name="Google Shape;852;p144"/>
              <p:cNvSpPr txBox="1"/>
              <p:nvPr/>
            </p:nvSpPr>
            <p:spPr>
              <a:xfrm rot="-5400000">
                <a:off x="4530482" y="1985525"/>
                <a:ext cx="13950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3.53 M</a:t>
                </a:r>
                <a:endParaRPr sz="1200" b="1">
                  <a:solidFill>
                    <a:srgbClr val="FFFFFF"/>
                  </a:solidFill>
                  <a:latin typeface="Verizon NHG TX"/>
                  <a:ea typeface="Verizon NHG TX"/>
                  <a:cs typeface="Verizon NHG TX"/>
                  <a:sym typeface="Verizon NHG TX"/>
                </a:endParaRPr>
              </a:p>
            </p:txBody>
          </p:sp>
          <p:sp>
            <p:nvSpPr>
              <p:cNvPr id="853" name="Google Shape;853;p144"/>
              <p:cNvSpPr txBox="1"/>
              <p:nvPr/>
            </p:nvSpPr>
            <p:spPr>
              <a:xfrm rot="-5400000">
                <a:off x="5000341" y="1985525"/>
                <a:ext cx="13950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3.39 M</a:t>
                </a:r>
                <a:endParaRPr sz="1200" b="1">
                  <a:solidFill>
                    <a:srgbClr val="FFFFFF"/>
                  </a:solidFill>
                  <a:latin typeface="Verizon NHG TX"/>
                  <a:ea typeface="Verizon NHG TX"/>
                  <a:cs typeface="Verizon NHG TX"/>
                  <a:sym typeface="Verizon NHG TX"/>
                </a:endParaRPr>
              </a:p>
            </p:txBody>
          </p:sp>
          <p:sp>
            <p:nvSpPr>
              <p:cNvPr id="854" name="Google Shape;854;p144"/>
              <p:cNvSpPr txBox="1"/>
              <p:nvPr/>
            </p:nvSpPr>
            <p:spPr>
              <a:xfrm rot="-5400000">
                <a:off x="5470200" y="1985525"/>
                <a:ext cx="1395000" cy="2229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200" b="1">
                    <a:solidFill>
                      <a:srgbClr val="FFFFFF"/>
                    </a:solidFill>
                    <a:latin typeface="Verizon NHG TX"/>
                    <a:ea typeface="Verizon NHG TX"/>
                    <a:cs typeface="Verizon NHG TX"/>
                    <a:sym typeface="Verizon NHG TX"/>
                  </a:rPr>
                  <a:t>4.57 M</a:t>
                </a:r>
                <a:endParaRPr sz="1200" b="1">
                  <a:solidFill>
                    <a:srgbClr val="FFFFFF"/>
                  </a:solidFill>
                  <a:latin typeface="Verizon NHG TX"/>
                  <a:ea typeface="Verizon NHG TX"/>
                  <a:cs typeface="Verizon NHG TX"/>
                  <a:sym typeface="Verizon NHG TX"/>
                </a:endParaRPr>
              </a:p>
            </p:txBody>
          </p:sp>
        </p:grpSp>
        <p:sp>
          <p:nvSpPr>
            <p:cNvPr id="855" name="Google Shape;855;p144"/>
            <p:cNvSpPr/>
            <p:nvPr/>
          </p:nvSpPr>
          <p:spPr>
            <a:xfrm>
              <a:off x="0" y="590550"/>
              <a:ext cx="5184900" cy="2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144"/>
          <p:cNvSpPr txBox="1"/>
          <p:nvPr/>
        </p:nvSpPr>
        <p:spPr>
          <a:xfrm>
            <a:off x="455925" y="630235"/>
            <a:ext cx="8229600" cy="2742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2400"/>
              <a:buFont typeface="Arial"/>
              <a:buNone/>
            </a:pPr>
            <a:r>
              <a:rPr lang="en" sz="2400" b="1" i="0" u="none" strike="noStrike" cap="none">
                <a:solidFill>
                  <a:schemeClr val="dk1"/>
                </a:solidFill>
                <a:latin typeface="Verizon NHG DS"/>
                <a:ea typeface="Verizon NHG DS"/>
                <a:cs typeface="Verizon NHG DS"/>
                <a:sym typeface="Verizon NHG DS"/>
              </a:rPr>
              <a:t> International </a:t>
            </a:r>
            <a:r>
              <a:rPr lang="en" sz="2400" b="1">
                <a:solidFill>
                  <a:schemeClr val="dk1"/>
                </a:solidFill>
                <a:latin typeface="Verizon NHG DS"/>
                <a:ea typeface="Verizon NHG DS"/>
                <a:cs typeface="Verizon NHG DS"/>
                <a:sym typeface="Verizon NHG DS"/>
              </a:rPr>
              <a:t>Trips</a:t>
            </a:r>
            <a:endParaRPr sz="2400" b="1" i="0" u="none" strike="noStrike" cap="none">
              <a:solidFill>
                <a:srgbClr val="000000"/>
              </a:solidFill>
              <a:latin typeface="Verizon NHG DS"/>
              <a:ea typeface="Verizon NHG DS"/>
              <a:cs typeface="Verizon NHG DS"/>
              <a:sym typeface="Verizon NHG DS"/>
            </a:endParaRPr>
          </a:p>
        </p:txBody>
      </p:sp>
      <p:sp>
        <p:nvSpPr>
          <p:cNvPr id="857" name="Google Shape;857;p144"/>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700"/>
              <a:buNone/>
            </a:pPr>
            <a:fld id="{00000000-1234-1234-1234-123412341234}" type="slidenum">
              <a:rPr lang="en"/>
              <a:t>2</a:t>
            </a:fld>
            <a:endParaRPr/>
          </a:p>
        </p:txBody>
      </p:sp>
      <p:graphicFrame>
        <p:nvGraphicFramePr>
          <p:cNvPr id="858" name="Google Shape;858;p144"/>
          <p:cNvGraphicFramePr/>
          <p:nvPr/>
        </p:nvGraphicFramePr>
        <p:xfrm>
          <a:off x="5014825" y="3586418"/>
          <a:ext cx="3997050" cy="1097200"/>
        </p:xfrm>
        <a:graphic>
          <a:graphicData uri="http://schemas.openxmlformats.org/drawingml/2006/table">
            <a:tbl>
              <a:tblPr>
                <a:noFill/>
              </a:tblPr>
              <a:tblGrid>
                <a:gridCol w="3997050"/>
              </a:tblGrid>
              <a:tr h="233350">
                <a:tc>
                  <a:txBody>
                    <a:bodyPr/>
                    <a:lstStyle/>
                    <a:p>
                      <a:pPr marL="0" marR="0" lvl="0" indent="0" algn="ctr" rtl="0">
                        <a:lnSpc>
                          <a:spcPct val="100000"/>
                        </a:lnSpc>
                        <a:spcBef>
                          <a:spcPts val="0"/>
                        </a:spcBef>
                        <a:spcAft>
                          <a:spcPts val="0"/>
                        </a:spcAft>
                        <a:buClr>
                          <a:srgbClr val="000000"/>
                        </a:buClr>
                        <a:buSzPts val="1600"/>
                        <a:buFont typeface="Arial"/>
                        <a:buNone/>
                      </a:pPr>
                      <a:r>
                        <a:rPr lang="en" sz="1600" b="1" u="none" strike="noStrike" cap="none">
                          <a:solidFill>
                            <a:srgbClr val="FFFFFF"/>
                          </a:solidFill>
                          <a:latin typeface="Verizon NHG TX"/>
                          <a:ea typeface="Verizon NHG TX"/>
                          <a:cs typeface="Verizon NHG TX"/>
                          <a:sym typeface="Verizon NHG TX"/>
                        </a:rPr>
                        <a:t>Current State- Observations</a:t>
                      </a:r>
                      <a:endParaRPr sz="1400" u="none" strike="noStrike" cap="none"/>
                    </a:p>
                  </a:txBody>
                  <a:tcPr marL="91425" marR="91425" marT="45700" marB="45700">
                    <a:solidFill>
                      <a:srgbClr val="000000"/>
                    </a:solidFill>
                  </a:tcPr>
                </a:tc>
              </a:tr>
              <a:tr h="482450">
                <a:tc>
                  <a:txBody>
                    <a:bodyPr/>
                    <a:lstStyle/>
                    <a:p>
                      <a:pPr marL="171450" marR="0" lvl="0" indent="-120650" algn="l" rtl="0">
                        <a:lnSpc>
                          <a:spcPct val="100000"/>
                        </a:lnSpc>
                        <a:spcBef>
                          <a:spcPts val="0"/>
                        </a:spcBef>
                        <a:spcAft>
                          <a:spcPts val="0"/>
                        </a:spcAft>
                        <a:buClr>
                          <a:srgbClr val="000000"/>
                        </a:buClr>
                        <a:buSzPts val="1000"/>
                        <a:buFont typeface="Verizon NHG TX"/>
                        <a:buChar char="●"/>
                      </a:pPr>
                      <a:r>
                        <a:rPr lang="en" sz="1000" u="none" strike="noStrike" cap="none">
                          <a:latin typeface="Verizon NHG TX"/>
                          <a:ea typeface="Verizon NHG TX"/>
                          <a:cs typeface="Verizon NHG TX"/>
                          <a:sym typeface="Verizon NHG TX"/>
                        </a:rPr>
                        <a:t>Avg </a:t>
                      </a:r>
                      <a:r>
                        <a:rPr lang="en" sz="1000">
                          <a:latin typeface="Verizon NHG TX"/>
                          <a:ea typeface="Verizon NHG TX"/>
                          <a:cs typeface="Verizon NHG TX"/>
                          <a:sym typeface="Verizon NHG TX"/>
                        </a:rPr>
                        <a:t>9.6</a:t>
                      </a:r>
                      <a:r>
                        <a:rPr lang="en" sz="1000" u="none" strike="noStrike" cap="none">
                          <a:latin typeface="Verizon NHG TX"/>
                          <a:ea typeface="Verizon NHG TX"/>
                          <a:cs typeface="Verizon NHG TX"/>
                          <a:sym typeface="Verizon NHG TX"/>
                        </a:rPr>
                        <a:t>% of calls are international calls</a:t>
                      </a:r>
                      <a:r>
                        <a:rPr lang="en" sz="1000" u="none" strike="noStrike" cap="none">
                          <a:solidFill>
                            <a:srgbClr val="000000"/>
                          </a:solidFill>
                          <a:latin typeface="Verizon NHG TX"/>
                          <a:ea typeface="Verizon NHG TX"/>
                          <a:cs typeface="Verizon NHG TX"/>
                          <a:sym typeface="Verizon NHG TX"/>
                        </a:rPr>
                        <a:t> </a:t>
                      </a:r>
                      <a:endParaRPr sz="1000" u="none" strike="noStrike" cap="none">
                        <a:solidFill>
                          <a:srgbClr val="000000"/>
                        </a:solidFill>
                        <a:latin typeface="Verizon NHG TX"/>
                        <a:ea typeface="Verizon NHG TX"/>
                        <a:cs typeface="Verizon NHG TX"/>
                        <a:sym typeface="Verizon NHG TX"/>
                      </a:endParaRPr>
                    </a:p>
                    <a:p>
                      <a:pPr marL="171450" marR="0" lvl="0" indent="-120650" algn="l" rtl="0">
                        <a:lnSpc>
                          <a:spcPct val="100000"/>
                        </a:lnSpc>
                        <a:spcBef>
                          <a:spcPts val="0"/>
                        </a:spcBef>
                        <a:spcAft>
                          <a:spcPts val="0"/>
                        </a:spcAft>
                        <a:buClr>
                          <a:srgbClr val="000000"/>
                        </a:buClr>
                        <a:buSzPts val="1000"/>
                        <a:buFont typeface="Verizon NHG TX"/>
                        <a:buChar char="●"/>
                      </a:pPr>
                      <a:r>
                        <a:rPr lang="en" sz="1000">
                          <a:latin typeface="Verizon NHG TX"/>
                          <a:ea typeface="Verizon NHG TX"/>
                          <a:cs typeface="Verizon NHG TX"/>
                          <a:sym typeface="Verizon NHG TX"/>
                        </a:rPr>
                        <a:t>April’ 18 - March’ 19 </a:t>
                      </a:r>
                      <a:r>
                        <a:rPr lang="en" sz="1000" u="none" strike="noStrike" cap="none">
                          <a:latin typeface="Verizon NHG TX"/>
                          <a:ea typeface="Verizon NHG TX"/>
                          <a:cs typeface="Verizon NHG TX"/>
                          <a:sym typeface="Verizon NHG TX"/>
                        </a:rPr>
                        <a:t> total yearly international calls: ~ </a:t>
                      </a:r>
                      <a:r>
                        <a:rPr lang="en" sz="1000">
                          <a:latin typeface="Verizon NHG TX"/>
                          <a:ea typeface="Verizon NHG TX"/>
                          <a:cs typeface="Verizon NHG TX"/>
                          <a:sym typeface="Verizon NHG TX"/>
                        </a:rPr>
                        <a:t>2.88 </a:t>
                      </a:r>
                      <a:r>
                        <a:rPr lang="en" sz="1000" u="none" strike="noStrike" cap="none">
                          <a:latin typeface="Verizon NHG TX"/>
                          <a:ea typeface="Verizon NHG TX"/>
                          <a:cs typeface="Verizon NHG TX"/>
                          <a:sym typeface="Verizon NHG TX"/>
                        </a:rPr>
                        <a:t>M</a:t>
                      </a:r>
                      <a:endParaRPr sz="1000" u="none" strike="noStrike" cap="none">
                        <a:latin typeface="Verizon NHG TX"/>
                        <a:ea typeface="Verizon NHG TX"/>
                        <a:cs typeface="Verizon NHG TX"/>
                        <a:sym typeface="Verizon NHG TX"/>
                      </a:endParaRPr>
                    </a:p>
                    <a:p>
                      <a:pPr marL="171450" marR="0" lvl="0" indent="-120650" algn="l" rtl="0">
                        <a:lnSpc>
                          <a:spcPct val="100000"/>
                        </a:lnSpc>
                        <a:spcBef>
                          <a:spcPts val="0"/>
                        </a:spcBef>
                        <a:spcAft>
                          <a:spcPts val="0"/>
                        </a:spcAft>
                        <a:buClr>
                          <a:srgbClr val="000000"/>
                        </a:buClr>
                        <a:buSzPts val="1000"/>
                        <a:buFont typeface="Verizon NHG TX"/>
                        <a:buChar char="●"/>
                      </a:pPr>
                      <a:r>
                        <a:rPr lang="en" sz="1000">
                          <a:latin typeface="Verizon NHG TX"/>
                          <a:ea typeface="Verizon NHG TX"/>
                          <a:cs typeface="Verizon NHG TX"/>
                          <a:sym typeface="Verizon NHG TX"/>
                        </a:rPr>
                        <a:t>April’ 19 - March ‘ 19 T</a:t>
                      </a:r>
                      <a:r>
                        <a:rPr lang="en" sz="1000" u="none" strike="noStrike" cap="none">
                          <a:solidFill>
                            <a:schemeClr val="dk1"/>
                          </a:solidFill>
                          <a:latin typeface="Verizon NHG TX"/>
                          <a:ea typeface="Verizon NHG TX"/>
                          <a:cs typeface="Verizon NHG TX"/>
                          <a:sym typeface="Verizon NHG TX"/>
                        </a:rPr>
                        <a:t>otal yearly international </a:t>
                      </a:r>
                      <a:r>
                        <a:rPr lang="en" sz="1000">
                          <a:solidFill>
                            <a:schemeClr val="dk1"/>
                          </a:solidFill>
                          <a:latin typeface="Verizon NHG TX"/>
                          <a:ea typeface="Verizon NHG TX"/>
                          <a:cs typeface="Verizon NHG TX"/>
                          <a:sym typeface="Verizon NHG TX"/>
                        </a:rPr>
                        <a:t>trips</a:t>
                      </a:r>
                      <a:r>
                        <a:rPr lang="en" sz="1000" u="none" strike="noStrike" cap="none">
                          <a:solidFill>
                            <a:schemeClr val="dk1"/>
                          </a:solidFill>
                          <a:latin typeface="Verizon NHG TX"/>
                          <a:ea typeface="Verizon NHG TX"/>
                          <a:cs typeface="Verizon NHG TX"/>
                          <a:sym typeface="Verizon NHG TX"/>
                        </a:rPr>
                        <a:t>: ~</a:t>
                      </a:r>
                      <a:r>
                        <a:rPr lang="en" sz="1000" u="none" strike="noStrike" cap="none">
                          <a:latin typeface="Verizon NHG TX"/>
                          <a:ea typeface="Verizon NHG TX"/>
                          <a:cs typeface="Verizon NHG TX"/>
                          <a:sym typeface="Verizon NHG TX"/>
                        </a:rPr>
                        <a:t> </a:t>
                      </a:r>
                      <a:r>
                        <a:rPr lang="en" sz="1000">
                          <a:latin typeface="Verizon NHG TX"/>
                          <a:ea typeface="Verizon NHG TX"/>
                          <a:cs typeface="Verizon NHG TX"/>
                          <a:sym typeface="Verizon NHG TX"/>
                        </a:rPr>
                        <a:t>52.5 </a:t>
                      </a:r>
                      <a:r>
                        <a:rPr lang="en" sz="1000" u="none" strike="noStrike" cap="none">
                          <a:latin typeface="Verizon NHG TX"/>
                          <a:ea typeface="Verizon NHG TX"/>
                          <a:cs typeface="Verizon NHG TX"/>
                          <a:sym typeface="Verizon NHG TX"/>
                        </a:rPr>
                        <a:t>M* </a:t>
                      </a:r>
                      <a:endParaRPr sz="700" u="none" strike="noStrike" cap="none">
                        <a:latin typeface="Verizon NHG TX"/>
                        <a:ea typeface="Verizon NHG TX"/>
                        <a:cs typeface="Verizon NHG TX"/>
                        <a:sym typeface="Verizon NHG TX"/>
                      </a:endParaRPr>
                    </a:p>
                    <a:p>
                      <a:pPr marL="0" marR="0" lvl="0" indent="0" algn="l" rtl="0">
                        <a:lnSpc>
                          <a:spcPct val="100000"/>
                        </a:lnSpc>
                        <a:spcBef>
                          <a:spcPts val="0"/>
                        </a:spcBef>
                        <a:spcAft>
                          <a:spcPts val="0"/>
                        </a:spcAft>
                        <a:buNone/>
                      </a:pPr>
                      <a:r>
                        <a:rPr lang="en" sz="700">
                          <a:latin typeface="Verizon NHG TX"/>
                          <a:ea typeface="Verizon NHG TX"/>
                          <a:cs typeface="Verizon NHG TX"/>
                          <a:sym typeface="Verizon NHG TX"/>
                        </a:rPr>
                        <a:t/>
                      </a:r>
                      <a:br>
                        <a:rPr lang="en" sz="700">
                          <a:latin typeface="Verizon NHG TX"/>
                          <a:ea typeface="Verizon NHG TX"/>
                          <a:cs typeface="Verizon NHG TX"/>
                          <a:sym typeface="Verizon NHG TX"/>
                        </a:rPr>
                      </a:br>
                      <a:r>
                        <a:rPr lang="en" sz="700" u="none" strike="noStrike" cap="none">
                          <a:latin typeface="Verizon NHG TX"/>
                          <a:ea typeface="Verizon NHG TX"/>
                          <a:cs typeface="Verizon NHG TX"/>
                          <a:sym typeface="Verizon NHG TX"/>
                        </a:rPr>
                        <a:t>*Ref</a:t>
                      </a:r>
                      <a:r>
                        <a:rPr lang="en" sz="700">
                          <a:latin typeface="Verizon NHG TX"/>
                          <a:ea typeface="Verizon NHG TX"/>
                          <a:cs typeface="Verizon NHG TX"/>
                          <a:sym typeface="Verizon NHG TX"/>
                        </a:rPr>
                        <a:t> Welcome SMS</a:t>
                      </a:r>
                      <a:endParaRPr sz="700" u="none" strike="noStrike" cap="none">
                        <a:latin typeface="Verizon NHG TX"/>
                        <a:ea typeface="Verizon NHG TX"/>
                        <a:cs typeface="Verizon NHG TX"/>
                        <a:sym typeface="Verizon NHG TX"/>
                      </a:endParaRPr>
                    </a:p>
                  </a:txBody>
                  <a:tcPr marL="91425" marR="91425" marT="45700" marB="45700"/>
                </a:tc>
              </a:tr>
            </a:tbl>
          </a:graphicData>
        </a:graphic>
      </p:graphicFrame>
      <p:cxnSp>
        <p:nvCxnSpPr>
          <p:cNvPr id="859" name="Google Shape;859;p144"/>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2250304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175"/>
          <p:cNvSpPr txBox="1">
            <a:spLocks noGrp="1"/>
          </p:cNvSpPr>
          <p:nvPr>
            <p:ph type="sldNum" idx="12"/>
          </p:nvPr>
        </p:nvSpPr>
        <p:spPr>
          <a:xfrm>
            <a:off x="8459788" y="4801223"/>
            <a:ext cx="228600" cy="171300"/>
          </a:xfrm>
          <a:prstGeom prst="rect">
            <a:avLst/>
          </a:prstGeom>
          <a:noFill/>
          <a:ln>
            <a:noFill/>
          </a:ln>
        </p:spPr>
        <p:txBody>
          <a:bodyPr spcFirstLastPara="1" vert="horz" wrap="square" lIns="0" tIns="0" rIns="0" bIns="0" rtlCol="0" anchor="b" anchorCtr="0">
            <a:noAutofit/>
          </a:bodyPr>
          <a:lstStyle/>
          <a:p>
            <a:pPr>
              <a:buSzPts val="600"/>
            </a:pPr>
            <a:fld id="{00000000-1234-1234-1234-123412341234}" type="slidenum">
              <a:rPr lang="en-US"/>
              <a:pPr>
                <a:buSzPts val="600"/>
              </a:pPr>
              <a:t>20</a:t>
            </a:fld>
            <a:endParaRPr/>
          </a:p>
        </p:txBody>
      </p:sp>
      <p:sp>
        <p:nvSpPr>
          <p:cNvPr id="1018" name="Google Shape;1018;p175"/>
          <p:cNvSpPr txBox="1">
            <a:spLocks noGrp="1"/>
          </p:cNvSpPr>
          <p:nvPr>
            <p:ph type="title"/>
          </p:nvPr>
        </p:nvSpPr>
        <p:spPr>
          <a:xfrm>
            <a:off x="457200" y="408783"/>
            <a:ext cx="8229600" cy="514500"/>
          </a:xfrm>
          <a:prstGeom prst="rect">
            <a:avLst/>
          </a:prstGeom>
          <a:noFill/>
          <a:ln>
            <a:noFill/>
          </a:ln>
        </p:spPr>
        <p:txBody>
          <a:bodyPr spcFirstLastPara="1" vert="horz" wrap="square" lIns="91425" tIns="45700" rIns="91425" bIns="45700" rtlCol="0" anchor="t" anchorCtr="0">
            <a:noAutofit/>
          </a:bodyPr>
          <a:lstStyle/>
          <a:p>
            <a:r>
              <a:rPr lang="en-US"/>
              <a:t>Call Driver Volume- Monthly</a:t>
            </a:r>
            <a:endParaRPr/>
          </a:p>
        </p:txBody>
      </p:sp>
      <p:pic>
        <p:nvPicPr>
          <p:cNvPr id="1019" name="Google Shape;1019;p175"/>
          <p:cNvPicPr preferRelativeResize="0"/>
          <p:nvPr/>
        </p:nvPicPr>
        <p:blipFill rotWithShape="1">
          <a:blip r:embed="rId3">
            <a:alphaModFix/>
          </a:blip>
          <a:srcRect/>
          <a:stretch/>
        </p:blipFill>
        <p:spPr>
          <a:xfrm>
            <a:off x="302651" y="480201"/>
            <a:ext cx="8199677" cy="4150301"/>
          </a:xfrm>
          <a:prstGeom prst="rect">
            <a:avLst/>
          </a:prstGeom>
          <a:noFill/>
          <a:ln>
            <a:noFill/>
          </a:ln>
        </p:spPr>
      </p:pic>
    </p:spTree>
    <p:extLst>
      <p:ext uri="{BB962C8B-B14F-4D97-AF65-F5344CB8AC3E}">
        <p14:creationId xmlns:p14="http://schemas.microsoft.com/office/powerpoint/2010/main" val="66420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graphicFrame>
        <p:nvGraphicFramePr>
          <p:cNvPr id="1871" name="Google Shape;1871;p282"/>
          <p:cNvGraphicFramePr/>
          <p:nvPr/>
        </p:nvGraphicFramePr>
        <p:xfrm>
          <a:off x="457200" y="1013000"/>
          <a:ext cx="1499625" cy="1637325"/>
        </p:xfrm>
        <a:graphic>
          <a:graphicData uri="http://schemas.openxmlformats.org/drawingml/2006/table">
            <a:tbl>
              <a:tblPr>
                <a:noFill/>
              </a:tblPr>
              <a:tblGrid>
                <a:gridCol w="701875"/>
                <a:gridCol w="797750"/>
              </a:tblGrid>
              <a:tr h="392775">
                <a:tc gridSpan="2">
                  <a:txBody>
                    <a:bodyPr/>
                    <a:lstStyle/>
                    <a:p>
                      <a:pPr marL="0" lvl="0" indent="0" algn="ctr" rtl="0">
                        <a:spcBef>
                          <a:spcPts val="0"/>
                        </a:spcBef>
                        <a:spcAft>
                          <a:spcPts val="0"/>
                        </a:spcAft>
                        <a:buNone/>
                      </a:pPr>
                      <a:r>
                        <a:rPr lang="en-US" b="1">
                          <a:solidFill>
                            <a:srgbClr val="FFFFFF"/>
                          </a:solidFill>
                          <a:latin typeface="Verizon NHG TX"/>
                          <a:ea typeface="Verizon NHG TX"/>
                          <a:cs typeface="Verizon NHG TX"/>
                          <a:sym typeface="Verizon NHG TX"/>
                        </a:rPr>
                        <a:t>Travellers </a:t>
                      </a:r>
                      <a:endParaRPr>
                        <a:solidFill>
                          <a:srgbClr val="FFFFFF"/>
                        </a:solidFill>
                        <a:latin typeface="Verizon NHG TX"/>
                        <a:ea typeface="Verizon NHG TX"/>
                        <a:cs typeface="Verizon NHG TX"/>
                        <a:sym typeface="Verizon NHG TX"/>
                      </a:endParaRPr>
                    </a:p>
                  </a:txBody>
                  <a:tcPr marL="0" marR="0" marT="91425" marB="91425">
                    <a:lnB w="9525" cap="flat" cmpd="sng">
                      <a:solidFill>
                        <a:srgbClr val="B7B7B7"/>
                      </a:solidFill>
                      <a:prstDash val="solid"/>
                      <a:round/>
                      <a:headEnd type="none" w="sm" len="sm"/>
                      <a:tailEnd type="none" w="sm" len="sm"/>
                    </a:lnB>
                    <a:solidFill>
                      <a:srgbClr val="000000"/>
                    </a:solidFill>
                  </a:tcPr>
                </a:tc>
                <a:tc hMerge="1">
                  <a:txBody>
                    <a:bodyPr/>
                    <a:lstStyle/>
                    <a:p>
                      <a:endParaRPr lang="en-US"/>
                    </a:p>
                  </a:txBody>
                  <a:tcPr/>
                </a:tc>
              </a:tr>
              <a:tr h="20742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Dec</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marR="0" lvl="0" indent="0" algn="r" rtl="0">
                        <a:spcBef>
                          <a:spcPts val="0"/>
                        </a:spcBef>
                        <a:spcAft>
                          <a:spcPts val="0"/>
                        </a:spcAft>
                        <a:buNone/>
                      </a:pPr>
                      <a:r>
                        <a:rPr lang="en-US" sz="1000">
                          <a:latin typeface="Verizon NHG TX"/>
                          <a:ea typeface="Verizon NHG TX"/>
                          <a:cs typeface="Verizon NHG TX"/>
                          <a:sym typeface="Verizon NHG TX"/>
                        </a:rPr>
                        <a:t>~2.1M</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20742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Jan</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000">
                          <a:latin typeface="Verizon NHG TX"/>
                          <a:ea typeface="Verizon NHG TX"/>
                          <a:cs typeface="Verizon NHG TX"/>
                          <a:sym typeface="Verizon NHG TX"/>
                        </a:rPr>
                        <a:t>~1.7M</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20742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Feb</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marR="0" lvl="0" indent="0" algn="r" rtl="0">
                        <a:spcBef>
                          <a:spcPts val="0"/>
                        </a:spcBef>
                        <a:spcAft>
                          <a:spcPts val="0"/>
                        </a:spcAft>
                        <a:buNone/>
                      </a:pPr>
                      <a:r>
                        <a:rPr lang="en-US" sz="1000">
                          <a:latin typeface="Verizon NHG TX"/>
                          <a:ea typeface="Verizon NHG TX"/>
                          <a:cs typeface="Verizon NHG TX"/>
                          <a:sym typeface="Verizon NHG TX"/>
                        </a:rPr>
                        <a:t>~1.7M</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20742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Mar</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000">
                          <a:latin typeface="Verizon NHG TX"/>
                          <a:ea typeface="Verizon NHG TX"/>
                          <a:cs typeface="Verizon NHG TX"/>
                          <a:sym typeface="Verizon NHG TX"/>
                        </a:rPr>
                        <a:t>~2.3M</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20742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Apr</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marR="0" lvl="0" indent="0" algn="r" rtl="0">
                        <a:spcBef>
                          <a:spcPts val="0"/>
                        </a:spcBef>
                        <a:spcAft>
                          <a:spcPts val="0"/>
                        </a:spcAft>
                        <a:buNone/>
                      </a:pPr>
                      <a:r>
                        <a:rPr lang="en-US" sz="1000">
                          <a:latin typeface="Verizon NHG TX"/>
                          <a:ea typeface="Verizon NHG TX"/>
                          <a:cs typeface="Verizon NHG TX"/>
                          <a:sym typeface="Verizon NHG TX"/>
                        </a:rPr>
                        <a:t>~2.1M</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20742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May</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r" rtl="0">
                        <a:spcBef>
                          <a:spcPts val="0"/>
                        </a:spcBef>
                        <a:spcAft>
                          <a:spcPts val="0"/>
                        </a:spcAft>
                        <a:buNone/>
                      </a:pPr>
                      <a:r>
                        <a:rPr lang="en-US" sz="1000">
                          <a:latin typeface="Verizon NHG TX"/>
                          <a:ea typeface="Verizon NHG TX"/>
                          <a:cs typeface="Verizon NHG TX"/>
                          <a:sym typeface="Verizon NHG TX"/>
                        </a:rPr>
                        <a:t>~2.5M</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B7B7B7"/>
                      </a:solidFill>
                      <a:prstDash val="solid"/>
                      <a:round/>
                      <a:headEnd type="none" w="sm" len="sm"/>
                      <a:tailEnd type="none" w="sm" len="sm"/>
                    </a:lnB>
                  </a:tcPr>
                </a:tc>
              </a:tr>
            </a:tbl>
          </a:graphicData>
        </a:graphic>
      </p:graphicFrame>
      <p:sp>
        <p:nvSpPr>
          <p:cNvPr id="1872" name="Google Shape;1872;p282"/>
          <p:cNvSpPr txBox="1">
            <a:spLocks noGrp="1"/>
          </p:cNvSpPr>
          <p:nvPr>
            <p:ph type="title"/>
          </p:nvPr>
        </p:nvSpPr>
        <p:spPr>
          <a:xfrm>
            <a:off x="457200" y="594354"/>
            <a:ext cx="8229600" cy="418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2400"/>
              <a:buFont typeface="Verizon NHG DS"/>
              <a:buNone/>
            </a:pPr>
            <a:r>
              <a:rPr lang="en-US"/>
              <a:t>Travelers Summary</a:t>
            </a:r>
            <a:endParaRPr/>
          </a:p>
        </p:txBody>
      </p:sp>
      <p:cxnSp>
        <p:nvCxnSpPr>
          <p:cNvPr id="1873" name="Google Shape;1873;p282"/>
          <p:cNvCxnSpPr>
            <a:stCxn id="1874" idx="1"/>
          </p:cNvCxnSpPr>
          <p:nvPr/>
        </p:nvCxnSpPr>
        <p:spPr>
          <a:xfrm rot="10800000">
            <a:off x="1984972" y="1241300"/>
            <a:ext cx="279000" cy="0"/>
          </a:xfrm>
          <a:prstGeom prst="straightConnector1">
            <a:avLst/>
          </a:prstGeom>
          <a:noFill/>
          <a:ln w="12700" cap="flat" cmpd="sng">
            <a:solidFill>
              <a:srgbClr val="666666"/>
            </a:solidFill>
            <a:prstDash val="dot"/>
            <a:round/>
            <a:headEnd type="none" w="sm" len="sm"/>
            <a:tailEnd type="oval" w="med" len="med"/>
          </a:ln>
        </p:spPr>
      </p:cxnSp>
      <p:cxnSp>
        <p:nvCxnSpPr>
          <p:cNvPr id="1875" name="Google Shape;1875;p282"/>
          <p:cNvCxnSpPr>
            <a:stCxn id="1876" idx="3"/>
          </p:cNvCxnSpPr>
          <p:nvPr/>
        </p:nvCxnSpPr>
        <p:spPr>
          <a:xfrm>
            <a:off x="6783429" y="1911925"/>
            <a:ext cx="387600" cy="0"/>
          </a:xfrm>
          <a:prstGeom prst="straightConnector1">
            <a:avLst/>
          </a:prstGeom>
          <a:noFill/>
          <a:ln w="12700" cap="flat" cmpd="sng">
            <a:solidFill>
              <a:srgbClr val="666666"/>
            </a:solidFill>
            <a:prstDash val="dot"/>
            <a:round/>
            <a:headEnd type="none" w="sm" len="sm"/>
            <a:tailEnd type="oval" w="med" len="med"/>
          </a:ln>
        </p:spPr>
      </p:cxnSp>
      <p:sp>
        <p:nvSpPr>
          <p:cNvPr id="1874" name="Google Shape;1874;p282"/>
          <p:cNvSpPr/>
          <p:nvPr/>
        </p:nvSpPr>
        <p:spPr>
          <a:xfrm rot="10800000" flipH="1">
            <a:off x="2068925" y="936800"/>
            <a:ext cx="5557200" cy="609000"/>
          </a:xfrm>
          <a:prstGeom prst="trapezoid">
            <a:avLst>
              <a:gd name="adj" fmla="val 64055"/>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666666"/>
              </a:solidFill>
              <a:latin typeface="Verizon NHG TX"/>
              <a:ea typeface="Verizon NHG TX"/>
              <a:cs typeface="Verizon NHG TX"/>
              <a:sym typeface="Verizon NHG TX"/>
            </a:endParaRPr>
          </a:p>
        </p:txBody>
      </p:sp>
      <p:sp>
        <p:nvSpPr>
          <p:cNvPr id="1877" name="Google Shape;1877;p282"/>
          <p:cNvSpPr txBox="1"/>
          <p:nvPr/>
        </p:nvSpPr>
        <p:spPr>
          <a:xfrm>
            <a:off x="3538025" y="936800"/>
            <a:ext cx="2619000" cy="61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FFFFFF"/>
                </a:solidFill>
                <a:latin typeface="Verizon NHG TX"/>
                <a:ea typeface="Verizon NHG TX"/>
                <a:cs typeface="Verizon NHG TX"/>
                <a:sym typeface="Verizon NHG TX"/>
              </a:rPr>
              <a:t>Travelled </a:t>
            </a:r>
            <a:endParaRPr sz="2400" b="1">
              <a:solidFill>
                <a:srgbClr val="FFFFFF"/>
              </a:solidFill>
              <a:latin typeface="Verizon NHG TX"/>
              <a:ea typeface="Verizon NHG TX"/>
              <a:cs typeface="Verizon NHG TX"/>
              <a:sym typeface="Verizon NHG TX"/>
            </a:endParaRPr>
          </a:p>
          <a:p>
            <a:pPr marL="0" lvl="0" indent="0" algn="ctr" rtl="0">
              <a:spcBef>
                <a:spcPts val="0"/>
              </a:spcBef>
              <a:spcAft>
                <a:spcPts val="0"/>
              </a:spcAft>
              <a:buNone/>
            </a:pPr>
            <a:r>
              <a:rPr lang="en-US" sz="1600">
                <a:solidFill>
                  <a:srgbClr val="FFFFFF"/>
                </a:solidFill>
                <a:latin typeface="Verizon NHG TX"/>
                <a:ea typeface="Verizon NHG TX"/>
                <a:cs typeface="Verizon NHG TX"/>
                <a:sym typeface="Verizon NHG TX"/>
              </a:rPr>
              <a:t>~ 12.5 Million</a:t>
            </a:r>
            <a:endParaRPr sz="1800">
              <a:solidFill>
                <a:srgbClr val="FFFFFF"/>
              </a:solidFill>
              <a:latin typeface="Verizon NHG TX"/>
              <a:ea typeface="Verizon NHG TX"/>
              <a:cs typeface="Verizon NHG TX"/>
              <a:sym typeface="Verizon NHG TX"/>
            </a:endParaRPr>
          </a:p>
        </p:txBody>
      </p:sp>
      <p:sp>
        <p:nvSpPr>
          <p:cNvPr id="1876" name="Google Shape;1876;p282"/>
          <p:cNvSpPr/>
          <p:nvPr/>
        </p:nvSpPr>
        <p:spPr>
          <a:xfrm rot="10800000" flipH="1">
            <a:off x="2715286" y="1607425"/>
            <a:ext cx="4264500" cy="609000"/>
          </a:xfrm>
          <a:prstGeom prst="trapezoid">
            <a:avLst>
              <a:gd name="adj" fmla="val 64485"/>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Verizon NHG TX"/>
              <a:ea typeface="Verizon NHG TX"/>
              <a:cs typeface="Verizon NHG TX"/>
              <a:sym typeface="Verizon NHG TX"/>
            </a:endParaRPr>
          </a:p>
        </p:txBody>
      </p:sp>
      <p:sp>
        <p:nvSpPr>
          <p:cNvPr id="1878" name="Google Shape;1878;p282"/>
          <p:cNvSpPr txBox="1"/>
          <p:nvPr/>
        </p:nvSpPr>
        <p:spPr>
          <a:xfrm>
            <a:off x="3657125" y="1603825"/>
            <a:ext cx="2380800" cy="61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latin typeface="Verizon NHG TX"/>
                <a:ea typeface="Verizon NHG TX"/>
                <a:cs typeface="Verizon NHG TX"/>
                <a:sym typeface="Verizon NHG TX"/>
              </a:rPr>
              <a:t>Calls Received </a:t>
            </a:r>
            <a:endParaRPr sz="2000" b="1" dirty="0">
              <a:solidFill>
                <a:srgbClr val="FFFFFF"/>
              </a:solidFill>
              <a:latin typeface="Verizon NHG TX"/>
              <a:ea typeface="Verizon NHG TX"/>
              <a:cs typeface="Verizon NHG TX"/>
              <a:sym typeface="Verizon NHG TX"/>
            </a:endParaRPr>
          </a:p>
          <a:p>
            <a:pPr marL="0" lvl="0" indent="0" algn="ctr" rtl="0">
              <a:spcBef>
                <a:spcPts val="0"/>
              </a:spcBef>
              <a:spcAft>
                <a:spcPts val="0"/>
              </a:spcAft>
              <a:buNone/>
            </a:pPr>
            <a:r>
              <a:rPr lang="en-US" sz="1600" dirty="0">
                <a:solidFill>
                  <a:srgbClr val="FFFFFF"/>
                </a:solidFill>
                <a:latin typeface="Verizon NHG TX"/>
                <a:ea typeface="Verizon NHG TX"/>
                <a:cs typeface="Verizon NHG TX"/>
                <a:sym typeface="Verizon NHG TX"/>
              </a:rPr>
              <a:t>~ 800k</a:t>
            </a:r>
            <a:endParaRPr sz="1600" dirty="0">
              <a:solidFill>
                <a:srgbClr val="FFFFFF"/>
              </a:solidFill>
              <a:latin typeface="Verizon NHG TX"/>
              <a:ea typeface="Verizon NHG TX"/>
              <a:cs typeface="Verizon NHG TX"/>
              <a:sym typeface="Verizon NHG TX"/>
            </a:endParaRPr>
          </a:p>
        </p:txBody>
      </p:sp>
      <p:sp>
        <p:nvSpPr>
          <p:cNvPr id="1879" name="Google Shape;1879;p282"/>
          <p:cNvSpPr/>
          <p:nvPr/>
        </p:nvSpPr>
        <p:spPr>
          <a:xfrm rot="10800000" flipH="1">
            <a:off x="3345213" y="2277975"/>
            <a:ext cx="3004800" cy="609000"/>
          </a:xfrm>
          <a:prstGeom prst="trapezoid">
            <a:avLst>
              <a:gd name="adj" fmla="val 6405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b="1">
              <a:solidFill>
                <a:srgbClr val="EFEFEF"/>
              </a:solidFill>
              <a:latin typeface="Verizon NHG TX"/>
              <a:ea typeface="Verizon NHG TX"/>
              <a:cs typeface="Verizon NHG TX"/>
              <a:sym typeface="Verizon NHG TX"/>
            </a:endParaRPr>
          </a:p>
        </p:txBody>
      </p:sp>
      <p:cxnSp>
        <p:nvCxnSpPr>
          <p:cNvPr id="1880" name="Google Shape;1880;p282"/>
          <p:cNvCxnSpPr/>
          <p:nvPr/>
        </p:nvCxnSpPr>
        <p:spPr>
          <a:xfrm rot="10800000">
            <a:off x="4847613" y="2277975"/>
            <a:ext cx="0" cy="609000"/>
          </a:xfrm>
          <a:prstGeom prst="straightConnector1">
            <a:avLst/>
          </a:prstGeom>
          <a:noFill/>
          <a:ln w="38100" cap="flat" cmpd="sng">
            <a:solidFill>
              <a:srgbClr val="FFFFFF"/>
            </a:solidFill>
            <a:prstDash val="solid"/>
            <a:round/>
            <a:headEnd type="none" w="med" len="med"/>
            <a:tailEnd type="none" w="med" len="med"/>
          </a:ln>
        </p:spPr>
      </p:cxnSp>
      <p:sp>
        <p:nvSpPr>
          <p:cNvPr id="1881" name="Google Shape;1881;p282"/>
          <p:cNvSpPr txBox="1"/>
          <p:nvPr/>
        </p:nvSpPr>
        <p:spPr>
          <a:xfrm>
            <a:off x="3601650" y="2274450"/>
            <a:ext cx="1112700" cy="609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US" sz="1300" b="1">
                <a:solidFill>
                  <a:srgbClr val="666666"/>
                </a:solidFill>
                <a:latin typeface="Verizon NHG TX"/>
                <a:ea typeface="Verizon NHG TX"/>
                <a:cs typeface="Verizon NHG TX"/>
                <a:sym typeface="Verizon NHG TX"/>
              </a:rPr>
              <a:t>Before Travel </a:t>
            </a:r>
            <a:endParaRPr sz="1300" b="1">
              <a:solidFill>
                <a:srgbClr val="666666"/>
              </a:solidFill>
              <a:latin typeface="Verizon NHG TX"/>
              <a:ea typeface="Verizon NHG TX"/>
              <a:cs typeface="Verizon NHG TX"/>
              <a:sym typeface="Verizon NHG TX"/>
            </a:endParaRPr>
          </a:p>
          <a:p>
            <a:pPr marL="0" marR="0" lvl="0" indent="0" algn="r" rtl="0">
              <a:spcBef>
                <a:spcPts val="0"/>
              </a:spcBef>
              <a:spcAft>
                <a:spcPts val="0"/>
              </a:spcAft>
              <a:buNone/>
            </a:pPr>
            <a:r>
              <a:rPr lang="en-US">
                <a:solidFill>
                  <a:srgbClr val="666666"/>
                </a:solidFill>
                <a:latin typeface="Verizon NHG TX"/>
                <a:ea typeface="Verizon NHG TX"/>
                <a:cs typeface="Verizon NHG TX"/>
                <a:sym typeface="Verizon NHG TX"/>
              </a:rPr>
              <a:t>~580 K</a:t>
            </a:r>
            <a:endParaRPr>
              <a:solidFill>
                <a:srgbClr val="666666"/>
              </a:solidFill>
              <a:latin typeface="Verizon NHG TX"/>
              <a:ea typeface="Verizon NHG TX"/>
              <a:cs typeface="Verizon NHG TX"/>
              <a:sym typeface="Verizon NHG TX"/>
            </a:endParaRPr>
          </a:p>
        </p:txBody>
      </p:sp>
      <p:sp>
        <p:nvSpPr>
          <p:cNvPr id="1882" name="Google Shape;1882;p282"/>
          <p:cNvSpPr txBox="1"/>
          <p:nvPr/>
        </p:nvSpPr>
        <p:spPr>
          <a:xfrm>
            <a:off x="4980900" y="2274450"/>
            <a:ext cx="1112700" cy="609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300" b="1">
                <a:solidFill>
                  <a:srgbClr val="666666"/>
                </a:solidFill>
                <a:latin typeface="Verizon NHG TX"/>
                <a:ea typeface="Verizon NHG TX"/>
                <a:cs typeface="Verizon NHG TX"/>
                <a:sym typeface="Verizon NHG TX"/>
              </a:rPr>
              <a:t>After Travel </a:t>
            </a:r>
            <a:r>
              <a:rPr lang="en-US">
                <a:solidFill>
                  <a:srgbClr val="666666"/>
                </a:solidFill>
                <a:latin typeface="Verizon NHG TX"/>
                <a:ea typeface="Verizon NHG TX"/>
                <a:cs typeface="Verizon NHG TX"/>
                <a:sym typeface="Verizon NHG TX"/>
              </a:rPr>
              <a:t>~250 K</a:t>
            </a:r>
            <a:endParaRPr>
              <a:solidFill>
                <a:srgbClr val="666666"/>
              </a:solidFill>
              <a:latin typeface="Verizon NHG TX"/>
              <a:ea typeface="Verizon NHG TX"/>
              <a:cs typeface="Verizon NHG TX"/>
              <a:sym typeface="Verizon NHG TX"/>
            </a:endParaRPr>
          </a:p>
        </p:txBody>
      </p:sp>
      <p:graphicFrame>
        <p:nvGraphicFramePr>
          <p:cNvPr id="1883" name="Google Shape;1883;p282"/>
          <p:cNvGraphicFramePr/>
          <p:nvPr/>
        </p:nvGraphicFramePr>
        <p:xfrm>
          <a:off x="7189850" y="1753000"/>
          <a:ext cx="1499625" cy="1624500"/>
        </p:xfrm>
        <a:graphic>
          <a:graphicData uri="http://schemas.openxmlformats.org/drawingml/2006/table">
            <a:tbl>
              <a:tblPr>
                <a:noFill/>
              </a:tblPr>
              <a:tblGrid>
                <a:gridCol w="701875"/>
                <a:gridCol w="797750"/>
              </a:tblGrid>
              <a:tr h="381000">
                <a:tc gridSpan="2">
                  <a:txBody>
                    <a:bodyPr/>
                    <a:lstStyle/>
                    <a:p>
                      <a:pPr marL="0" lvl="0" indent="0" algn="ctr" rtl="0">
                        <a:spcBef>
                          <a:spcPts val="0"/>
                        </a:spcBef>
                        <a:spcAft>
                          <a:spcPts val="0"/>
                        </a:spcAft>
                        <a:buNone/>
                      </a:pPr>
                      <a:r>
                        <a:rPr lang="en-US" b="1">
                          <a:solidFill>
                            <a:schemeClr val="lt1"/>
                          </a:solidFill>
                          <a:latin typeface="Verizon NHG TX"/>
                          <a:ea typeface="Verizon NHG TX"/>
                          <a:cs typeface="Verizon NHG TX"/>
                          <a:sym typeface="Verizon NHG TX"/>
                        </a:rPr>
                        <a:t>Callers</a:t>
                      </a:r>
                      <a:endParaRPr b="1">
                        <a:solidFill>
                          <a:srgbClr val="FFFFFF"/>
                        </a:solidFill>
                        <a:latin typeface="Verizon NHG TX"/>
                        <a:ea typeface="Verizon NHG TX"/>
                        <a:cs typeface="Verizon NHG TX"/>
                        <a:sym typeface="Verizon NHG TX"/>
                      </a:endParaRPr>
                    </a:p>
                  </a:txBody>
                  <a:tcPr marL="0" marR="0" marT="91425" marB="91425">
                    <a:lnB w="9525" cap="flat" cmpd="sng">
                      <a:solidFill>
                        <a:srgbClr val="B7B7B7"/>
                      </a:solidFill>
                      <a:prstDash val="solid"/>
                      <a:round/>
                      <a:headEnd type="none" w="sm" len="sm"/>
                      <a:tailEnd type="none" w="sm" len="sm"/>
                    </a:lnB>
                    <a:solidFill>
                      <a:srgbClr val="000000"/>
                    </a:solidFill>
                  </a:tcPr>
                </a:tc>
                <a:tc hMerge="1">
                  <a:txBody>
                    <a:bodyPr/>
                    <a:lstStyle/>
                    <a:p>
                      <a:endParaRPr lang="en-US"/>
                    </a:p>
                  </a:txBody>
                  <a:tcPr/>
                </a:tc>
              </a:tr>
              <a:tr h="11065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Dec</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~130k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11070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Jan </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 120k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9350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Feb</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 123k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10827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Mar</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~163k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10120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Apr</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~157k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8045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May</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~180k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B7B7B7"/>
                      </a:solidFill>
                      <a:prstDash val="solid"/>
                      <a:round/>
                      <a:headEnd type="none" w="sm" len="sm"/>
                      <a:tailEnd type="none" w="sm" len="sm"/>
                    </a:lnB>
                  </a:tcPr>
                </a:tc>
              </a:tr>
            </a:tbl>
          </a:graphicData>
        </a:graphic>
      </p:graphicFrame>
      <p:graphicFrame>
        <p:nvGraphicFramePr>
          <p:cNvPr id="1884" name="Google Shape;1884;p282"/>
          <p:cNvGraphicFramePr/>
          <p:nvPr/>
        </p:nvGraphicFramePr>
        <p:xfrm>
          <a:off x="3406150" y="3083175"/>
          <a:ext cx="1371350" cy="1624500"/>
        </p:xfrm>
        <a:graphic>
          <a:graphicData uri="http://schemas.openxmlformats.org/drawingml/2006/table">
            <a:tbl>
              <a:tblPr>
                <a:noFill/>
              </a:tblPr>
              <a:tblGrid>
                <a:gridCol w="641800"/>
                <a:gridCol w="729550"/>
              </a:tblGrid>
              <a:tr h="381000">
                <a:tc gridSpan="2">
                  <a:txBody>
                    <a:bodyPr/>
                    <a:lstStyle/>
                    <a:p>
                      <a:pPr marL="0" lvl="0" indent="0" algn="ctr" rtl="0">
                        <a:spcBef>
                          <a:spcPts val="0"/>
                        </a:spcBef>
                        <a:spcAft>
                          <a:spcPts val="0"/>
                        </a:spcAft>
                        <a:buClr>
                          <a:schemeClr val="dk1"/>
                        </a:buClr>
                        <a:buSzPts val="1100"/>
                        <a:buFont typeface="Arial"/>
                        <a:buNone/>
                      </a:pPr>
                      <a:r>
                        <a:rPr lang="en-US" b="1">
                          <a:solidFill>
                            <a:schemeClr val="lt1"/>
                          </a:solidFill>
                          <a:latin typeface="Verizon NHG TX"/>
                          <a:ea typeface="Verizon NHG TX"/>
                          <a:cs typeface="Verizon NHG TX"/>
                          <a:sym typeface="Verizon NHG TX"/>
                        </a:rPr>
                        <a:t>Callers</a:t>
                      </a:r>
                      <a:endParaRPr>
                        <a:solidFill>
                          <a:srgbClr val="FFFFFF"/>
                        </a:solidFill>
                        <a:latin typeface="Verizon NHG TX"/>
                        <a:ea typeface="Verizon NHG TX"/>
                        <a:cs typeface="Verizon NHG TX"/>
                        <a:sym typeface="Verizon NHG TX"/>
                      </a:endParaRPr>
                    </a:p>
                  </a:txBody>
                  <a:tcPr marL="0" marR="0" marT="91425" marB="91425">
                    <a:lnB w="9525" cap="flat" cmpd="sng">
                      <a:solidFill>
                        <a:srgbClr val="B7B7B7"/>
                      </a:solidFill>
                      <a:prstDash val="solid"/>
                      <a:round/>
                      <a:headEnd type="none" w="sm" len="sm"/>
                      <a:tailEnd type="none" w="sm" len="sm"/>
                    </a:lnB>
                    <a:solidFill>
                      <a:srgbClr val="D52B1E"/>
                    </a:solidFill>
                  </a:tcPr>
                </a:tc>
                <a:tc hMerge="1">
                  <a:txBody>
                    <a:bodyPr/>
                    <a:lstStyle/>
                    <a:p>
                      <a:endParaRPr lang="en-US"/>
                    </a:p>
                  </a:txBody>
                  <a:tcPr/>
                </a:tc>
              </a:tr>
              <a:tr h="11065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Dec</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~90k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11070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Jan</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~75k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9350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Feb</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~82k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10827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Mar</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~111k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10120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Apr</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~105k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8045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May</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~137k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B7B7B7"/>
                      </a:solidFill>
                      <a:prstDash val="solid"/>
                      <a:round/>
                      <a:headEnd type="none" w="sm" len="sm"/>
                      <a:tailEnd type="none" w="sm" len="sm"/>
                    </a:lnB>
                  </a:tcPr>
                </a:tc>
              </a:tr>
            </a:tbl>
          </a:graphicData>
        </a:graphic>
      </p:graphicFrame>
      <p:graphicFrame>
        <p:nvGraphicFramePr>
          <p:cNvPr id="1885" name="Google Shape;1885;p282"/>
          <p:cNvGraphicFramePr/>
          <p:nvPr/>
        </p:nvGraphicFramePr>
        <p:xfrm>
          <a:off x="4931050" y="3083175"/>
          <a:ext cx="1371600" cy="1624500"/>
        </p:xfrm>
        <a:graphic>
          <a:graphicData uri="http://schemas.openxmlformats.org/drawingml/2006/table">
            <a:tbl>
              <a:tblPr>
                <a:noFill/>
              </a:tblPr>
              <a:tblGrid>
                <a:gridCol w="641925"/>
                <a:gridCol w="729675"/>
              </a:tblGrid>
              <a:tr h="381000">
                <a:tc gridSpan="2">
                  <a:txBody>
                    <a:bodyPr/>
                    <a:lstStyle/>
                    <a:p>
                      <a:pPr marL="0" lvl="0" indent="0" algn="ctr" rtl="0">
                        <a:spcBef>
                          <a:spcPts val="0"/>
                        </a:spcBef>
                        <a:spcAft>
                          <a:spcPts val="0"/>
                        </a:spcAft>
                        <a:buClr>
                          <a:schemeClr val="dk1"/>
                        </a:buClr>
                        <a:buSzPts val="1100"/>
                        <a:buFont typeface="Arial"/>
                        <a:buNone/>
                      </a:pPr>
                      <a:r>
                        <a:rPr lang="en-US" b="1">
                          <a:solidFill>
                            <a:schemeClr val="lt1"/>
                          </a:solidFill>
                          <a:latin typeface="Verizon NHG TX"/>
                          <a:ea typeface="Verizon NHG TX"/>
                          <a:cs typeface="Verizon NHG TX"/>
                          <a:sym typeface="Verizon NHG TX"/>
                        </a:rPr>
                        <a:t>Callers</a:t>
                      </a:r>
                      <a:endParaRPr>
                        <a:solidFill>
                          <a:srgbClr val="FFFFFF"/>
                        </a:solidFill>
                        <a:latin typeface="Verizon NHG TX"/>
                        <a:ea typeface="Verizon NHG TX"/>
                        <a:cs typeface="Verizon NHG TX"/>
                        <a:sym typeface="Verizon NHG TX"/>
                      </a:endParaRPr>
                    </a:p>
                  </a:txBody>
                  <a:tcPr marL="0" marR="0" marT="91425" marB="91425">
                    <a:lnB w="9525" cap="flat" cmpd="sng">
                      <a:solidFill>
                        <a:srgbClr val="B7B7B7"/>
                      </a:solidFill>
                      <a:prstDash val="solid"/>
                      <a:round/>
                      <a:headEnd type="none" w="sm" len="sm"/>
                      <a:tailEnd type="none" w="sm" len="sm"/>
                    </a:lnB>
                    <a:solidFill>
                      <a:srgbClr val="D52B1E"/>
                    </a:solidFill>
                  </a:tcPr>
                </a:tc>
                <a:tc hMerge="1">
                  <a:txBody>
                    <a:bodyPr/>
                    <a:lstStyle/>
                    <a:p>
                      <a:endParaRPr lang="en-US"/>
                    </a:p>
                  </a:txBody>
                  <a:tcPr/>
                </a:tc>
              </a:tr>
              <a:tr h="11065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Dec</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~42k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11070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Jan</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~36k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9350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Feb</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~41k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10827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Mar</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~53k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10120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Apr</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~53k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8045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May</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~42k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B7B7B7"/>
                      </a:solidFill>
                      <a:prstDash val="solid"/>
                      <a:round/>
                      <a:headEnd type="none" w="sm" len="sm"/>
                      <a:tailEnd type="none" w="sm" len="sm"/>
                    </a:lnB>
                  </a:tcPr>
                </a:tc>
              </a:tr>
            </a:tbl>
          </a:graphicData>
        </a:graphic>
      </p:graphicFrame>
      <p:sp>
        <p:nvSpPr>
          <p:cNvPr id="1886" name="Google Shape;1886;p282"/>
          <p:cNvSpPr txBox="1"/>
          <p:nvPr/>
        </p:nvSpPr>
        <p:spPr>
          <a:xfrm>
            <a:off x="457200" y="2998575"/>
            <a:ext cx="2712300" cy="1521600"/>
          </a:xfrm>
          <a:prstGeom prst="rect">
            <a:avLst/>
          </a:prstGeom>
          <a:noFill/>
          <a:ln>
            <a:noFill/>
          </a:ln>
        </p:spPr>
        <p:txBody>
          <a:bodyPr spcFirstLastPara="1" wrap="square" lIns="0" tIns="0" rIns="91425" bIns="0" anchor="t" anchorCtr="0">
            <a:noAutofit/>
          </a:bodyPr>
          <a:lstStyle/>
          <a:p>
            <a:pPr marL="0" lvl="0" indent="0" algn="l" rtl="0">
              <a:spcBef>
                <a:spcPts val="0"/>
              </a:spcBef>
              <a:spcAft>
                <a:spcPts val="0"/>
              </a:spcAft>
              <a:buNone/>
            </a:pPr>
            <a:r>
              <a:rPr lang="en-US" b="1">
                <a:latin typeface="Verizon NHG TX"/>
                <a:ea typeface="Verizon NHG TX"/>
                <a:cs typeface="Verizon NHG TX"/>
                <a:sym typeface="Verizon NHG TX"/>
              </a:rPr>
              <a:t>Top 10 Countries Visited</a:t>
            </a:r>
            <a:endParaRPr b="1">
              <a:latin typeface="Verizon NHG TX"/>
              <a:ea typeface="Verizon NHG TX"/>
              <a:cs typeface="Verizon NHG TX"/>
              <a:sym typeface="Verizon NHG TX"/>
            </a:endParaRPr>
          </a:p>
          <a:p>
            <a:pPr marL="228600" lvl="0" indent="-190500" algn="l" rtl="0">
              <a:spcBef>
                <a:spcPts val="300"/>
              </a:spcBef>
              <a:spcAft>
                <a:spcPts val="0"/>
              </a:spcAft>
              <a:buSzPts val="1200"/>
              <a:buFont typeface="Verizon NHG TX"/>
              <a:buChar char="●"/>
            </a:pPr>
            <a:r>
              <a:rPr lang="en-US" sz="1200">
                <a:latin typeface="Verizon NHG TX"/>
                <a:ea typeface="Verizon NHG TX"/>
                <a:cs typeface="Verizon NHG TX"/>
                <a:sym typeface="Verizon NHG TX"/>
              </a:rPr>
              <a:t>Mexico	</a:t>
            </a:r>
            <a:r>
              <a:rPr lang="en-US" sz="1050">
                <a:latin typeface="Verizon NHG TX"/>
                <a:ea typeface="Verizon NHG TX"/>
                <a:cs typeface="Verizon NHG TX"/>
                <a:sym typeface="Verizon NHG TX"/>
              </a:rPr>
              <a:t>    ~  </a:t>
            </a:r>
            <a:r>
              <a:rPr lang="en-US" sz="1200">
                <a:latin typeface="Verizon NHG TX"/>
                <a:ea typeface="Verizon NHG TX"/>
                <a:cs typeface="Verizon NHG TX"/>
                <a:sym typeface="Verizon NHG TX"/>
              </a:rPr>
              <a:t>28%</a:t>
            </a:r>
            <a:endParaRPr sz="1200">
              <a:latin typeface="Verizon NHG TX"/>
              <a:ea typeface="Verizon NHG TX"/>
              <a:cs typeface="Verizon NHG TX"/>
              <a:sym typeface="Verizon NHG TX"/>
            </a:endParaRPr>
          </a:p>
          <a:p>
            <a:pPr marL="228600" lvl="0" indent="-190500" algn="l" rtl="0">
              <a:spcBef>
                <a:spcPts val="0"/>
              </a:spcBef>
              <a:spcAft>
                <a:spcPts val="0"/>
              </a:spcAft>
              <a:buSzPts val="1200"/>
              <a:buFont typeface="Verizon NHG TX"/>
              <a:buChar char="●"/>
            </a:pPr>
            <a:r>
              <a:rPr lang="en-US" sz="1200">
                <a:latin typeface="Verizon NHG TX"/>
                <a:ea typeface="Verizon NHG TX"/>
                <a:cs typeface="Verizon NHG TX"/>
                <a:sym typeface="Verizon NHG TX"/>
              </a:rPr>
              <a:t>Canada	</a:t>
            </a:r>
            <a:r>
              <a:rPr lang="en-US" sz="700">
                <a:latin typeface="Verizon NHG TX"/>
                <a:ea typeface="Verizon NHG TX"/>
                <a:cs typeface="Verizon NHG TX"/>
                <a:sym typeface="Verizon NHG TX"/>
              </a:rPr>
              <a:t>    </a:t>
            </a:r>
            <a:r>
              <a:rPr lang="en-US" sz="1200">
                <a:latin typeface="Verizon NHG TX"/>
                <a:ea typeface="Verizon NHG TX"/>
                <a:cs typeface="Verizon NHG TX"/>
                <a:sym typeface="Verizon NHG TX"/>
              </a:rPr>
              <a:t>~</a:t>
            </a:r>
            <a:r>
              <a:rPr lang="en-US" sz="900">
                <a:latin typeface="Verizon NHG TX"/>
                <a:ea typeface="Verizon NHG TX"/>
                <a:cs typeface="Verizon NHG TX"/>
                <a:sym typeface="Verizon NHG TX"/>
              </a:rPr>
              <a:t>  </a:t>
            </a:r>
            <a:r>
              <a:rPr lang="en-US" sz="1200">
                <a:latin typeface="Verizon NHG TX"/>
                <a:ea typeface="Verizon NHG TX"/>
                <a:cs typeface="Verizon NHG TX"/>
                <a:sym typeface="Verizon NHG TX"/>
              </a:rPr>
              <a:t>25%</a:t>
            </a:r>
            <a:endParaRPr sz="1200">
              <a:latin typeface="Verizon NHG TX"/>
              <a:ea typeface="Verizon NHG TX"/>
              <a:cs typeface="Verizon NHG TX"/>
              <a:sym typeface="Verizon NHG TX"/>
            </a:endParaRPr>
          </a:p>
          <a:p>
            <a:pPr marL="228600" lvl="0" indent="-190500" algn="l" rtl="0">
              <a:spcBef>
                <a:spcPts val="0"/>
              </a:spcBef>
              <a:spcAft>
                <a:spcPts val="0"/>
              </a:spcAft>
              <a:buSzPts val="1200"/>
              <a:buFont typeface="Verizon NHG TX"/>
              <a:buChar char="●"/>
            </a:pPr>
            <a:r>
              <a:rPr lang="en-US" sz="1200">
                <a:latin typeface="Verizon NHG TX"/>
                <a:ea typeface="Verizon NHG TX"/>
                <a:cs typeface="Verizon NHG TX"/>
                <a:sym typeface="Verizon NHG TX"/>
              </a:rPr>
              <a:t>Cruise	</a:t>
            </a:r>
            <a:r>
              <a:rPr lang="en-US" sz="900">
                <a:latin typeface="Verizon NHG TX"/>
                <a:ea typeface="Verizon NHG TX"/>
                <a:cs typeface="Verizon NHG TX"/>
                <a:sym typeface="Verizon NHG TX"/>
              </a:rPr>
              <a:t>   </a:t>
            </a:r>
            <a:r>
              <a:rPr lang="en-US" sz="1200">
                <a:latin typeface="Verizon NHG TX"/>
                <a:ea typeface="Verizon NHG TX"/>
                <a:cs typeface="Verizon NHG TX"/>
                <a:sym typeface="Verizon NHG TX"/>
              </a:rPr>
              <a:t>~    9%</a:t>
            </a:r>
            <a:endParaRPr sz="1200">
              <a:latin typeface="Verizon NHG TX"/>
              <a:ea typeface="Verizon NHG TX"/>
              <a:cs typeface="Verizon NHG TX"/>
              <a:sym typeface="Verizon NHG TX"/>
            </a:endParaRPr>
          </a:p>
          <a:p>
            <a:pPr marL="228600" lvl="0" indent="-190500" algn="l" rtl="0">
              <a:spcBef>
                <a:spcPts val="0"/>
              </a:spcBef>
              <a:spcAft>
                <a:spcPts val="0"/>
              </a:spcAft>
              <a:buSzPts val="1200"/>
              <a:buFont typeface="Verizon NHG TX"/>
              <a:buChar char="●"/>
            </a:pPr>
            <a:r>
              <a:rPr lang="en-US" sz="1200">
                <a:latin typeface="Verizon NHG TX"/>
                <a:ea typeface="Verizon NHG TX"/>
                <a:cs typeface="Verizon NHG TX"/>
                <a:sym typeface="Verizon NHG TX"/>
              </a:rPr>
              <a:t>Britain	  ~ 3.5%</a:t>
            </a:r>
            <a:endParaRPr sz="1200">
              <a:latin typeface="Verizon NHG TX"/>
              <a:ea typeface="Verizon NHG TX"/>
              <a:cs typeface="Verizon NHG TX"/>
              <a:sym typeface="Verizon NHG TX"/>
            </a:endParaRPr>
          </a:p>
          <a:p>
            <a:pPr marL="228600" lvl="0" indent="-190500" algn="l" rtl="0">
              <a:spcBef>
                <a:spcPts val="0"/>
              </a:spcBef>
              <a:spcAft>
                <a:spcPts val="0"/>
              </a:spcAft>
              <a:buSzPts val="1200"/>
              <a:buFont typeface="Verizon NHG TX"/>
              <a:buChar char="●"/>
            </a:pPr>
            <a:r>
              <a:rPr lang="en-US" sz="1200">
                <a:latin typeface="Verizon NHG TX"/>
                <a:ea typeface="Verizon NHG TX"/>
                <a:cs typeface="Verizon NHG TX"/>
                <a:sym typeface="Verizon NHG TX"/>
              </a:rPr>
              <a:t>DOM	  ~ 2.6%</a:t>
            </a:r>
            <a:endParaRPr sz="1200">
              <a:latin typeface="Verizon NHG TX"/>
              <a:ea typeface="Verizon NHG TX"/>
              <a:cs typeface="Verizon NHG TX"/>
              <a:sym typeface="Verizon NHG TX"/>
            </a:endParaRPr>
          </a:p>
          <a:p>
            <a:pPr marL="228600" lvl="0" indent="-190500" algn="l" rtl="0">
              <a:spcBef>
                <a:spcPts val="0"/>
              </a:spcBef>
              <a:spcAft>
                <a:spcPts val="0"/>
              </a:spcAft>
              <a:buSzPts val="1200"/>
              <a:buFont typeface="Verizon NHG TX"/>
              <a:buChar char="●"/>
            </a:pPr>
            <a:r>
              <a:rPr lang="en-US" sz="1200">
                <a:latin typeface="Verizon NHG TX"/>
                <a:ea typeface="Verizon NHG TX"/>
                <a:cs typeface="Verizon NHG TX"/>
                <a:sym typeface="Verizon NHG TX"/>
              </a:rPr>
              <a:t>Bahamas	  ~    2%</a:t>
            </a:r>
            <a:endParaRPr sz="1200">
              <a:latin typeface="Verizon NHG TX"/>
              <a:ea typeface="Verizon NHG TX"/>
              <a:cs typeface="Verizon NHG TX"/>
              <a:sym typeface="Verizon NHG TX"/>
            </a:endParaRPr>
          </a:p>
          <a:p>
            <a:pPr marL="228600" lvl="0" indent="-190500" algn="l" rtl="0">
              <a:spcBef>
                <a:spcPts val="0"/>
              </a:spcBef>
              <a:spcAft>
                <a:spcPts val="0"/>
              </a:spcAft>
              <a:buSzPts val="1200"/>
              <a:buFont typeface="Verizon NHG TX"/>
              <a:buChar char="●"/>
            </a:pPr>
            <a:r>
              <a:rPr lang="en-US" sz="1200">
                <a:latin typeface="Verizon NHG TX"/>
                <a:ea typeface="Verizon NHG TX"/>
                <a:cs typeface="Verizon NHG TX"/>
                <a:sym typeface="Verizon NHG TX"/>
              </a:rPr>
              <a:t>Jamaica	  ~    2%</a:t>
            </a:r>
            <a:endParaRPr sz="1200">
              <a:latin typeface="Verizon NHG TX"/>
              <a:ea typeface="Verizon NHG TX"/>
              <a:cs typeface="Verizon NHG TX"/>
              <a:sym typeface="Verizon NHG TX"/>
            </a:endParaRPr>
          </a:p>
        </p:txBody>
      </p:sp>
      <p:grpSp>
        <p:nvGrpSpPr>
          <p:cNvPr id="1887" name="Google Shape;1887;p282"/>
          <p:cNvGrpSpPr/>
          <p:nvPr/>
        </p:nvGrpSpPr>
        <p:grpSpPr>
          <a:xfrm>
            <a:off x="4291275" y="2886946"/>
            <a:ext cx="1112700" cy="169071"/>
            <a:chOff x="4291275" y="2886975"/>
            <a:chExt cx="1112700" cy="387600"/>
          </a:xfrm>
        </p:grpSpPr>
        <p:cxnSp>
          <p:nvCxnSpPr>
            <p:cNvPr id="1888" name="Google Shape;1888;p282"/>
            <p:cNvCxnSpPr/>
            <p:nvPr/>
          </p:nvCxnSpPr>
          <p:spPr>
            <a:xfrm rot="5400000">
              <a:off x="5210175" y="3080775"/>
              <a:ext cx="387600" cy="0"/>
            </a:xfrm>
            <a:prstGeom prst="straightConnector1">
              <a:avLst/>
            </a:prstGeom>
            <a:noFill/>
            <a:ln w="12700" cap="flat" cmpd="sng">
              <a:solidFill>
                <a:srgbClr val="666666"/>
              </a:solidFill>
              <a:prstDash val="dot"/>
              <a:round/>
              <a:headEnd type="none" w="sm" len="sm"/>
              <a:tailEnd type="oval" w="med" len="med"/>
            </a:ln>
          </p:spPr>
        </p:cxnSp>
        <p:cxnSp>
          <p:nvCxnSpPr>
            <p:cNvPr id="1889" name="Google Shape;1889;p282"/>
            <p:cNvCxnSpPr/>
            <p:nvPr/>
          </p:nvCxnSpPr>
          <p:spPr>
            <a:xfrm rot="5400000">
              <a:off x="4097475" y="3080775"/>
              <a:ext cx="387600" cy="0"/>
            </a:xfrm>
            <a:prstGeom prst="straightConnector1">
              <a:avLst/>
            </a:prstGeom>
            <a:noFill/>
            <a:ln w="12700" cap="flat" cmpd="sng">
              <a:solidFill>
                <a:srgbClr val="666666"/>
              </a:solidFill>
              <a:prstDash val="dot"/>
              <a:round/>
              <a:headEnd type="none" w="sm" len="sm"/>
              <a:tailEnd type="oval" w="med" len="med"/>
            </a:ln>
          </p:spPr>
        </p:cxnSp>
      </p:grpSp>
      <p:sp>
        <p:nvSpPr>
          <p:cNvPr id="1890" name="Google Shape;1890;p282"/>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21</a:t>
            </a:fld>
            <a:endParaRPr/>
          </a:p>
        </p:txBody>
      </p:sp>
      <p:sp>
        <p:nvSpPr>
          <p:cNvPr id="1891" name="Google Shape;1891;p282"/>
          <p:cNvSpPr txBox="1"/>
          <p:nvPr/>
        </p:nvSpPr>
        <p:spPr>
          <a:xfrm>
            <a:off x="6917275" y="507275"/>
            <a:ext cx="1767900" cy="335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t>Dec’</a:t>
            </a:r>
            <a:r>
              <a:rPr lang="en-US" sz="1400" b="1">
                <a:solidFill>
                  <a:srgbClr val="000000"/>
                </a:solidFill>
                <a:latin typeface="Arial"/>
                <a:ea typeface="Arial"/>
                <a:cs typeface="Arial"/>
                <a:sym typeface="Arial"/>
              </a:rPr>
              <a:t>18 - </a:t>
            </a:r>
            <a:r>
              <a:rPr lang="en-US" b="1"/>
              <a:t>May’</a:t>
            </a:r>
            <a:r>
              <a:rPr lang="en-US" sz="1400" b="1">
                <a:solidFill>
                  <a:srgbClr val="000000"/>
                </a:solidFill>
                <a:latin typeface="Arial"/>
                <a:ea typeface="Arial"/>
                <a:cs typeface="Arial"/>
                <a:sym typeface="Arial"/>
              </a:rPr>
              <a:t>19</a:t>
            </a:r>
            <a:endParaRPr sz="1400" b="1">
              <a:solidFill>
                <a:srgbClr val="000000"/>
              </a:solidFill>
              <a:latin typeface="Arial"/>
              <a:ea typeface="Arial"/>
              <a:cs typeface="Arial"/>
              <a:sym typeface="Arial"/>
            </a:endParaRPr>
          </a:p>
        </p:txBody>
      </p:sp>
    </p:spTree>
    <p:extLst>
      <p:ext uri="{BB962C8B-B14F-4D97-AF65-F5344CB8AC3E}">
        <p14:creationId xmlns:p14="http://schemas.microsoft.com/office/powerpoint/2010/main" val="2459025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cxnSp>
        <p:nvCxnSpPr>
          <p:cNvPr id="1919" name="Google Shape;1919;p284"/>
          <p:cNvCxnSpPr>
            <a:stCxn id="1920" idx="3"/>
          </p:cNvCxnSpPr>
          <p:nvPr/>
        </p:nvCxnSpPr>
        <p:spPr>
          <a:xfrm>
            <a:off x="7252768" y="1911925"/>
            <a:ext cx="794100" cy="1206600"/>
          </a:xfrm>
          <a:prstGeom prst="bentConnector2">
            <a:avLst/>
          </a:prstGeom>
          <a:noFill/>
          <a:ln w="12700" cap="flat" cmpd="sng">
            <a:solidFill>
              <a:srgbClr val="666666"/>
            </a:solidFill>
            <a:prstDash val="dot"/>
            <a:round/>
            <a:headEnd type="none" w="sm" len="sm"/>
            <a:tailEnd type="oval" w="med" len="med"/>
          </a:ln>
        </p:spPr>
      </p:cxnSp>
      <p:sp>
        <p:nvSpPr>
          <p:cNvPr id="1921" name="Google Shape;1921;p284"/>
          <p:cNvSpPr txBox="1">
            <a:spLocks noGrp="1"/>
          </p:cNvSpPr>
          <p:nvPr>
            <p:ph type="title"/>
          </p:nvPr>
        </p:nvSpPr>
        <p:spPr>
          <a:xfrm>
            <a:off x="457200" y="594354"/>
            <a:ext cx="8229600" cy="418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2400"/>
              <a:buFont typeface="Verizon NHG DS"/>
              <a:buNone/>
            </a:pPr>
            <a:r>
              <a:rPr lang="en-US"/>
              <a:t>.com Visitors</a:t>
            </a:r>
            <a:endParaRPr/>
          </a:p>
        </p:txBody>
      </p:sp>
      <p:cxnSp>
        <p:nvCxnSpPr>
          <p:cNvPr id="1922" name="Google Shape;1922;p284"/>
          <p:cNvCxnSpPr>
            <a:stCxn id="1923" idx="1"/>
          </p:cNvCxnSpPr>
          <p:nvPr/>
        </p:nvCxnSpPr>
        <p:spPr>
          <a:xfrm rot="10800000">
            <a:off x="1984972" y="1241300"/>
            <a:ext cx="279000" cy="0"/>
          </a:xfrm>
          <a:prstGeom prst="straightConnector1">
            <a:avLst/>
          </a:prstGeom>
          <a:noFill/>
          <a:ln w="12700" cap="flat" cmpd="sng">
            <a:solidFill>
              <a:srgbClr val="666666"/>
            </a:solidFill>
            <a:prstDash val="dot"/>
            <a:round/>
            <a:headEnd type="none" w="sm" len="sm"/>
            <a:tailEnd type="oval" w="med" len="med"/>
          </a:ln>
        </p:spPr>
      </p:cxnSp>
      <p:sp>
        <p:nvSpPr>
          <p:cNvPr id="1923" name="Google Shape;1923;p284"/>
          <p:cNvSpPr/>
          <p:nvPr/>
        </p:nvSpPr>
        <p:spPr>
          <a:xfrm rot="10800000" flipH="1">
            <a:off x="2068925" y="936800"/>
            <a:ext cx="6088200" cy="609000"/>
          </a:xfrm>
          <a:prstGeom prst="trapezoid">
            <a:avLst>
              <a:gd name="adj" fmla="val 64055"/>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666666"/>
              </a:solidFill>
              <a:latin typeface="Verizon NHG TX"/>
              <a:ea typeface="Verizon NHG TX"/>
              <a:cs typeface="Verizon NHG TX"/>
              <a:sym typeface="Verizon NHG TX"/>
            </a:endParaRPr>
          </a:p>
        </p:txBody>
      </p:sp>
      <p:sp>
        <p:nvSpPr>
          <p:cNvPr id="1924" name="Google Shape;1924;p284"/>
          <p:cNvSpPr txBox="1"/>
          <p:nvPr/>
        </p:nvSpPr>
        <p:spPr>
          <a:xfrm>
            <a:off x="3351125" y="936800"/>
            <a:ext cx="3523800" cy="61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FFFFFF"/>
                </a:solidFill>
                <a:latin typeface="Verizon NHG TX"/>
                <a:ea typeface="Verizon NHG TX"/>
                <a:cs typeface="Verizon NHG TX"/>
                <a:sym typeface="Verizon NHG TX"/>
              </a:rPr>
              <a:t>.com visitors/month</a:t>
            </a:r>
            <a:endParaRPr sz="2400" b="1">
              <a:solidFill>
                <a:srgbClr val="FFFFFF"/>
              </a:solidFill>
              <a:latin typeface="Verizon NHG TX"/>
              <a:ea typeface="Verizon NHG TX"/>
              <a:cs typeface="Verizon NHG TX"/>
              <a:sym typeface="Verizon NHG TX"/>
            </a:endParaRPr>
          </a:p>
          <a:p>
            <a:pPr marL="0" lvl="0" indent="0" algn="ctr" rtl="0">
              <a:spcBef>
                <a:spcPts val="0"/>
              </a:spcBef>
              <a:spcAft>
                <a:spcPts val="0"/>
              </a:spcAft>
              <a:buNone/>
            </a:pPr>
            <a:r>
              <a:rPr lang="en-US" sz="1600">
                <a:solidFill>
                  <a:srgbClr val="FFFFFF"/>
                </a:solidFill>
                <a:latin typeface="Verizon NHG TX"/>
                <a:ea typeface="Verizon NHG TX"/>
                <a:cs typeface="Verizon NHG TX"/>
                <a:sym typeface="Verizon NHG TX"/>
              </a:rPr>
              <a:t>~ 21.9  Million</a:t>
            </a:r>
            <a:endParaRPr sz="1800">
              <a:solidFill>
                <a:srgbClr val="FFFFFF"/>
              </a:solidFill>
              <a:latin typeface="Verizon NHG TX"/>
              <a:ea typeface="Verizon NHG TX"/>
              <a:cs typeface="Verizon NHG TX"/>
              <a:sym typeface="Verizon NHG TX"/>
            </a:endParaRPr>
          </a:p>
        </p:txBody>
      </p:sp>
      <p:sp>
        <p:nvSpPr>
          <p:cNvPr id="1920" name="Google Shape;1920;p284"/>
          <p:cNvSpPr/>
          <p:nvPr/>
        </p:nvSpPr>
        <p:spPr>
          <a:xfrm rot="10800000" flipH="1">
            <a:off x="2776925" y="1607425"/>
            <a:ext cx="4672200" cy="609000"/>
          </a:xfrm>
          <a:prstGeom prst="trapezoid">
            <a:avLst>
              <a:gd name="adj" fmla="val 64485"/>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Verizon NHG TX"/>
              <a:ea typeface="Verizon NHG TX"/>
              <a:cs typeface="Verizon NHG TX"/>
              <a:sym typeface="Verizon NHG TX"/>
            </a:endParaRPr>
          </a:p>
        </p:txBody>
      </p:sp>
      <p:sp>
        <p:nvSpPr>
          <p:cNvPr id="1925" name="Google Shape;1925;p284"/>
          <p:cNvSpPr txBox="1"/>
          <p:nvPr/>
        </p:nvSpPr>
        <p:spPr>
          <a:xfrm>
            <a:off x="3426425" y="1603825"/>
            <a:ext cx="3373200" cy="61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Verizon NHG TX"/>
                <a:ea typeface="Verizon NHG TX"/>
                <a:cs typeface="Verizon NHG TX"/>
                <a:sym typeface="Verizon NHG TX"/>
              </a:rPr>
              <a:t>International page visitors </a:t>
            </a:r>
            <a:endParaRPr sz="1800" b="1">
              <a:solidFill>
                <a:srgbClr val="FFFFFF"/>
              </a:solidFill>
              <a:latin typeface="Verizon NHG TX"/>
              <a:ea typeface="Verizon NHG TX"/>
              <a:cs typeface="Verizon NHG TX"/>
              <a:sym typeface="Verizon NHG TX"/>
            </a:endParaRPr>
          </a:p>
          <a:p>
            <a:pPr marL="0" lvl="0" indent="0" algn="ctr" rtl="0">
              <a:spcBef>
                <a:spcPts val="0"/>
              </a:spcBef>
              <a:spcAft>
                <a:spcPts val="0"/>
              </a:spcAft>
              <a:buNone/>
            </a:pPr>
            <a:r>
              <a:rPr lang="en-US" sz="1600">
                <a:solidFill>
                  <a:srgbClr val="FFFFFF"/>
                </a:solidFill>
                <a:latin typeface="Verizon NHG TX"/>
                <a:ea typeface="Verizon NHG TX"/>
                <a:cs typeface="Verizon NHG TX"/>
                <a:sym typeface="Verizon NHG TX"/>
              </a:rPr>
              <a:t>~ 876 k</a:t>
            </a:r>
            <a:endParaRPr sz="1600">
              <a:solidFill>
                <a:srgbClr val="FFFFFF"/>
              </a:solidFill>
              <a:latin typeface="Verizon NHG TX"/>
              <a:ea typeface="Verizon NHG TX"/>
              <a:cs typeface="Verizon NHG TX"/>
              <a:sym typeface="Verizon NHG TX"/>
            </a:endParaRPr>
          </a:p>
        </p:txBody>
      </p:sp>
      <p:cxnSp>
        <p:nvCxnSpPr>
          <p:cNvPr id="1926" name="Google Shape;1926;p284"/>
          <p:cNvCxnSpPr/>
          <p:nvPr/>
        </p:nvCxnSpPr>
        <p:spPr>
          <a:xfrm rot="10800000">
            <a:off x="4847613" y="2277975"/>
            <a:ext cx="0" cy="609000"/>
          </a:xfrm>
          <a:prstGeom prst="straightConnector1">
            <a:avLst/>
          </a:prstGeom>
          <a:noFill/>
          <a:ln w="38100" cap="flat" cmpd="sng">
            <a:solidFill>
              <a:srgbClr val="FFFFFF"/>
            </a:solidFill>
            <a:prstDash val="solid"/>
            <a:round/>
            <a:headEnd type="none" w="med" len="med"/>
            <a:tailEnd type="none" w="med" len="med"/>
          </a:ln>
        </p:spPr>
      </p:cxnSp>
      <p:sp>
        <p:nvSpPr>
          <p:cNvPr id="1927" name="Google Shape;1927;p284"/>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22</a:t>
            </a:fld>
            <a:endParaRPr/>
          </a:p>
        </p:txBody>
      </p:sp>
      <p:sp>
        <p:nvSpPr>
          <p:cNvPr id="1928" name="Google Shape;1928;p284"/>
          <p:cNvSpPr txBox="1"/>
          <p:nvPr/>
        </p:nvSpPr>
        <p:spPr>
          <a:xfrm>
            <a:off x="5994390" y="507275"/>
            <a:ext cx="2743973" cy="335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dirty="0"/>
              <a:t>Average:Nov’</a:t>
            </a:r>
            <a:r>
              <a:rPr lang="en-US" sz="1400" b="1" dirty="0">
                <a:solidFill>
                  <a:srgbClr val="000000"/>
                </a:solidFill>
                <a:latin typeface="Arial"/>
                <a:ea typeface="Arial"/>
                <a:cs typeface="Arial"/>
                <a:sym typeface="Arial"/>
              </a:rPr>
              <a:t>18 - </a:t>
            </a:r>
            <a:r>
              <a:rPr lang="en-US" b="1" dirty="0"/>
              <a:t>Apr’</a:t>
            </a:r>
            <a:r>
              <a:rPr lang="en-US" sz="1400" b="1" dirty="0">
                <a:solidFill>
                  <a:srgbClr val="000000"/>
                </a:solidFill>
                <a:latin typeface="Arial"/>
                <a:ea typeface="Arial"/>
                <a:cs typeface="Arial"/>
                <a:sym typeface="Arial"/>
              </a:rPr>
              <a:t>19</a:t>
            </a:r>
            <a:endParaRPr sz="1400" b="1" dirty="0">
              <a:solidFill>
                <a:srgbClr val="000000"/>
              </a:solidFill>
              <a:latin typeface="Arial"/>
              <a:ea typeface="Arial"/>
              <a:cs typeface="Arial"/>
              <a:sym typeface="Arial"/>
            </a:endParaRPr>
          </a:p>
        </p:txBody>
      </p:sp>
      <p:sp>
        <p:nvSpPr>
          <p:cNvPr id="1929" name="Google Shape;1929;p284"/>
          <p:cNvSpPr/>
          <p:nvPr/>
        </p:nvSpPr>
        <p:spPr>
          <a:xfrm rot="10800000" flipH="1">
            <a:off x="3436325" y="2293225"/>
            <a:ext cx="3353400" cy="609000"/>
          </a:xfrm>
          <a:prstGeom prst="trapezoid">
            <a:avLst>
              <a:gd name="adj" fmla="val 64485"/>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Verizon NHG TX"/>
              <a:ea typeface="Verizon NHG TX"/>
              <a:cs typeface="Verizon NHG TX"/>
              <a:sym typeface="Verizon NHG TX"/>
            </a:endParaRPr>
          </a:p>
        </p:txBody>
      </p:sp>
      <p:sp>
        <p:nvSpPr>
          <p:cNvPr id="1930" name="Google Shape;1930;p284"/>
          <p:cNvSpPr txBox="1"/>
          <p:nvPr/>
        </p:nvSpPr>
        <p:spPr>
          <a:xfrm>
            <a:off x="3779075" y="2289625"/>
            <a:ext cx="2667900" cy="61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Verizon NHG TX"/>
                <a:ea typeface="Verizon NHG TX"/>
                <a:cs typeface="Verizon NHG TX"/>
                <a:sym typeface="Verizon NHG TX"/>
              </a:rPr>
              <a:t>Trip planner visitors </a:t>
            </a:r>
            <a:endParaRPr sz="1800" b="1">
              <a:solidFill>
                <a:srgbClr val="FFFFFF"/>
              </a:solidFill>
              <a:latin typeface="Verizon NHG TX"/>
              <a:ea typeface="Verizon NHG TX"/>
              <a:cs typeface="Verizon NHG TX"/>
              <a:sym typeface="Verizon NHG TX"/>
            </a:endParaRPr>
          </a:p>
          <a:p>
            <a:pPr marL="0" lvl="0" indent="0" algn="ctr" rtl="0">
              <a:spcBef>
                <a:spcPts val="0"/>
              </a:spcBef>
              <a:spcAft>
                <a:spcPts val="0"/>
              </a:spcAft>
              <a:buNone/>
            </a:pPr>
            <a:r>
              <a:rPr lang="en-US" sz="1600">
                <a:solidFill>
                  <a:srgbClr val="FFFFFF"/>
                </a:solidFill>
                <a:latin typeface="Verizon NHG TX"/>
                <a:ea typeface="Verizon NHG TX"/>
                <a:cs typeface="Verizon NHG TX"/>
                <a:sym typeface="Verizon NHG TX"/>
              </a:rPr>
              <a:t>~ 327 k</a:t>
            </a:r>
            <a:endParaRPr sz="1600">
              <a:solidFill>
                <a:srgbClr val="FFFFFF"/>
              </a:solidFill>
              <a:latin typeface="Verizon NHG TX"/>
              <a:ea typeface="Verizon NHG TX"/>
              <a:cs typeface="Verizon NHG TX"/>
              <a:sym typeface="Verizon NHG TX"/>
            </a:endParaRPr>
          </a:p>
        </p:txBody>
      </p:sp>
      <p:sp>
        <p:nvSpPr>
          <p:cNvPr id="1931" name="Google Shape;1931;p284"/>
          <p:cNvSpPr/>
          <p:nvPr/>
        </p:nvSpPr>
        <p:spPr>
          <a:xfrm rot="10800000" flipH="1">
            <a:off x="4041125" y="2979025"/>
            <a:ext cx="2143800" cy="609000"/>
          </a:xfrm>
          <a:prstGeom prst="trapezoid">
            <a:avLst>
              <a:gd name="adj" fmla="val 64485"/>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Verizon NHG TX"/>
              <a:ea typeface="Verizon NHG TX"/>
              <a:cs typeface="Verizon NHG TX"/>
              <a:sym typeface="Verizon NHG TX"/>
            </a:endParaRPr>
          </a:p>
        </p:txBody>
      </p:sp>
      <p:sp>
        <p:nvSpPr>
          <p:cNvPr id="1932" name="Google Shape;1932;p284"/>
          <p:cNvSpPr txBox="1"/>
          <p:nvPr/>
        </p:nvSpPr>
        <p:spPr>
          <a:xfrm>
            <a:off x="4295675" y="2975425"/>
            <a:ext cx="1634700" cy="61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rgbClr val="FFFFFF"/>
                </a:solidFill>
                <a:latin typeface="Verizon NHG TX"/>
                <a:ea typeface="Verizon NHG TX"/>
                <a:cs typeface="Verizon NHG TX"/>
                <a:sym typeface="Verizon NHG TX"/>
              </a:rPr>
              <a:t>Plan purchased on .com</a:t>
            </a:r>
            <a:endParaRPr sz="1400" b="1" dirty="0">
              <a:solidFill>
                <a:srgbClr val="FFFFFF"/>
              </a:solidFill>
              <a:latin typeface="Verizon NHG TX"/>
              <a:ea typeface="Verizon NHG TX"/>
              <a:cs typeface="Verizon NHG TX"/>
              <a:sym typeface="Verizon NHG TX"/>
            </a:endParaRPr>
          </a:p>
          <a:p>
            <a:pPr marL="0" lvl="0" indent="0" algn="ctr" rtl="0">
              <a:spcBef>
                <a:spcPts val="0"/>
              </a:spcBef>
              <a:spcAft>
                <a:spcPts val="0"/>
              </a:spcAft>
              <a:buNone/>
            </a:pPr>
            <a:r>
              <a:rPr lang="en-US" sz="1200" dirty="0">
                <a:solidFill>
                  <a:srgbClr val="FFFFFF"/>
                </a:solidFill>
                <a:latin typeface="Verizon NHG TX"/>
                <a:ea typeface="Verizon NHG TX"/>
                <a:cs typeface="Verizon NHG TX"/>
                <a:sym typeface="Verizon NHG TX"/>
              </a:rPr>
              <a:t>~ 47.6 k</a:t>
            </a:r>
            <a:endParaRPr sz="1200" dirty="0">
              <a:solidFill>
                <a:srgbClr val="FFFFFF"/>
              </a:solidFill>
              <a:latin typeface="Verizon NHG TX"/>
              <a:ea typeface="Verizon NHG TX"/>
              <a:cs typeface="Verizon NHG TX"/>
              <a:sym typeface="Verizon NHG TX"/>
            </a:endParaRPr>
          </a:p>
        </p:txBody>
      </p:sp>
      <p:graphicFrame>
        <p:nvGraphicFramePr>
          <p:cNvPr id="1933" name="Google Shape;1933;p284"/>
          <p:cNvGraphicFramePr/>
          <p:nvPr/>
        </p:nvGraphicFramePr>
        <p:xfrm>
          <a:off x="5755100" y="3782925"/>
          <a:ext cx="2930025" cy="842170"/>
        </p:xfrm>
        <a:graphic>
          <a:graphicData uri="http://schemas.openxmlformats.org/drawingml/2006/table">
            <a:tbl>
              <a:tblPr>
                <a:noFill/>
              </a:tblPr>
              <a:tblGrid>
                <a:gridCol w="1968675"/>
                <a:gridCol w="961350"/>
              </a:tblGrid>
              <a:tr h="229550">
                <a:tc>
                  <a:txBody>
                    <a:bodyPr/>
                    <a:lstStyle/>
                    <a:p>
                      <a:pPr marL="0" lvl="0" indent="0" algn="r" rtl="0">
                        <a:spcBef>
                          <a:spcPts val="0"/>
                        </a:spcBef>
                        <a:spcAft>
                          <a:spcPts val="0"/>
                        </a:spcAft>
                        <a:buNone/>
                      </a:pPr>
                      <a:r>
                        <a:rPr lang="en-US" sz="1100" b="1">
                          <a:latin typeface="Verizon NHG TX"/>
                          <a:ea typeface="Verizon NHG TX"/>
                          <a:cs typeface="Verizon NHG TX"/>
                          <a:sym typeface="Verizon NHG TX"/>
                        </a:rPr>
                        <a:t>Plan purchased .com</a:t>
                      </a:r>
                      <a:endParaRPr sz="1100" b="1">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93C47D"/>
                    </a:solidFill>
                  </a:tcPr>
                </a:tc>
                <a:tc>
                  <a:txBody>
                    <a:bodyPr/>
                    <a:lstStyle/>
                    <a:p>
                      <a:pPr marL="0" lvl="0" indent="0" algn="r" rtl="0">
                        <a:spcBef>
                          <a:spcPts val="0"/>
                        </a:spcBef>
                        <a:spcAft>
                          <a:spcPts val="0"/>
                        </a:spcAft>
                        <a:buClr>
                          <a:schemeClr val="dk1"/>
                        </a:buClr>
                        <a:buSzPts val="1100"/>
                        <a:buFont typeface="Arial"/>
                        <a:buNone/>
                      </a:pPr>
                      <a:r>
                        <a:rPr lang="en-US" sz="1100">
                          <a:solidFill>
                            <a:schemeClr val="dk1"/>
                          </a:solidFill>
                        </a:rPr>
                        <a:t>47.6 k (5%)</a:t>
                      </a:r>
                      <a:endParaRPr sz="1100">
                        <a:latin typeface="Verizon NHG TX"/>
                        <a:ea typeface="Verizon NHG TX"/>
                        <a:cs typeface="Verizon NHG TX"/>
                        <a:sym typeface="Verizon NHG TX"/>
                      </a:endParaRPr>
                    </a:p>
                  </a:txBody>
                  <a:tcPr marL="91425" marR="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93C47D"/>
                    </a:solidFill>
                  </a:tcPr>
                </a:tc>
              </a:tr>
              <a:tr h="101200">
                <a:tc>
                  <a:txBody>
                    <a:bodyPr/>
                    <a:lstStyle/>
                    <a:p>
                      <a:pPr marL="0" lvl="0" indent="0" algn="r" rtl="0">
                        <a:spcBef>
                          <a:spcPts val="0"/>
                        </a:spcBef>
                        <a:spcAft>
                          <a:spcPts val="0"/>
                        </a:spcAft>
                        <a:buNone/>
                      </a:pPr>
                      <a:r>
                        <a:rPr lang="en-US" sz="1100" b="1">
                          <a:latin typeface="Verizon NHG TX"/>
                          <a:ea typeface="Verizon NHG TX"/>
                          <a:cs typeface="Verizon NHG TX"/>
                          <a:sym typeface="Verizon NHG TX"/>
                        </a:rPr>
                        <a:t>Plan purchased non .com</a:t>
                      </a:r>
                      <a:endParaRPr sz="1100" b="1">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0"/>
                        </a:spcBef>
                        <a:spcAft>
                          <a:spcPts val="0"/>
                        </a:spcAft>
                        <a:buClr>
                          <a:schemeClr val="dk1"/>
                        </a:buClr>
                        <a:buSzPts val="1100"/>
                        <a:buFont typeface="Arial"/>
                        <a:buNone/>
                      </a:pPr>
                      <a:r>
                        <a:rPr lang="en-US" sz="1100">
                          <a:solidFill>
                            <a:schemeClr val="dk1"/>
                          </a:solidFill>
                        </a:rPr>
                        <a:t>153.2 k (17%)</a:t>
                      </a:r>
                      <a:endParaRPr sz="1100">
                        <a:latin typeface="Verizon NHG TX"/>
                        <a:ea typeface="Verizon NHG TX"/>
                        <a:cs typeface="Verizon NHG TX"/>
                        <a:sym typeface="Verizon NHG TX"/>
                      </a:endParaRPr>
                    </a:p>
                  </a:txBody>
                  <a:tcPr marL="91425" marR="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80450">
                <a:tc>
                  <a:txBody>
                    <a:bodyPr/>
                    <a:lstStyle/>
                    <a:p>
                      <a:pPr marL="0" lvl="0" indent="0" algn="r" rtl="0">
                        <a:spcBef>
                          <a:spcPts val="0"/>
                        </a:spcBef>
                        <a:spcAft>
                          <a:spcPts val="0"/>
                        </a:spcAft>
                        <a:buNone/>
                      </a:pPr>
                      <a:r>
                        <a:rPr lang="en-US" sz="1100" b="1">
                          <a:latin typeface="Verizon NHG TX"/>
                          <a:ea typeface="Verizon NHG TX"/>
                          <a:cs typeface="Verizon NHG TX"/>
                          <a:sym typeface="Verizon NHG TX"/>
                        </a:rPr>
                        <a:t>Plan not purchased</a:t>
                      </a:r>
                      <a:endParaRPr sz="1100" b="1">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en-US" sz="1100">
                          <a:latin typeface="Verizon NHG TX"/>
                          <a:ea typeface="Verizon NHG TX"/>
                          <a:cs typeface="Verizon NHG TX"/>
                          <a:sym typeface="Verizon NHG TX"/>
                        </a:rPr>
                        <a:t>675.2 k(77%)</a:t>
                      </a:r>
                      <a:endParaRPr sz="1100">
                        <a:latin typeface="Verizon NHG TX"/>
                        <a:ea typeface="Verizon NHG TX"/>
                        <a:cs typeface="Verizon NHG TX"/>
                        <a:sym typeface="Verizon NHG TX"/>
                      </a:endParaRPr>
                    </a:p>
                  </a:txBody>
                  <a:tcPr marL="91425" marR="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B7B7B7"/>
                      </a:solidFill>
                      <a:prstDash val="solid"/>
                      <a:round/>
                      <a:headEnd type="none" w="sm" len="sm"/>
                      <a:tailEnd type="none" w="sm" len="sm"/>
                    </a:lnB>
                  </a:tcPr>
                </a:tc>
              </a:tr>
            </a:tbl>
          </a:graphicData>
        </a:graphic>
      </p:graphicFrame>
      <p:graphicFrame>
        <p:nvGraphicFramePr>
          <p:cNvPr id="1934" name="Google Shape;1934;p284"/>
          <p:cNvGraphicFramePr/>
          <p:nvPr/>
        </p:nvGraphicFramePr>
        <p:xfrm>
          <a:off x="457200" y="1013000"/>
          <a:ext cx="1499625" cy="1789550"/>
        </p:xfrm>
        <a:graphic>
          <a:graphicData uri="http://schemas.openxmlformats.org/drawingml/2006/table">
            <a:tbl>
              <a:tblPr>
                <a:noFill/>
              </a:tblPr>
              <a:tblGrid>
                <a:gridCol w="701875"/>
                <a:gridCol w="797750"/>
              </a:tblGrid>
              <a:tr h="392775">
                <a:tc gridSpan="2">
                  <a:txBody>
                    <a:bodyPr/>
                    <a:lstStyle/>
                    <a:p>
                      <a:pPr marL="0" lvl="0" indent="0" algn="ctr" rtl="0">
                        <a:spcBef>
                          <a:spcPts val="0"/>
                        </a:spcBef>
                        <a:spcAft>
                          <a:spcPts val="0"/>
                        </a:spcAft>
                        <a:buNone/>
                      </a:pPr>
                      <a:r>
                        <a:rPr lang="en-US" b="1">
                          <a:solidFill>
                            <a:srgbClr val="FFFFFF"/>
                          </a:solidFill>
                          <a:latin typeface="Verizon NHG TX"/>
                          <a:ea typeface="Verizon NHG TX"/>
                          <a:cs typeface="Verizon NHG TX"/>
                          <a:sym typeface="Verizon NHG TX"/>
                        </a:rPr>
                        <a:t>Travellers </a:t>
                      </a:r>
                      <a:endParaRPr>
                        <a:solidFill>
                          <a:srgbClr val="FFFFFF"/>
                        </a:solidFill>
                        <a:latin typeface="Verizon NHG TX"/>
                        <a:ea typeface="Verizon NHG TX"/>
                        <a:cs typeface="Verizon NHG TX"/>
                        <a:sym typeface="Verizon NHG TX"/>
                      </a:endParaRPr>
                    </a:p>
                  </a:txBody>
                  <a:tcPr marL="0" marR="0" marT="91425" marB="91425">
                    <a:lnB w="9525" cap="flat" cmpd="sng">
                      <a:solidFill>
                        <a:srgbClr val="B7B7B7"/>
                      </a:solidFill>
                      <a:prstDash val="solid"/>
                      <a:round/>
                      <a:headEnd type="none" w="sm" len="sm"/>
                      <a:tailEnd type="none" w="sm" len="sm"/>
                    </a:lnB>
                    <a:solidFill>
                      <a:srgbClr val="000000"/>
                    </a:solidFill>
                  </a:tcPr>
                </a:tc>
                <a:tc hMerge="1">
                  <a:txBody>
                    <a:bodyPr/>
                    <a:lstStyle/>
                    <a:p>
                      <a:endParaRPr lang="en-US"/>
                    </a:p>
                  </a:txBody>
                  <a:tcPr/>
                </a:tc>
              </a:tr>
              <a:tr h="20742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Nov</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marR="0" lvl="0" indent="0" algn="r" rtl="0">
                        <a:spcBef>
                          <a:spcPts val="0"/>
                        </a:spcBef>
                        <a:spcAft>
                          <a:spcPts val="0"/>
                        </a:spcAft>
                        <a:buNone/>
                      </a:pPr>
                      <a:r>
                        <a:rPr lang="en-US" sz="1000">
                          <a:latin typeface="Verizon NHG TX"/>
                          <a:ea typeface="Verizon NHG TX"/>
                          <a:cs typeface="Verizon NHG TX"/>
                          <a:sym typeface="Verizon NHG TX"/>
                        </a:rPr>
                        <a:t>~23.9 M</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20742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Dec</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000">
                          <a:latin typeface="Verizon NHG TX"/>
                          <a:ea typeface="Verizon NHG TX"/>
                          <a:cs typeface="Verizon NHG TX"/>
                          <a:sym typeface="Verizon NHG TX"/>
                        </a:rPr>
                        <a:t>~22.7 M</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20742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Jan</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marR="0" lvl="0" indent="0" algn="r" rtl="0">
                        <a:spcBef>
                          <a:spcPts val="0"/>
                        </a:spcBef>
                        <a:spcAft>
                          <a:spcPts val="0"/>
                        </a:spcAft>
                        <a:buNone/>
                      </a:pPr>
                      <a:r>
                        <a:rPr lang="en-US" sz="1000">
                          <a:latin typeface="Verizon NHG TX"/>
                          <a:ea typeface="Verizon NHG TX"/>
                          <a:cs typeface="Verizon NHG TX"/>
                          <a:sym typeface="Verizon NHG TX"/>
                        </a:rPr>
                        <a:t>~22.4 M</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20742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Feb</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000">
                          <a:latin typeface="Verizon NHG TX"/>
                          <a:ea typeface="Verizon NHG TX"/>
                          <a:cs typeface="Verizon NHG TX"/>
                          <a:sym typeface="Verizon NHG TX"/>
                        </a:rPr>
                        <a:t>~20.1 M</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20742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Mar</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marR="0" lvl="0" indent="0" algn="r" rtl="0">
                        <a:spcBef>
                          <a:spcPts val="0"/>
                        </a:spcBef>
                        <a:spcAft>
                          <a:spcPts val="0"/>
                        </a:spcAft>
                        <a:buNone/>
                      </a:pPr>
                      <a:r>
                        <a:rPr lang="en-US" sz="1000">
                          <a:latin typeface="Verizon NHG TX"/>
                          <a:ea typeface="Verizon NHG TX"/>
                          <a:cs typeface="Verizon NHG TX"/>
                          <a:sym typeface="Verizon NHG TX"/>
                        </a:rPr>
                        <a:t>~21.9 M</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20742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Apr</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r" rtl="0">
                        <a:spcBef>
                          <a:spcPts val="0"/>
                        </a:spcBef>
                        <a:spcAft>
                          <a:spcPts val="0"/>
                        </a:spcAft>
                        <a:buNone/>
                      </a:pPr>
                      <a:r>
                        <a:rPr lang="en-US" sz="1000">
                          <a:latin typeface="Verizon NHG TX"/>
                          <a:ea typeface="Verizon NHG TX"/>
                          <a:cs typeface="Verizon NHG TX"/>
                          <a:sym typeface="Verizon NHG TX"/>
                        </a:rPr>
                        <a:t>~20.4 M</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B7B7B7"/>
                      </a:solidFill>
                      <a:prstDash val="solid"/>
                      <a:round/>
                      <a:headEnd type="none" w="sm" len="sm"/>
                      <a:tailEnd type="none" w="sm" len="sm"/>
                    </a:lnB>
                  </a:tcPr>
                </a:tc>
              </a:tr>
            </a:tbl>
          </a:graphicData>
        </a:graphic>
      </p:graphicFrame>
      <p:graphicFrame>
        <p:nvGraphicFramePr>
          <p:cNvPr id="1935" name="Google Shape;1935;p284"/>
          <p:cNvGraphicFramePr/>
          <p:nvPr/>
        </p:nvGraphicFramePr>
        <p:xfrm>
          <a:off x="457200" y="3231000"/>
          <a:ext cx="3044950" cy="1264840"/>
        </p:xfrm>
        <a:graphic>
          <a:graphicData uri="http://schemas.openxmlformats.org/drawingml/2006/table">
            <a:tbl>
              <a:tblPr>
                <a:noFill/>
              </a:tblPr>
              <a:tblGrid>
                <a:gridCol w="3044950"/>
              </a:tblGrid>
              <a:tr h="223175">
                <a:tc>
                  <a:txBody>
                    <a:bodyPr/>
                    <a:lstStyle/>
                    <a:p>
                      <a:pPr marL="0" lvl="0" indent="0" algn="ctr" rtl="0">
                        <a:spcBef>
                          <a:spcPts val="0"/>
                        </a:spcBef>
                        <a:spcAft>
                          <a:spcPts val="0"/>
                        </a:spcAft>
                        <a:buNone/>
                      </a:pPr>
                      <a:r>
                        <a:rPr lang="en-US" sz="1600" b="1">
                          <a:solidFill>
                            <a:srgbClr val="FFFFFF"/>
                          </a:solidFill>
                          <a:latin typeface="Verizon NHG TX"/>
                          <a:ea typeface="Verizon NHG TX"/>
                          <a:cs typeface="Verizon NHG TX"/>
                          <a:sym typeface="Verizon NHG TX"/>
                        </a:rPr>
                        <a:t>Observations</a:t>
                      </a:r>
                      <a:endParaRPr/>
                    </a:p>
                  </a:txBody>
                  <a:tcPr marL="91425" marR="91425" marT="45700" marB="45700">
                    <a:solidFill>
                      <a:srgbClr val="000000"/>
                    </a:solidFill>
                  </a:tcPr>
                </a:tc>
              </a:tr>
              <a:tr h="471125">
                <a:tc>
                  <a:txBody>
                    <a:bodyPr/>
                    <a:lstStyle/>
                    <a:p>
                      <a:pPr marL="171450" lvl="0" indent="-171450" algn="l" rtl="0">
                        <a:spcBef>
                          <a:spcPts val="0"/>
                        </a:spcBef>
                        <a:spcAft>
                          <a:spcPts val="0"/>
                        </a:spcAft>
                        <a:buSzPts val="900"/>
                        <a:buFont typeface="Verizon NHG TX"/>
                        <a:buChar char="●"/>
                      </a:pPr>
                      <a:r>
                        <a:rPr lang="en-US" sz="900">
                          <a:latin typeface="Verizon NHG TX"/>
                          <a:ea typeface="Verizon NHG TX"/>
                          <a:cs typeface="Verizon NHG TX"/>
                          <a:sym typeface="Verizon NHG TX"/>
                        </a:rPr>
                        <a:t>Monthly 900K visitor to Internations</a:t>
                      </a:r>
                      <a:endParaRPr sz="900">
                        <a:latin typeface="Verizon NHG TX"/>
                        <a:ea typeface="Verizon NHG TX"/>
                        <a:cs typeface="Verizon NHG TX"/>
                        <a:sym typeface="Verizon NHG TX"/>
                      </a:endParaRPr>
                    </a:p>
                    <a:p>
                      <a:pPr marL="171450" lvl="0" indent="-171450" algn="l" rtl="0">
                        <a:spcBef>
                          <a:spcPts val="600"/>
                        </a:spcBef>
                        <a:spcAft>
                          <a:spcPts val="0"/>
                        </a:spcAft>
                        <a:buSzPts val="900"/>
                        <a:buFont typeface="Verizon NHG TX"/>
                        <a:buChar char="●"/>
                      </a:pPr>
                      <a:r>
                        <a:rPr lang="en-US" sz="900">
                          <a:latin typeface="Verizon NHG TX"/>
                          <a:ea typeface="Verizon NHG TX"/>
                          <a:cs typeface="Verizon NHG TX"/>
                          <a:sym typeface="Verizon NHG TX"/>
                        </a:rPr>
                        <a:t>23% of International page visitors purchasing travel plan but not all on .com.</a:t>
                      </a:r>
                      <a:endParaRPr sz="900">
                        <a:latin typeface="Verizon NHG TX"/>
                        <a:ea typeface="Verizon NHG TX"/>
                        <a:cs typeface="Verizon NHG TX"/>
                        <a:sym typeface="Verizon NHG TX"/>
                      </a:endParaRPr>
                    </a:p>
                    <a:p>
                      <a:pPr marL="171450" lvl="0" indent="-171450" algn="l" rtl="0">
                        <a:spcBef>
                          <a:spcPts val="600"/>
                        </a:spcBef>
                        <a:spcAft>
                          <a:spcPts val="600"/>
                        </a:spcAft>
                        <a:buSzPts val="900"/>
                        <a:buFont typeface="Verizon NHG TX"/>
                        <a:buChar char="●"/>
                      </a:pPr>
                      <a:r>
                        <a:rPr lang="en-US" sz="900">
                          <a:latin typeface="Verizon NHG TX"/>
                          <a:ea typeface="Verizon NHG TX"/>
                          <a:cs typeface="Verizon NHG TX"/>
                          <a:sym typeface="Verizon NHG TX"/>
                        </a:rPr>
                        <a:t> Only 5 % purchasing on .com and rest choosing other channels majority contact center</a:t>
                      </a:r>
                      <a:endParaRPr sz="900">
                        <a:latin typeface="Verizon NHG TX"/>
                        <a:ea typeface="Verizon NHG TX"/>
                        <a:cs typeface="Verizon NHG TX"/>
                        <a:sym typeface="Verizon NHG TX"/>
                      </a:endParaRPr>
                    </a:p>
                  </a:txBody>
                  <a:tcPr marL="91425" marR="91425" marT="45700" marB="45700"/>
                </a:tc>
              </a:tr>
            </a:tbl>
          </a:graphicData>
        </a:graphic>
      </p:graphicFrame>
    </p:spTree>
    <p:extLst>
      <p:ext uri="{BB962C8B-B14F-4D97-AF65-F5344CB8AC3E}">
        <p14:creationId xmlns:p14="http://schemas.microsoft.com/office/powerpoint/2010/main" val="99439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sp>
        <p:nvSpPr>
          <p:cNvPr id="2305" name="Google Shape;2305;p304"/>
          <p:cNvSpPr txBox="1">
            <a:spLocks noGrp="1"/>
          </p:cNvSpPr>
          <p:nvPr>
            <p:ph type="sldNum" idx="12"/>
          </p:nvPr>
        </p:nvSpPr>
        <p:spPr>
          <a:xfrm>
            <a:off x="8458200" y="4810899"/>
            <a:ext cx="228600" cy="1713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SzPts val="500"/>
              <a:buNone/>
            </a:pPr>
            <a:fld id="{00000000-1234-1234-1234-123412341234}" type="slidenum">
              <a:rPr lang="en-US"/>
              <a:t>23</a:t>
            </a:fld>
            <a:endParaRPr/>
          </a:p>
        </p:txBody>
      </p:sp>
      <p:sp>
        <p:nvSpPr>
          <p:cNvPr id="2306" name="Google Shape;2306;p304"/>
          <p:cNvSpPr txBox="1">
            <a:spLocks noGrp="1"/>
          </p:cNvSpPr>
          <p:nvPr>
            <p:ph type="title"/>
          </p:nvPr>
        </p:nvSpPr>
        <p:spPr>
          <a:xfrm>
            <a:off x="404274" y="424664"/>
            <a:ext cx="7086600" cy="5145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2400"/>
              <a:buNone/>
            </a:pPr>
            <a:r>
              <a:rPr lang="en-US">
                <a:solidFill>
                  <a:schemeClr val="dk1"/>
                </a:solidFill>
                <a:latin typeface="Arial"/>
                <a:ea typeface="Arial"/>
                <a:cs typeface="Arial"/>
                <a:sym typeface="Arial"/>
              </a:rPr>
              <a:t>.COM Visitors Statistics</a:t>
            </a:r>
            <a:endParaRPr sz="1100" i="1">
              <a:solidFill>
                <a:srgbClr val="0D89C4"/>
              </a:solidFill>
              <a:latin typeface="Arial"/>
              <a:ea typeface="Arial"/>
              <a:cs typeface="Arial"/>
              <a:sym typeface="Arial"/>
            </a:endParaRPr>
          </a:p>
        </p:txBody>
      </p:sp>
      <p:sp>
        <p:nvSpPr>
          <p:cNvPr id="2307" name="Google Shape;2307;p304"/>
          <p:cNvSpPr txBox="1"/>
          <p:nvPr/>
        </p:nvSpPr>
        <p:spPr>
          <a:xfrm>
            <a:off x="621792" y="3023906"/>
            <a:ext cx="3445500" cy="26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.COM Visitors</a:t>
            </a:r>
            <a:endParaRPr sz="1100" b="0" i="0" u="none" strike="noStrike" cap="none">
              <a:solidFill>
                <a:srgbClr val="000000"/>
              </a:solidFill>
              <a:latin typeface="Arial"/>
              <a:ea typeface="Arial"/>
              <a:cs typeface="Arial"/>
              <a:sym typeface="Arial"/>
            </a:endParaRPr>
          </a:p>
        </p:txBody>
      </p:sp>
      <p:sp>
        <p:nvSpPr>
          <p:cNvPr id="2308" name="Google Shape;2308;p304"/>
          <p:cNvSpPr txBox="1"/>
          <p:nvPr/>
        </p:nvSpPr>
        <p:spPr>
          <a:xfrm>
            <a:off x="477991" y="3351854"/>
            <a:ext cx="8418000" cy="10731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100"/>
              <a:buFont typeface="Noto Sans Symbols"/>
              <a:buChar char="▪"/>
            </a:pPr>
            <a:r>
              <a:rPr lang="en-US" sz="1600" b="0" i="0" u="none" strike="noStrike" cap="none">
                <a:solidFill>
                  <a:srgbClr val="000000"/>
                </a:solidFill>
                <a:latin typeface="Arial"/>
                <a:ea typeface="Arial"/>
                <a:cs typeface="Arial"/>
                <a:sym typeface="Arial"/>
              </a:rPr>
              <a:t>Over six month period on average 23 mil</a:t>
            </a:r>
            <a:r>
              <a:rPr lang="en-US" sz="1600"/>
              <a:t>/ month </a:t>
            </a:r>
            <a:r>
              <a:rPr lang="en-US" sz="1600" b="0" i="0" u="none" strike="noStrike" cap="none">
                <a:solidFill>
                  <a:srgbClr val="000000"/>
                </a:solidFill>
                <a:latin typeface="Arial"/>
                <a:ea typeface="Arial"/>
                <a:cs typeface="Arial"/>
                <a:sym typeface="Arial"/>
              </a:rPr>
              <a:t>users visiting Verizon online</a:t>
            </a:r>
            <a:endParaRPr sz="16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600" b="0" i="0" u="none" strike="noStrike" cap="none">
                <a:solidFill>
                  <a:srgbClr val="000000"/>
                </a:solidFill>
                <a:latin typeface="Arial"/>
                <a:ea typeface="Arial"/>
                <a:cs typeface="Arial"/>
                <a:sym typeface="Arial"/>
              </a:rPr>
              <a:t>4 % of online page visitors (23 mil)  visiting International page</a:t>
            </a:r>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600" b="0" i="0" u="none" strike="noStrike" cap="none">
                <a:solidFill>
                  <a:srgbClr val="000000"/>
                </a:solidFill>
                <a:latin typeface="Arial"/>
                <a:ea typeface="Arial"/>
                <a:cs typeface="Arial"/>
                <a:sym typeface="Arial"/>
              </a:rPr>
              <a:t>5 % International page visitors </a:t>
            </a:r>
            <a:r>
              <a:rPr lang="en-US" sz="1600">
                <a:solidFill>
                  <a:schemeClr val="dk1"/>
                </a:solidFill>
              </a:rPr>
              <a:t>(Avg 876 K ) </a:t>
            </a:r>
            <a:r>
              <a:rPr lang="en-US" sz="1600" b="0" i="0" u="none" strike="noStrike" cap="none">
                <a:solidFill>
                  <a:srgbClr val="000000"/>
                </a:solidFill>
                <a:latin typeface="Arial"/>
                <a:ea typeface="Arial"/>
                <a:cs typeface="Arial"/>
                <a:sym typeface="Arial"/>
              </a:rPr>
              <a:t>subscribing international plan</a:t>
            </a:r>
            <a:endParaRPr/>
          </a:p>
        </p:txBody>
      </p:sp>
      <p:pic>
        <p:nvPicPr>
          <p:cNvPr id="2309" name="Google Shape;2309;p304"/>
          <p:cNvPicPr preferRelativeResize="0"/>
          <p:nvPr/>
        </p:nvPicPr>
        <p:blipFill rotWithShape="1">
          <a:blip r:embed="rId3">
            <a:alphaModFix/>
          </a:blip>
          <a:srcRect/>
          <a:stretch/>
        </p:blipFill>
        <p:spPr>
          <a:xfrm>
            <a:off x="4422975" y="487200"/>
            <a:ext cx="4836000" cy="2673300"/>
          </a:xfrm>
          <a:prstGeom prst="rect">
            <a:avLst/>
          </a:prstGeom>
          <a:noFill/>
          <a:ln>
            <a:noFill/>
          </a:ln>
        </p:spPr>
      </p:pic>
      <p:pic>
        <p:nvPicPr>
          <p:cNvPr id="2310" name="Google Shape;2310;p304"/>
          <p:cNvPicPr preferRelativeResize="0"/>
          <p:nvPr/>
        </p:nvPicPr>
        <p:blipFill rotWithShape="1">
          <a:blip r:embed="rId4">
            <a:alphaModFix/>
          </a:blip>
          <a:srcRect/>
          <a:stretch/>
        </p:blipFill>
        <p:spPr>
          <a:xfrm>
            <a:off x="-32049" y="765425"/>
            <a:ext cx="4491900" cy="2116800"/>
          </a:xfrm>
          <a:prstGeom prst="rect">
            <a:avLst/>
          </a:prstGeom>
          <a:noFill/>
          <a:ln>
            <a:noFill/>
          </a:ln>
        </p:spPr>
      </p:pic>
      <p:sp>
        <p:nvSpPr>
          <p:cNvPr id="2311" name="Google Shape;2311;p304"/>
          <p:cNvSpPr txBox="1"/>
          <p:nvPr/>
        </p:nvSpPr>
        <p:spPr>
          <a:xfrm>
            <a:off x="6917275" y="354875"/>
            <a:ext cx="1767900" cy="335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t>Nov’</a:t>
            </a:r>
            <a:r>
              <a:rPr lang="en-US" sz="1400" b="1">
                <a:solidFill>
                  <a:srgbClr val="000000"/>
                </a:solidFill>
                <a:latin typeface="Arial"/>
                <a:ea typeface="Arial"/>
                <a:cs typeface="Arial"/>
                <a:sym typeface="Arial"/>
              </a:rPr>
              <a:t>18 - </a:t>
            </a:r>
            <a:r>
              <a:rPr lang="en-US" b="1"/>
              <a:t>Apr’</a:t>
            </a:r>
            <a:r>
              <a:rPr lang="en-US" sz="1400" b="1">
                <a:solidFill>
                  <a:srgbClr val="000000"/>
                </a:solidFill>
                <a:latin typeface="Arial"/>
                <a:ea typeface="Arial"/>
                <a:cs typeface="Arial"/>
                <a:sym typeface="Arial"/>
              </a:rPr>
              <a:t>19</a:t>
            </a:r>
            <a:endParaRPr sz="1400" b="1">
              <a:solidFill>
                <a:srgbClr val="000000"/>
              </a:solidFill>
              <a:latin typeface="Arial"/>
              <a:ea typeface="Arial"/>
              <a:cs typeface="Arial"/>
              <a:sym typeface="Arial"/>
            </a:endParaRPr>
          </a:p>
        </p:txBody>
      </p:sp>
    </p:spTree>
    <p:extLst>
      <p:ext uri="{BB962C8B-B14F-4D97-AF65-F5344CB8AC3E}">
        <p14:creationId xmlns:p14="http://schemas.microsoft.com/office/powerpoint/2010/main" val="418992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sp>
        <p:nvSpPr>
          <p:cNvPr id="2317" name="Google Shape;2317;p305"/>
          <p:cNvSpPr txBox="1">
            <a:spLocks noGrp="1"/>
          </p:cNvSpPr>
          <p:nvPr>
            <p:ph type="sldNum" idx="12"/>
          </p:nvPr>
        </p:nvSpPr>
        <p:spPr>
          <a:xfrm>
            <a:off x="8458200" y="4810899"/>
            <a:ext cx="228600" cy="1713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SzPts val="500"/>
              <a:buNone/>
            </a:pPr>
            <a:fld id="{00000000-1234-1234-1234-123412341234}" type="slidenum">
              <a:rPr lang="en-US"/>
              <a:t>24</a:t>
            </a:fld>
            <a:endParaRPr/>
          </a:p>
        </p:txBody>
      </p:sp>
      <p:sp>
        <p:nvSpPr>
          <p:cNvPr id="2318" name="Google Shape;2318;p305"/>
          <p:cNvSpPr txBox="1">
            <a:spLocks noGrp="1"/>
          </p:cNvSpPr>
          <p:nvPr>
            <p:ph type="title"/>
          </p:nvPr>
        </p:nvSpPr>
        <p:spPr>
          <a:xfrm>
            <a:off x="428767" y="457322"/>
            <a:ext cx="7086600" cy="5145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2400"/>
              <a:buNone/>
            </a:pPr>
            <a:r>
              <a:rPr lang="en-US">
                <a:solidFill>
                  <a:schemeClr val="dk1"/>
                </a:solidFill>
                <a:latin typeface="Arial"/>
                <a:ea typeface="Arial"/>
                <a:cs typeface="Arial"/>
                <a:sym typeface="Arial"/>
              </a:rPr>
              <a:t>.COM Visitors purchase Statistics</a:t>
            </a:r>
            <a:endParaRPr sz="1100" i="1">
              <a:solidFill>
                <a:srgbClr val="0D89C4"/>
              </a:solidFill>
              <a:latin typeface="Arial"/>
              <a:ea typeface="Arial"/>
              <a:cs typeface="Arial"/>
              <a:sym typeface="Arial"/>
            </a:endParaRPr>
          </a:p>
        </p:txBody>
      </p:sp>
      <p:sp>
        <p:nvSpPr>
          <p:cNvPr id="2319" name="Google Shape;2319;p305"/>
          <p:cNvSpPr txBox="1"/>
          <p:nvPr/>
        </p:nvSpPr>
        <p:spPr>
          <a:xfrm>
            <a:off x="428767" y="3572288"/>
            <a:ext cx="8418000" cy="11343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100"/>
              <a:buFont typeface="Noto Sans Symbols"/>
              <a:buChar char="▪"/>
            </a:pPr>
            <a:r>
              <a:rPr lang="en-US" sz="1600" b="0" i="0" u="none" strike="noStrike" cap="none">
                <a:solidFill>
                  <a:srgbClr val="000000"/>
                </a:solidFill>
                <a:latin typeface="Arial"/>
                <a:ea typeface="Arial"/>
                <a:cs typeface="Arial"/>
                <a:sym typeface="Arial"/>
              </a:rPr>
              <a:t>Over six month period on  average 5% international page visitors purchasing product online, 18 % choosing other channels and 77 % not purchasing the plan</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600" b="1" i="0" u="none" strike="noStrike" cap="none">
              <a:solidFill>
                <a:srgbClr val="000000"/>
              </a:solidFill>
              <a:latin typeface="Arial"/>
              <a:ea typeface="Arial"/>
              <a:cs typeface="Arial"/>
              <a:sym typeface="Arial"/>
            </a:endParaRPr>
          </a:p>
        </p:txBody>
      </p:sp>
      <p:pic>
        <p:nvPicPr>
          <p:cNvPr id="2320" name="Google Shape;2320;p305"/>
          <p:cNvPicPr preferRelativeResize="0"/>
          <p:nvPr/>
        </p:nvPicPr>
        <p:blipFill rotWithShape="1">
          <a:blip r:embed="rId3">
            <a:alphaModFix/>
          </a:blip>
          <a:srcRect/>
          <a:stretch/>
        </p:blipFill>
        <p:spPr>
          <a:xfrm>
            <a:off x="3147900" y="739925"/>
            <a:ext cx="5851500" cy="2766000"/>
          </a:xfrm>
          <a:prstGeom prst="rect">
            <a:avLst/>
          </a:prstGeom>
          <a:noFill/>
          <a:ln>
            <a:noFill/>
          </a:ln>
        </p:spPr>
      </p:pic>
      <p:pic>
        <p:nvPicPr>
          <p:cNvPr id="2321" name="Google Shape;2321;p305"/>
          <p:cNvPicPr preferRelativeResize="0"/>
          <p:nvPr/>
        </p:nvPicPr>
        <p:blipFill rotWithShape="1">
          <a:blip r:embed="rId4">
            <a:alphaModFix/>
          </a:blip>
          <a:srcRect/>
          <a:stretch/>
        </p:blipFill>
        <p:spPr>
          <a:xfrm>
            <a:off x="552650" y="865825"/>
            <a:ext cx="2718600" cy="2451000"/>
          </a:xfrm>
          <a:prstGeom prst="rect">
            <a:avLst/>
          </a:prstGeom>
          <a:noFill/>
          <a:ln>
            <a:noFill/>
          </a:ln>
        </p:spPr>
      </p:pic>
    </p:spTree>
    <p:extLst>
      <p:ext uri="{BB962C8B-B14F-4D97-AF65-F5344CB8AC3E}">
        <p14:creationId xmlns:p14="http://schemas.microsoft.com/office/powerpoint/2010/main" val="1045228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5" name="Google Shape;2125;p299"/>
          <p:cNvSpPr/>
          <p:nvPr/>
        </p:nvSpPr>
        <p:spPr>
          <a:xfrm rot="10800000" flipH="1">
            <a:off x="2102175" y="936800"/>
            <a:ext cx="4937700" cy="609000"/>
          </a:xfrm>
          <a:prstGeom prst="trapezoid">
            <a:avLst>
              <a:gd name="adj" fmla="val 64055"/>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666666"/>
              </a:solidFill>
              <a:latin typeface="Verizon NHG TX"/>
              <a:ea typeface="Verizon NHG TX"/>
              <a:cs typeface="Verizon NHG TX"/>
              <a:sym typeface="Verizon NHG TX"/>
            </a:endParaRPr>
          </a:p>
        </p:txBody>
      </p:sp>
      <p:sp>
        <p:nvSpPr>
          <p:cNvPr id="2126" name="Google Shape;2126;p299"/>
          <p:cNvSpPr/>
          <p:nvPr/>
        </p:nvSpPr>
        <p:spPr>
          <a:xfrm rot="10800000" flipH="1">
            <a:off x="2552450" y="1607388"/>
            <a:ext cx="4041600" cy="609000"/>
          </a:xfrm>
          <a:prstGeom prst="trapezoid">
            <a:avLst>
              <a:gd name="adj" fmla="val 64485"/>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Verizon NHG TX"/>
              <a:ea typeface="Verizon NHG TX"/>
              <a:cs typeface="Verizon NHG TX"/>
              <a:sym typeface="Verizon NHG TX"/>
            </a:endParaRPr>
          </a:p>
        </p:txBody>
      </p:sp>
      <p:sp>
        <p:nvSpPr>
          <p:cNvPr id="2127" name="Google Shape;2127;p299"/>
          <p:cNvSpPr/>
          <p:nvPr/>
        </p:nvSpPr>
        <p:spPr>
          <a:xfrm rot="10800000" flipH="1">
            <a:off x="3011065" y="2277975"/>
            <a:ext cx="3124800" cy="609000"/>
          </a:xfrm>
          <a:prstGeom prst="trapezoid">
            <a:avLst>
              <a:gd name="adj" fmla="val 6405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b="1">
              <a:solidFill>
                <a:srgbClr val="EFEFEF"/>
              </a:solidFill>
              <a:latin typeface="Verizon NHG TX"/>
              <a:ea typeface="Verizon NHG TX"/>
              <a:cs typeface="Verizon NHG TX"/>
              <a:sym typeface="Verizon NHG TX"/>
            </a:endParaRPr>
          </a:p>
        </p:txBody>
      </p:sp>
      <p:graphicFrame>
        <p:nvGraphicFramePr>
          <p:cNvPr id="2128" name="Google Shape;2128;p299"/>
          <p:cNvGraphicFramePr/>
          <p:nvPr/>
        </p:nvGraphicFramePr>
        <p:xfrm>
          <a:off x="2066575" y="936800"/>
          <a:ext cx="4937750" cy="609600"/>
        </p:xfrm>
        <a:graphic>
          <a:graphicData uri="http://schemas.openxmlformats.org/drawingml/2006/table">
            <a:tbl>
              <a:tblPr>
                <a:noFill/>
              </a:tblPr>
              <a:tblGrid>
                <a:gridCol w="2468875"/>
                <a:gridCol w="2468875"/>
              </a:tblGrid>
              <a:tr h="294825">
                <a:tc>
                  <a:txBody>
                    <a:bodyPr/>
                    <a:lstStyle/>
                    <a:p>
                      <a:pPr marL="0" lvl="0" indent="0" algn="r" rtl="0">
                        <a:spcBef>
                          <a:spcPts val="0"/>
                        </a:spcBef>
                        <a:spcAft>
                          <a:spcPts val="0"/>
                        </a:spcAft>
                        <a:buNone/>
                      </a:pPr>
                      <a:r>
                        <a:rPr lang="en-US" sz="2400" b="1">
                          <a:solidFill>
                            <a:schemeClr val="lt1"/>
                          </a:solidFill>
                          <a:latin typeface="Verizon NHG TX"/>
                          <a:ea typeface="Verizon NHG TX"/>
                          <a:cs typeface="Verizon NHG TX"/>
                          <a:sym typeface="Verizon NHG TX"/>
                        </a:rPr>
                        <a:t>Total Calls </a:t>
                      </a:r>
                      <a:endParaRPr sz="2400" b="1">
                        <a:solidFill>
                          <a:schemeClr val="lt1"/>
                        </a:solidFill>
                        <a:latin typeface="Verizon NHG TX"/>
                        <a:ea typeface="Verizon NHG TX"/>
                        <a:cs typeface="Verizon NHG TX"/>
                        <a:sym typeface="Verizon NHG TX"/>
                      </a:endParaRPr>
                    </a:p>
                    <a:p>
                      <a:pPr marL="0" lvl="0" indent="0" algn="r" rtl="0">
                        <a:spcBef>
                          <a:spcPts val="0"/>
                        </a:spcBef>
                        <a:spcAft>
                          <a:spcPts val="0"/>
                        </a:spcAft>
                        <a:buNone/>
                      </a:pPr>
                      <a:r>
                        <a:rPr lang="en-US" sz="1600">
                          <a:solidFill>
                            <a:schemeClr val="lt1"/>
                          </a:solidFill>
                          <a:latin typeface="Verizon NHG TX"/>
                          <a:ea typeface="Verizon NHG TX"/>
                          <a:cs typeface="Verizon NHG TX"/>
                          <a:sym typeface="Verizon NHG TX"/>
                        </a:rPr>
                        <a:t>~ 1 Mill</a:t>
                      </a:r>
                      <a:endParaRPr/>
                    </a:p>
                  </a:txBody>
                  <a:tcPr marL="91425" marR="91425" marT="0" marB="0">
                    <a:lnL w="9525" cap="flat" cmpd="sng">
                      <a:solidFill>
                        <a:srgbClr val="9E9E9E">
                          <a:alpha val="0"/>
                        </a:srgbClr>
                      </a:solidFill>
                      <a:prstDash val="solid"/>
                      <a:round/>
                      <a:headEnd type="none" w="sm" len="sm"/>
                      <a:tailEnd type="none" w="sm" len="sm"/>
                    </a:lnL>
                    <a:lnR w="2857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2400" b="1">
                          <a:solidFill>
                            <a:schemeClr val="lt1"/>
                          </a:solidFill>
                          <a:latin typeface="Verizon NHG TX"/>
                          <a:ea typeface="Verizon NHG TX"/>
                          <a:cs typeface="Verizon NHG TX"/>
                          <a:sym typeface="Verizon NHG TX"/>
                        </a:rPr>
                        <a:t>Repeat Calls </a:t>
                      </a:r>
                      <a:endParaRPr sz="2400" b="1">
                        <a:solidFill>
                          <a:schemeClr val="lt1"/>
                        </a:solidFill>
                        <a:latin typeface="Verizon NHG TX"/>
                        <a:ea typeface="Verizon NHG TX"/>
                        <a:cs typeface="Verizon NHG TX"/>
                        <a:sym typeface="Verizon NHG TX"/>
                      </a:endParaRPr>
                    </a:p>
                    <a:p>
                      <a:pPr marL="0" lvl="0" indent="0" algn="l" rtl="0">
                        <a:spcBef>
                          <a:spcPts val="0"/>
                        </a:spcBef>
                        <a:spcAft>
                          <a:spcPts val="0"/>
                        </a:spcAft>
                        <a:buNone/>
                      </a:pPr>
                      <a:r>
                        <a:rPr lang="en-US" sz="1600">
                          <a:solidFill>
                            <a:schemeClr val="lt1"/>
                          </a:solidFill>
                          <a:latin typeface="Verizon NHG TX"/>
                          <a:ea typeface="Verizon NHG TX"/>
                          <a:cs typeface="Verizon NHG TX"/>
                          <a:sym typeface="Verizon NHG TX"/>
                        </a:rPr>
                        <a:t>~ 97 k</a:t>
                      </a:r>
                      <a:endParaRPr/>
                    </a:p>
                  </a:txBody>
                  <a:tcPr marL="91425" marR="91425" marT="0" marB="0">
                    <a:lnL w="2857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graphicFrame>
        <p:nvGraphicFramePr>
          <p:cNvPr id="2129" name="Google Shape;2129;p299"/>
          <p:cNvGraphicFramePr/>
          <p:nvPr/>
        </p:nvGraphicFramePr>
        <p:xfrm>
          <a:off x="2066575" y="1606825"/>
          <a:ext cx="4911000" cy="612650"/>
        </p:xfrm>
        <a:graphic>
          <a:graphicData uri="http://schemas.openxmlformats.org/drawingml/2006/table">
            <a:tbl>
              <a:tblPr>
                <a:noFill/>
              </a:tblPr>
              <a:tblGrid>
                <a:gridCol w="2455500"/>
                <a:gridCol w="2455500"/>
              </a:tblGrid>
              <a:tr h="612650">
                <a:tc>
                  <a:txBody>
                    <a:bodyPr/>
                    <a:lstStyle/>
                    <a:p>
                      <a:pPr marL="0" lvl="0" indent="0" algn="r" rtl="0">
                        <a:spcBef>
                          <a:spcPts val="0"/>
                        </a:spcBef>
                        <a:spcAft>
                          <a:spcPts val="0"/>
                        </a:spcAft>
                        <a:buNone/>
                      </a:pPr>
                      <a:r>
                        <a:rPr lang="en-US" sz="2000" b="1">
                          <a:solidFill>
                            <a:schemeClr val="lt1"/>
                          </a:solidFill>
                          <a:latin typeface="Verizon NHG TX"/>
                          <a:ea typeface="Verizon NHG TX"/>
                          <a:cs typeface="Verizon NHG TX"/>
                          <a:sym typeface="Verizon NHG TX"/>
                        </a:rPr>
                        <a:t>Traveled</a:t>
                      </a:r>
                      <a:endParaRPr sz="1500" b="1">
                        <a:solidFill>
                          <a:schemeClr val="lt1"/>
                        </a:solidFill>
                        <a:latin typeface="Verizon NHG TX"/>
                        <a:ea typeface="Verizon NHG TX"/>
                        <a:cs typeface="Verizon NHG TX"/>
                        <a:sym typeface="Verizon NHG TX"/>
                      </a:endParaRPr>
                    </a:p>
                    <a:p>
                      <a:pPr marL="0" lvl="0" indent="0" algn="r" rtl="0">
                        <a:spcBef>
                          <a:spcPts val="0"/>
                        </a:spcBef>
                        <a:spcAft>
                          <a:spcPts val="0"/>
                        </a:spcAft>
                        <a:buNone/>
                      </a:pPr>
                      <a:r>
                        <a:rPr lang="en-US" sz="1600">
                          <a:solidFill>
                            <a:schemeClr val="lt1"/>
                          </a:solidFill>
                          <a:latin typeface="Verizon NHG TX"/>
                          <a:ea typeface="Verizon NHG TX"/>
                          <a:cs typeface="Verizon NHG TX"/>
                          <a:sym typeface="Verizon NHG TX"/>
                        </a:rPr>
                        <a:t>~ 700 k</a:t>
                      </a:r>
                      <a:endParaRPr sz="1600" b="1">
                        <a:solidFill>
                          <a:schemeClr val="lt1"/>
                        </a:solidFill>
                        <a:latin typeface="Verizon NHG TX"/>
                        <a:ea typeface="Verizon NHG TX"/>
                        <a:cs typeface="Verizon NHG TX"/>
                        <a:sym typeface="Verizon NHG TX"/>
                      </a:endParaRPr>
                    </a:p>
                  </a:txBody>
                  <a:tcPr marL="91425" marR="91425" marT="0" marB="0" anchor="ctr">
                    <a:lnL w="9525" cap="flat" cmpd="sng">
                      <a:solidFill>
                        <a:srgbClr val="9E9E9E">
                          <a:alpha val="0"/>
                        </a:srgbClr>
                      </a:solidFill>
                      <a:prstDash val="solid"/>
                      <a:round/>
                      <a:headEnd type="none" w="sm" len="sm"/>
                      <a:tailEnd type="none" w="sm" len="sm"/>
                    </a:lnL>
                    <a:lnR w="2857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2000" b="1">
                          <a:solidFill>
                            <a:schemeClr val="lt1"/>
                          </a:solidFill>
                          <a:latin typeface="Verizon NHG TX"/>
                          <a:ea typeface="Verizon NHG TX"/>
                          <a:cs typeface="Verizon NHG TX"/>
                          <a:sym typeface="Verizon NHG TX"/>
                        </a:rPr>
                        <a:t>Not Traveled</a:t>
                      </a:r>
                      <a:endParaRPr sz="2000" b="1">
                        <a:solidFill>
                          <a:schemeClr val="lt1"/>
                        </a:solidFill>
                        <a:latin typeface="Verizon NHG TX"/>
                        <a:ea typeface="Verizon NHG TX"/>
                        <a:cs typeface="Verizon NHG TX"/>
                        <a:sym typeface="Verizon NHG TX"/>
                      </a:endParaRPr>
                    </a:p>
                    <a:p>
                      <a:pPr marL="0" lvl="0" indent="0" algn="l" rtl="0">
                        <a:spcBef>
                          <a:spcPts val="0"/>
                        </a:spcBef>
                        <a:spcAft>
                          <a:spcPts val="0"/>
                        </a:spcAft>
                        <a:buNone/>
                      </a:pPr>
                      <a:r>
                        <a:rPr lang="en-US" sz="1600">
                          <a:solidFill>
                            <a:schemeClr val="lt1"/>
                          </a:solidFill>
                          <a:latin typeface="Verizon NHG TX"/>
                          <a:ea typeface="Verizon NHG TX"/>
                          <a:cs typeface="Verizon NHG TX"/>
                          <a:sym typeface="Verizon NHG TX"/>
                        </a:rPr>
                        <a:t>~ 301 k</a:t>
                      </a:r>
                      <a:endParaRPr sz="1600" b="1">
                        <a:solidFill>
                          <a:schemeClr val="lt1"/>
                        </a:solidFill>
                        <a:latin typeface="Verizon NHG TX"/>
                        <a:ea typeface="Verizon NHG TX"/>
                        <a:cs typeface="Verizon NHG TX"/>
                        <a:sym typeface="Verizon NHG TX"/>
                      </a:endParaRPr>
                    </a:p>
                  </a:txBody>
                  <a:tcPr marL="91425" marR="91425" marT="0" marB="0" anchor="ctr">
                    <a:lnL w="2857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graphicFrame>
        <p:nvGraphicFramePr>
          <p:cNvPr id="2130" name="Google Shape;2130;p299"/>
          <p:cNvGraphicFramePr/>
          <p:nvPr/>
        </p:nvGraphicFramePr>
        <p:xfrm>
          <a:off x="2066575" y="2277975"/>
          <a:ext cx="4911000" cy="612650"/>
        </p:xfrm>
        <a:graphic>
          <a:graphicData uri="http://schemas.openxmlformats.org/drawingml/2006/table">
            <a:tbl>
              <a:tblPr>
                <a:noFill/>
              </a:tblPr>
              <a:tblGrid>
                <a:gridCol w="2455500"/>
                <a:gridCol w="2455500"/>
              </a:tblGrid>
              <a:tr h="612650">
                <a:tc>
                  <a:txBody>
                    <a:bodyPr/>
                    <a:lstStyle/>
                    <a:p>
                      <a:pPr marL="0" marR="0" lvl="0" indent="0" algn="r" rtl="0">
                        <a:spcBef>
                          <a:spcPts val="0"/>
                        </a:spcBef>
                        <a:spcAft>
                          <a:spcPts val="0"/>
                        </a:spcAft>
                        <a:buNone/>
                      </a:pPr>
                      <a:r>
                        <a:rPr lang="en-US" sz="1300" b="1">
                          <a:solidFill>
                            <a:srgbClr val="666666"/>
                          </a:solidFill>
                          <a:latin typeface="Verizon NHG TX"/>
                          <a:ea typeface="Verizon NHG TX"/>
                          <a:cs typeface="Verizon NHG TX"/>
                          <a:sym typeface="Verizon NHG TX"/>
                        </a:rPr>
                        <a:t>Before Travel </a:t>
                      </a:r>
                      <a:endParaRPr sz="1300" b="1">
                        <a:solidFill>
                          <a:srgbClr val="666666"/>
                        </a:solidFill>
                        <a:latin typeface="Verizon NHG TX"/>
                        <a:ea typeface="Verizon NHG TX"/>
                        <a:cs typeface="Verizon NHG TX"/>
                        <a:sym typeface="Verizon NHG TX"/>
                      </a:endParaRPr>
                    </a:p>
                    <a:p>
                      <a:pPr marL="0" marR="0" lvl="0" indent="0" algn="r" rtl="0">
                        <a:spcBef>
                          <a:spcPts val="0"/>
                        </a:spcBef>
                        <a:spcAft>
                          <a:spcPts val="0"/>
                        </a:spcAft>
                        <a:buNone/>
                      </a:pPr>
                      <a:r>
                        <a:rPr lang="en-US">
                          <a:solidFill>
                            <a:srgbClr val="666666"/>
                          </a:solidFill>
                          <a:latin typeface="Verizon NHG TX"/>
                          <a:ea typeface="Verizon NHG TX"/>
                          <a:cs typeface="Verizon NHG TX"/>
                          <a:sym typeface="Verizon NHG TX"/>
                        </a:rPr>
                        <a:t>~635 k</a:t>
                      </a:r>
                      <a:endParaRPr sz="2000" b="1">
                        <a:solidFill>
                          <a:schemeClr val="lt1"/>
                        </a:solidFill>
                        <a:latin typeface="Verizon NHG TX"/>
                        <a:ea typeface="Verizon NHG TX"/>
                        <a:cs typeface="Verizon NHG TX"/>
                        <a:sym typeface="Verizon NHG TX"/>
                      </a:endParaRPr>
                    </a:p>
                  </a:txBody>
                  <a:tcPr marL="91425" marR="182875" marT="0" marB="0" anchor="ctr">
                    <a:lnL w="9525" cap="flat" cmpd="sng">
                      <a:solidFill>
                        <a:srgbClr val="9E9E9E">
                          <a:alpha val="0"/>
                        </a:srgbClr>
                      </a:solidFill>
                      <a:prstDash val="solid"/>
                      <a:round/>
                      <a:headEnd type="none" w="sm" len="sm"/>
                      <a:tailEnd type="none" w="sm" len="sm"/>
                    </a:lnL>
                    <a:lnR w="2857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300" b="1">
                          <a:solidFill>
                            <a:srgbClr val="666666"/>
                          </a:solidFill>
                          <a:latin typeface="Verizon NHG TX"/>
                          <a:ea typeface="Verizon NHG TX"/>
                          <a:cs typeface="Verizon NHG TX"/>
                          <a:sym typeface="Verizon NHG TX"/>
                        </a:rPr>
                        <a:t>After Travel </a:t>
                      </a:r>
                      <a:endParaRPr sz="1300" b="1">
                        <a:solidFill>
                          <a:srgbClr val="666666"/>
                        </a:solidFill>
                        <a:latin typeface="Verizon NHG TX"/>
                        <a:ea typeface="Verizon NHG TX"/>
                        <a:cs typeface="Verizon NHG TX"/>
                        <a:sym typeface="Verizon NHG TX"/>
                      </a:endParaRPr>
                    </a:p>
                    <a:p>
                      <a:pPr marL="0" marR="0" lvl="0" indent="0" algn="l" rtl="0">
                        <a:spcBef>
                          <a:spcPts val="0"/>
                        </a:spcBef>
                        <a:spcAft>
                          <a:spcPts val="0"/>
                        </a:spcAft>
                        <a:buNone/>
                      </a:pPr>
                      <a:r>
                        <a:rPr lang="en-US">
                          <a:solidFill>
                            <a:srgbClr val="666666"/>
                          </a:solidFill>
                          <a:latin typeface="Verizon NHG TX"/>
                          <a:ea typeface="Verizon NHG TX"/>
                          <a:cs typeface="Verizon NHG TX"/>
                          <a:sym typeface="Verizon NHG TX"/>
                        </a:rPr>
                        <a:t>~180 k</a:t>
                      </a:r>
                      <a:endParaRPr sz="2000" b="1">
                        <a:solidFill>
                          <a:schemeClr val="lt1"/>
                        </a:solidFill>
                        <a:latin typeface="Verizon NHG TX"/>
                        <a:ea typeface="Verizon NHG TX"/>
                        <a:cs typeface="Verizon NHG TX"/>
                        <a:sym typeface="Verizon NHG TX"/>
                      </a:endParaRPr>
                    </a:p>
                  </a:txBody>
                  <a:tcPr marL="182875" marR="91425" marT="0" marB="0" anchor="ctr">
                    <a:lnL w="2857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
        <p:nvSpPr>
          <p:cNvPr id="2131" name="Google Shape;2131;p299"/>
          <p:cNvSpPr txBox="1">
            <a:spLocks noGrp="1"/>
          </p:cNvSpPr>
          <p:nvPr>
            <p:ph type="title"/>
          </p:nvPr>
        </p:nvSpPr>
        <p:spPr>
          <a:xfrm>
            <a:off x="457200" y="594354"/>
            <a:ext cx="8229600" cy="418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2400"/>
              <a:buFont typeface="Verizon NHG DS"/>
              <a:buNone/>
            </a:pPr>
            <a:r>
              <a:rPr lang="en-US"/>
              <a:t>Callers Data Set</a:t>
            </a:r>
            <a:endParaRPr/>
          </a:p>
        </p:txBody>
      </p:sp>
      <p:graphicFrame>
        <p:nvGraphicFramePr>
          <p:cNvPr id="2132" name="Google Shape;2132;p299"/>
          <p:cNvGraphicFramePr/>
          <p:nvPr/>
        </p:nvGraphicFramePr>
        <p:xfrm>
          <a:off x="457200" y="1013000"/>
          <a:ext cx="1499625" cy="1429900"/>
        </p:xfrm>
        <a:graphic>
          <a:graphicData uri="http://schemas.openxmlformats.org/drawingml/2006/table">
            <a:tbl>
              <a:tblPr>
                <a:noFill/>
              </a:tblPr>
              <a:tblGrid>
                <a:gridCol w="701875"/>
                <a:gridCol w="797750"/>
              </a:tblGrid>
              <a:tr h="392775">
                <a:tc gridSpan="2">
                  <a:txBody>
                    <a:bodyPr/>
                    <a:lstStyle/>
                    <a:p>
                      <a:pPr marL="0" lvl="0" indent="0" algn="ctr" rtl="0">
                        <a:spcBef>
                          <a:spcPts val="0"/>
                        </a:spcBef>
                        <a:spcAft>
                          <a:spcPts val="0"/>
                        </a:spcAft>
                        <a:buNone/>
                      </a:pPr>
                      <a:r>
                        <a:rPr lang="en-US" b="1">
                          <a:solidFill>
                            <a:srgbClr val="FFFFFF"/>
                          </a:solidFill>
                          <a:latin typeface="Verizon NHG TX"/>
                          <a:ea typeface="Verizon NHG TX"/>
                          <a:cs typeface="Verizon NHG TX"/>
                          <a:sym typeface="Verizon NHG TX"/>
                        </a:rPr>
                        <a:t>data </a:t>
                      </a:r>
                      <a:endParaRPr>
                        <a:solidFill>
                          <a:srgbClr val="FFFFFF"/>
                        </a:solidFill>
                        <a:latin typeface="Verizon NHG TX"/>
                        <a:ea typeface="Verizon NHG TX"/>
                        <a:cs typeface="Verizon NHG TX"/>
                        <a:sym typeface="Verizon NHG TX"/>
                      </a:endParaRPr>
                    </a:p>
                  </a:txBody>
                  <a:tcPr marL="0" marR="0" marT="91425" marB="91425">
                    <a:lnB w="9525" cap="flat" cmpd="sng">
                      <a:solidFill>
                        <a:srgbClr val="B7B7B7"/>
                      </a:solidFill>
                      <a:prstDash val="solid"/>
                      <a:round/>
                      <a:headEnd type="none" w="sm" len="sm"/>
                      <a:tailEnd type="none" w="sm" len="sm"/>
                    </a:lnB>
                    <a:solidFill>
                      <a:srgbClr val="000000"/>
                    </a:solidFill>
                  </a:tcPr>
                </a:tc>
                <a:tc hMerge="1">
                  <a:txBody>
                    <a:bodyPr/>
                    <a:lstStyle/>
                    <a:p>
                      <a:endParaRPr lang="en-US"/>
                    </a:p>
                  </a:txBody>
                  <a:tcPr/>
                </a:tc>
              </a:tr>
              <a:tr h="20742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Jan</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176k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20742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Feb</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175k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20742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Mar</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236k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20742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Apr</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224k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20742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May</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274k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B7B7B7"/>
                      </a:solidFill>
                      <a:prstDash val="solid"/>
                      <a:round/>
                      <a:headEnd type="none" w="sm" len="sm"/>
                      <a:tailEnd type="none" w="sm" len="sm"/>
                    </a:lnB>
                  </a:tcPr>
                </a:tc>
              </a:tr>
            </a:tbl>
          </a:graphicData>
        </a:graphic>
      </p:graphicFrame>
      <p:cxnSp>
        <p:nvCxnSpPr>
          <p:cNvPr id="2133" name="Google Shape;2133;p299"/>
          <p:cNvCxnSpPr/>
          <p:nvPr/>
        </p:nvCxnSpPr>
        <p:spPr>
          <a:xfrm rot="10800000">
            <a:off x="1984972" y="1241300"/>
            <a:ext cx="279000" cy="0"/>
          </a:xfrm>
          <a:prstGeom prst="straightConnector1">
            <a:avLst/>
          </a:prstGeom>
          <a:noFill/>
          <a:ln w="12700" cap="flat" cmpd="sng">
            <a:solidFill>
              <a:srgbClr val="666666"/>
            </a:solidFill>
            <a:prstDash val="dot"/>
            <a:round/>
            <a:headEnd type="none" w="sm" len="sm"/>
            <a:tailEnd type="oval" w="med" len="med"/>
          </a:ln>
        </p:spPr>
      </p:cxnSp>
      <p:cxnSp>
        <p:nvCxnSpPr>
          <p:cNvPr id="2134" name="Google Shape;2134;p299"/>
          <p:cNvCxnSpPr>
            <a:stCxn id="2125" idx="3"/>
          </p:cNvCxnSpPr>
          <p:nvPr/>
        </p:nvCxnSpPr>
        <p:spPr>
          <a:xfrm>
            <a:off x="6844828" y="1241300"/>
            <a:ext cx="321600" cy="0"/>
          </a:xfrm>
          <a:prstGeom prst="straightConnector1">
            <a:avLst/>
          </a:prstGeom>
          <a:noFill/>
          <a:ln w="12700" cap="flat" cmpd="sng">
            <a:solidFill>
              <a:srgbClr val="666666"/>
            </a:solidFill>
            <a:prstDash val="dot"/>
            <a:round/>
            <a:headEnd type="none" w="sm" len="sm"/>
            <a:tailEnd type="oval" w="med" len="med"/>
          </a:ln>
        </p:spPr>
      </p:cxnSp>
      <p:sp>
        <p:nvSpPr>
          <p:cNvPr id="2135" name="Google Shape;2135;p299"/>
          <p:cNvSpPr txBox="1"/>
          <p:nvPr/>
        </p:nvSpPr>
        <p:spPr>
          <a:xfrm>
            <a:off x="3379100" y="5073300"/>
            <a:ext cx="3021300" cy="61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rgbClr val="FFFFFF"/>
                </a:solidFill>
                <a:latin typeface="Verizon NHG TX"/>
                <a:ea typeface="Verizon NHG TX"/>
                <a:cs typeface="Verizon NHG TX"/>
                <a:sym typeface="Verizon NHG TX"/>
              </a:rPr>
              <a:t>Customers Traveled</a:t>
            </a:r>
            <a:endParaRPr sz="2000" b="1">
              <a:solidFill>
                <a:srgbClr val="FFFFFF"/>
              </a:solidFill>
              <a:latin typeface="Verizon NHG TX"/>
              <a:ea typeface="Verizon NHG TX"/>
              <a:cs typeface="Verizon NHG TX"/>
              <a:sym typeface="Verizon NHG TX"/>
            </a:endParaRPr>
          </a:p>
          <a:p>
            <a:pPr marL="0" lvl="0" indent="0" algn="ctr" rtl="0">
              <a:spcBef>
                <a:spcPts val="0"/>
              </a:spcBef>
              <a:spcAft>
                <a:spcPts val="0"/>
              </a:spcAft>
              <a:buNone/>
            </a:pPr>
            <a:r>
              <a:rPr lang="en-US" sz="1600">
                <a:solidFill>
                  <a:srgbClr val="FFFFFF"/>
                </a:solidFill>
                <a:latin typeface="Verizon NHG TX"/>
                <a:ea typeface="Verizon NHG TX"/>
                <a:cs typeface="Verizon NHG TX"/>
                <a:sym typeface="Verizon NHG TX"/>
              </a:rPr>
              <a:t>~ 700 k</a:t>
            </a:r>
            <a:endParaRPr sz="1600">
              <a:solidFill>
                <a:srgbClr val="FFFFFF"/>
              </a:solidFill>
              <a:latin typeface="Verizon NHG TX"/>
              <a:ea typeface="Verizon NHG TX"/>
              <a:cs typeface="Verizon NHG TX"/>
              <a:sym typeface="Verizon NHG TX"/>
            </a:endParaRPr>
          </a:p>
        </p:txBody>
      </p:sp>
      <p:graphicFrame>
        <p:nvGraphicFramePr>
          <p:cNvPr id="2136" name="Google Shape;2136;p299"/>
          <p:cNvGraphicFramePr/>
          <p:nvPr/>
        </p:nvGraphicFramePr>
        <p:xfrm>
          <a:off x="7189850" y="1013000"/>
          <a:ext cx="1499625" cy="1417250"/>
        </p:xfrm>
        <a:graphic>
          <a:graphicData uri="http://schemas.openxmlformats.org/drawingml/2006/table">
            <a:tbl>
              <a:tblPr>
                <a:noFill/>
              </a:tblPr>
              <a:tblGrid>
                <a:gridCol w="701875"/>
                <a:gridCol w="797750"/>
              </a:tblGrid>
              <a:tr h="381000">
                <a:tc gridSpan="2">
                  <a:txBody>
                    <a:bodyPr/>
                    <a:lstStyle/>
                    <a:p>
                      <a:pPr marL="0" lvl="0" indent="0" algn="ctr" rtl="0">
                        <a:spcBef>
                          <a:spcPts val="0"/>
                        </a:spcBef>
                        <a:spcAft>
                          <a:spcPts val="0"/>
                        </a:spcAft>
                        <a:buNone/>
                      </a:pPr>
                      <a:r>
                        <a:rPr lang="en-US" b="1">
                          <a:solidFill>
                            <a:schemeClr val="lt1"/>
                          </a:solidFill>
                          <a:latin typeface="Verizon NHG TX"/>
                          <a:ea typeface="Verizon NHG TX"/>
                          <a:cs typeface="Verizon NHG TX"/>
                          <a:sym typeface="Verizon NHG TX"/>
                        </a:rPr>
                        <a:t>data</a:t>
                      </a:r>
                      <a:endParaRPr b="1">
                        <a:solidFill>
                          <a:srgbClr val="FFFFFF"/>
                        </a:solidFill>
                        <a:latin typeface="Verizon NHG TX"/>
                        <a:ea typeface="Verizon NHG TX"/>
                        <a:cs typeface="Verizon NHG TX"/>
                        <a:sym typeface="Verizon NHG TX"/>
                      </a:endParaRPr>
                    </a:p>
                  </a:txBody>
                  <a:tcPr marL="0" marR="0" marT="91425" marB="91425">
                    <a:lnB w="9525" cap="flat" cmpd="sng">
                      <a:solidFill>
                        <a:srgbClr val="B7B7B7"/>
                      </a:solidFill>
                      <a:prstDash val="solid"/>
                      <a:round/>
                      <a:headEnd type="none" w="sm" len="sm"/>
                      <a:tailEnd type="none" w="sm" len="sm"/>
                    </a:lnB>
                    <a:solidFill>
                      <a:srgbClr val="000000"/>
                    </a:solidFill>
                  </a:tcPr>
                </a:tc>
                <a:tc hMerge="1">
                  <a:txBody>
                    <a:bodyPr/>
                    <a:lstStyle/>
                    <a:p>
                      <a:endParaRPr lang="en-US"/>
                    </a:p>
                  </a:txBody>
                  <a:tcPr/>
                </a:tc>
              </a:tr>
              <a:tr h="11070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Jan </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15 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9350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Feb</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14 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10827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Mar</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21 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10120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Apr</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20 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8045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May</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25 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B7B7B7"/>
                      </a:solidFill>
                      <a:prstDash val="solid"/>
                      <a:round/>
                      <a:headEnd type="none" w="sm" len="sm"/>
                      <a:tailEnd type="none" w="sm" len="sm"/>
                    </a:lnB>
                  </a:tcPr>
                </a:tc>
              </a:tr>
            </a:tbl>
          </a:graphicData>
        </a:graphic>
      </p:graphicFrame>
      <p:graphicFrame>
        <p:nvGraphicFramePr>
          <p:cNvPr id="2137" name="Google Shape;2137;p299"/>
          <p:cNvGraphicFramePr/>
          <p:nvPr/>
        </p:nvGraphicFramePr>
        <p:xfrm>
          <a:off x="3081825" y="3083175"/>
          <a:ext cx="1371350" cy="1417250"/>
        </p:xfrm>
        <a:graphic>
          <a:graphicData uri="http://schemas.openxmlformats.org/drawingml/2006/table">
            <a:tbl>
              <a:tblPr>
                <a:noFill/>
              </a:tblPr>
              <a:tblGrid>
                <a:gridCol w="515950"/>
                <a:gridCol w="855400"/>
              </a:tblGrid>
              <a:tr h="381000">
                <a:tc gridSpan="2">
                  <a:txBody>
                    <a:bodyPr/>
                    <a:lstStyle/>
                    <a:p>
                      <a:pPr marL="0" lvl="0" indent="0" algn="ctr" rtl="0">
                        <a:spcBef>
                          <a:spcPts val="0"/>
                        </a:spcBef>
                        <a:spcAft>
                          <a:spcPts val="0"/>
                        </a:spcAft>
                        <a:buClr>
                          <a:schemeClr val="dk1"/>
                        </a:buClr>
                        <a:buSzPts val="1100"/>
                        <a:buFont typeface="Arial"/>
                        <a:buNone/>
                      </a:pPr>
                      <a:r>
                        <a:rPr lang="en-US" b="1">
                          <a:solidFill>
                            <a:schemeClr val="lt1"/>
                          </a:solidFill>
                          <a:latin typeface="Verizon NHG TX"/>
                          <a:ea typeface="Verizon NHG TX"/>
                          <a:cs typeface="Verizon NHG TX"/>
                          <a:sym typeface="Verizon NHG TX"/>
                        </a:rPr>
                        <a:t>data</a:t>
                      </a:r>
                      <a:endParaRPr>
                        <a:solidFill>
                          <a:srgbClr val="FFFFFF"/>
                        </a:solidFill>
                        <a:latin typeface="Verizon NHG TX"/>
                        <a:ea typeface="Verizon NHG TX"/>
                        <a:cs typeface="Verizon NHG TX"/>
                        <a:sym typeface="Verizon NHG TX"/>
                      </a:endParaRPr>
                    </a:p>
                  </a:txBody>
                  <a:tcPr marL="0" marR="0" marT="91425" marB="91425">
                    <a:lnB w="9525" cap="flat" cmpd="sng">
                      <a:solidFill>
                        <a:srgbClr val="B7B7B7"/>
                      </a:solidFill>
                      <a:prstDash val="solid"/>
                      <a:round/>
                      <a:headEnd type="none" w="sm" len="sm"/>
                      <a:tailEnd type="none" w="sm" len="sm"/>
                    </a:lnB>
                    <a:solidFill>
                      <a:srgbClr val="D52B1E"/>
                    </a:solidFill>
                  </a:tcPr>
                </a:tc>
                <a:tc hMerge="1">
                  <a:txBody>
                    <a:bodyPr/>
                    <a:lstStyle/>
                    <a:p>
                      <a:endParaRPr lang="en-US"/>
                    </a:p>
                  </a:txBody>
                  <a:tcPr/>
                </a:tc>
              </a:tr>
              <a:tr h="11065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Jan</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115 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r>
              <a:tr h="11070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Feb</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0"/>
                        </a:spcBef>
                        <a:spcAft>
                          <a:spcPts val="0"/>
                        </a:spcAft>
                        <a:buNone/>
                      </a:pPr>
                      <a:r>
                        <a:rPr lang="en-US" sz="1000">
                          <a:solidFill>
                            <a:schemeClr val="dk1"/>
                          </a:solidFill>
                          <a:latin typeface="Verizon NHG TX"/>
                          <a:ea typeface="Verizon NHG TX"/>
                          <a:cs typeface="Verizon NHG TX"/>
                          <a:sym typeface="Verizon NHG TX"/>
                        </a:rPr>
                        <a:t>   100 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9350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Mar</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1000">
                          <a:solidFill>
                            <a:schemeClr val="dk1"/>
                          </a:solidFill>
                          <a:latin typeface="Verizon NHG TX"/>
                          <a:ea typeface="Verizon NHG TX"/>
                          <a:cs typeface="Verizon NHG TX"/>
                          <a:sym typeface="Verizon NHG TX"/>
                        </a:rPr>
                        <a:t>136 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r>
              <a:tr h="10827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Apr</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0"/>
                        </a:spcBef>
                        <a:spcAft>
                          <a:spcPts val="0"/>
                        </a:spcAft>
                        <a:buNone/>
                      </a:pPr>
                      <a:r>
                        <a:rPr lang="en-US" sz="1000">
                          <a:solidFill>
                            <a:schemeClr val="dk1"/>
                          </a:solidFill>
                          <a:latin typeface="Verizon NHG TX"/>
                          <a:ea typeface="Verizon NHG TX"/>
                          <a:cs typeface="Verizon NHG TX"/>
                          <a:sym typeface="Verizon NHG TX"/>
                        </a:rPr>
                        <a:t>125 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10120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May</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1000">
                          <a:solidFill>
                            <a:schemeClr val="dk1"/>
                          </a:solidFill>
                          <a:latin typeface="Verizon NHG TX"/>
                          <a:ea typeface="Verizon NHG TX"/>
                          <a:cs typeface="Verizon NHG TX"/>
                          <a:sym typeface="Verizon NHG TX"/>
                        </a:rPr>
                        <a:t>153 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r>
            </a:tbl>
          </a:graphicData>
        </a:graphic>
      </p:graphicFrame>
      <p:graphicFrame>
        <p:nvGraphicFramePr>
          <p:cNvPr id="2138" name="Google Shape;2138;p299"/>
          <p:cNvGraphicFramePr/>
          <p:nvPr/>
        </p:nvGraphicFramePr>
        <p:xfrm>
          <a:off x="4598275" y="3083175"/>
          <a:ext cx="1371600" cy="1417250"/>
        </p:xfrm>
        <a:graphic>
          <a:graphicData uri="http://schemas.openxmlformats.org/drawingml/2006/table">
            <a:tbl>
              <a:tblPr>
                <a:noFill/>
              </a:tblPr>
              <a:tblGrid>
                <a:gridCol w="548900"/>
                <a:gridCol w="822700"/>
              </a:tblGrid>
              <a:tr h="381000">
                <a:tc gridSpan="2">
                  <a:txBody>
                    <a:bodyPr/>
                    <a:lstStyle/>
                    <a:p>
                      <a:pPr marL="0" lvl="0" indent="0" algn="ctr" rtl="0">
                        <a:spcBef>
                          <a:spcPts val="0"/>
                        </a:spcBef>
                        <a:spcAft>
                          <a:spcPts val="0"/>
                        </a:spcAft>
                        <a:buClr>
                          <a:schemeClr val="dk1"/>
                        </a:buClr>
                        <a:buSzPts val="1100"/>
                        <a:buFont typeface="Arial"/>
                        <a:buNone/>
                      </a:pPr>
                      <a:r>
                        <a:rPr lang="en-US" b="1">
                          <a:solidFill>
                            <a:schemeClr val="lt1"/>
                          </a:solidFill>
                          <a:latin typeface="Verizon NHG TX"/>
                          <a:ea typeface="Verizon NHG TX"/>
                          <a:cs typeface="Verizon NHG TX"/>
                          <a:sym typeface="Verizon NHG TX"/>
                        </a:rPr>
                        <a:t>data</a:t>
                      </a:r>
                      <a:endParaRPr>
                        <a:solidFill>
                          <a:srgbClr val="FFFFFF"/>
                        </a:solidFill>
                        <a:latin typeface="Verizon NHG TX"/>
                        <a:ea typeface="Verizon NHG TX"/>
                        <a:cs typeface="Verizon NHG TX"/>
                        <a:sym typeface="Verizon NHG TX"/>
                      </a:endParaRPr>
                    </a:p>
                  </a:txBody>
                  <a:tcPr marL="0" marR="0" marT="91425" marB="91425">
                    <a:lnB w="9525" cap="flat" cmpd="sng">
                      <a:solidFill>
                        <a:srgbClr val="B7B7B7"/>
                      </a:solidFill>
                      <a:prstDash val="solid"/>
                      <a:round/>
                      <a:headEnd type="none" w="sm" len="sm"/>
                      <a:tailEnd type="none" w="sm" len="sm"/>
                    </a:lnB>
                    <a:solidFill>
                      <a:srgbClr val="D52B1E"/>
                    </a:solidFill>
                  </a:tcPr>
                </a:tc>
                <a:tc hMerge="1">
                  <a:txBody>
                    <a:bodyPr/>
                    <a:lstStyle/>
                    <a:p>
                      <a:endParaRPr lang="en-US"/>
                    </a:p>
                  </a:txBody>
                  <a:tcPr/>
                </a:tc>
              </a:tr>
              <a:tr h="11070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Jan</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15 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9350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Feb</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31 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108275">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Mar</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42 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10120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Apr</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43 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r>
              <a:tr h="80450">
                <a:tc>
                  <a:txBody>
                    <a:bodyPr/>
                    <a:lstStyle/>
                    <a:p>
                      <a:pPr marL="0" lvl="0" indent="0" algn="ctr" rtl="0">
                        <a:spcBef>
                          <a:spcPts val="0"/>
                        </a:spcBef>
                        <a:spcAft>
                          <a:spcPts val="0"/>
                        </a:spcAft>
                        <a:buNone/>
                      </a:pPr>
                      <a:r>
                        <a:rPr lang="en-US" sz="1000">
                          <a:latin typeface="Verizon NHG TX"/>
                          <a:ea typeface="Verizon NHG TX"/>
                          <a:cs typeface="Verizon NHG TX"/>
                          <a:sym typeface="Verizon NHG TX"/>
                        </a:rPr>
                        <a:t>May</a:t>
                      </a:r>
                      <a:endParaRPr sz="1000">
                        <a:latin typeface="Verizon NHG TX"/>
                        <a:ea typeface="Verizon NHG TX"/>
                        <a:cs typeface="Verizon NHG TX"/>
                        <a:sym typeface="Verizon NHG TX"/>
                      </a:endParaRPr>
                    </a:p>
                  </a:txBody>
                  <a:tcPr marL="91425" marR="91425" marT="27425" marB="27425">
                    <a:lnL w="9525" cap="flat" cmpd="sng">
                      <a:solidFill>
                        <a:srgbClr val="B7B7B7"/>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en-US" sz="1000">
                          <a:latin typeface="Verizon NHG TX"/>
                          <a:ea typeface="Verizon NHG TX"/>
                          <a:cs typeface="Verizon NHG TX"/>
                          <a:sym typeface="Verizon NHG TX"/>
                        </a:rPr>
                        <a:t>49 k</a:t>
                      </a:r>
                      <a:endParaRPr sz="1000">
                        <a:latin typeface="Verizon NHG TX"/>
                        <a:ea typeface="Verizon NHG TX"/>
                        <a:cs typeface="Verizon NHG TX"/>
                        <a:sym typeface="Verizon NHG TX"/>
                      </a:endParaRPr>
                    </a:p>
                  </a:txBody>
                  <a:tcPr marL="91425" marR="228600" marT="27425" marB="27425">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B7B7B7"/>
                      </a:solidFill>
                      <a:prstDash val="solid"/>
                      <a:round/>
                      <a:headEnd type="none" w="sm" len="sm"/>
                      <a:tailEnd type="none" w="sm" len="sm"/>
                    </a:lnB>
                  </a:tcPr>
                </a:tc>
              </a:tr>
            </a:tbl>
          </a:graphicData>
        </a:graphic>
      </p:graphicFrame>
      <p:cxnSp>
        <p:nvCxnSpPr>
          <p:cNvPr id="2139" name="Google Shape;2139;p299"/>
          <p:cNvCxnSpPr/>
          <p:nvPr/>
        </p:nvCxnSpPr>
        <p:spPr>
          <a:xfrm rot="5400000">
            <a:off x="4993825" y="2971546"/>
            <a:ext cx="169200" cy="0"/>
          </a:xfrm>
          <a:prstGeom prst="straightConnector1">
            <a:avLst/>
          </a:prstGeom>
          <a:noFill/>
          <a:ln w="12700" cap="flat" cmpd="sng">
            <a:solidFill>
              <a:srgbClr val="666666"/>
            </a:solidFill>
            <a:prstDash val="dot"/>
            <a:round/>
            <a:headEnd type="none" w="sm" len="sm"/>
            <a:tailEnd type="oval" w="med" len="med"/>
          </a:ln>
        </p:spPr>
      </p:cxnSp>
      <p:cxnSp>
        <p:nvCxnSpPr>
          <p:cNvPr id="2140" name="Google Shape;2140;p299"/>
          <p:cNvCxnSpPr/>
          <p:nvPr/>
        </p:nvCxnSpPr>
        <p:spPr>
          <a:xfrm rot="5400000">
            <a:off x="3888425" y="2971546"/>
            <a:ext cx="169200" cy="0"/>
          </a:xfrm>
          <a:prstGeom prst="straightConnector1">
            <a:avLst/>
          </a:prstGeom>
          <a:noFill/>
          <a:ln w="12700" cap="flat" cmpd="sng">
            <a:solidFill>
              <a:srgbClr val="666666"/>
            </a:solidFill>
            <a:prstDash val="dot"/>
            <a:round/>
            <a:headEnd type="none" w="sm" len="sm"/>
            <a:tailEnd type="oval" w="med" len="med"/>
          </a:ln>
        </p:spPr>
      </p:cxnSp>
      <p:sp>
        <p:nvSpPr>
          <p:cNvPr id="2141" name="Google Shape;2141;p299"/>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567421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48"/>
          <p:cNvSpPr txBox="1">
            <a:spLocks noGrp="1"/>
          </p:cNvSpPr>
          <p:nvPr>
            <p:ph type="ctrTitle"/>
          </p:nvPr>
        </p:nvSpPr>
        <p:spPr>
          <a:xfrm>
            <a:off x="457200" y="1097280"/>
            <a:ext cx="4114800" cy="1302900"/>
          </a:xfrm>
          <a:prstGeom prst="rect">
            <a:avLst/>
          </a:prstGeom>
          <a:noFill/>
          <a:ln>
            <a:noFill/>
          </a:ln>
        </p:spPr>
        <p:txBody>
          <a:bodyPr spcFirstLastPara="1" wrap="square" lIns="91425" tIns="91425" rIns="91425" bIns="91425" anchor="t" anchorCtr="0">
            <a:noAutofit/>
          </a:bodyPr>
          <a:lstStyle/>
          <a:p>
            <a:pPr lvl="0"/>
            <a:r>
              <a:rPr lang="en-US" dirty="0" smtClean="0"/>
              <a:t>Appendix A</a:t>
            </a:r>
            <a:endParaRPr dirty="0"/>
          </a:p>
        </p:txBody>
      </p:sp>
      <p:sp>
        <p:nvSpPr>
          <p:cNvPr id="973" name="Google Shape;973;p148"/>
          <p:cNvSpPr txBox="1">
            <a:spLocks noGrp="1"/>
          </p:cNvSpPr>
          <p:nvPr>
            <p:ph type="sldNum" idx="4294967295"/>
          </p:nvPr>
        </p:nvSpPr>
        <p:spPr>
          <a:xfrm>
            <a:off x="8915400" y="4700588"/>
            <a:ext cx="2286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2287228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149"/>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rgbClr val="000000"/>
                </a:solidFill>
              </a:rPr>
              <a:t>27</a:t>
            </a:fld>
            <a:endParaRPr>
              <a:solidFill>
                <a:srgbClr val="000000"/>
              </a:solidFill>
            </a:endParaRPr>
          </a:p>
        </p:txBody>
      </p:sp>
      <p:sp>
        <p:nvSpPr>
          <p:cNvPr id="981" name="Google Shape;981;p149"/>
          <p:cNvSpPr txBox="1">
            <a:spLocks noGrp="1"/>
          </p:cNvSpPr>
          <p:nvPr>
            <p:ph type="title"/>
          </p:nvPr>
        </p:nvSpPr>
        <p:spPr>
          <a:xfrm>
            <a:off x="457200" y="594360"/>
            <a:ext cx="7086600" cy="685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2400"/>
              <a:buFont typeface="Arial"/>
              <a:buNone/>
            </a:pPr>
            <a:r>
              <a:rPr lang="en"/>
              <a:t>NLP Insights: Phone Settings calls – 52K</a:t>
            </a:r>
            <a:endParaRPr/>
          </a:p>
        </p:txBody>
      </p:sp>
      <p:sp>
        <p:nvSpPr>
          <p:cNvPr id="982" name="Google Shape;982;p149"/>
          <p:cNvSpPr/>
          <p:nvPr/>
        </p:nvSpPr>
        <p:spPr>
          <a:xfrm>
            <a:off x="574791" y="4249761"/>
            <a:ext cx="3943800" cy="379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rgbClr val="FFFFFF"/>
                </a:solidFill>
                <a:latin typeface="Neue Haas Grotesk Text Std"/>
                <a:ea typeface="Neue Haas Grotesk Text Std"/>
                <a:cs typeface="Neue Haas Grotesk Text Std"/>
                <a:sym typeface="Neue Haas Grotesk Text Std"/>
              </a:rPr>
              <a:t>50% of setting calls are coming within 48 hours of travel.</a:t>
            </a:r>
            <a:endParaRPr sz="1100" b="1">
              <a:solidFill>
                <a:srgbClr val="FFFFFF"/>
              </a:solidFill>
              <a:latin typeface="Neue Haas Grotesk Text Std"/>
              <a:ea typeface="Neue Haas Grotesk Text Std"/>
              <a:cs typeface="Neue Haas Grotesk Text Std"/>
              <a:sym typeface="Neue Haas Grotesk Text Std"/>
            </a:endParaRPr>
          </a:p>
        </p:txBody>
      </p:sp>
      <p:sp>
        <p:nvSpPr>
          <p:cNvPr id="983" name="Google Shape;983;p149"/>
          <p:cNvSpPr/>
          <p:nvPr/>
        </p:nvSpPr>
        <p:spPr>
          <a:xfrm>
            <a:off x="4664927" y="4092670"/>
            <a:ext cx="4081200" cy="479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a:solidFill>
                  <a:srgbClr val="FFFFFF"/>
                </a:solidFill>
                <a:latin typeface="Neue Haas Grotesk Text Std"/>
                <a:ea typeface="Neue Haas Grotesk Text Std"/>
                <a:cs typeface="Neue Haas Grotesk Text Std"/>
                <a:sym typeface="Neue Haas Grotesk Text Std"/>
              </a:rPr>
              <a:t>Average of 12% of calls coming from Mex, Can and AWB are travelers calling for phone settings – highest in any category</a:t>
            </a:r>
            <a:endParaRPr sz="1100">
              <a:solidFill>
                <a:srgbClr val="FFFFFF"/>
              </a:solidFill>
              <a:latin typeface="Neue Haas Grotesk Text Std"/>
              <a:ea typeface="Neue Haas Grotesk Text Std"/>
              <a:cs typeface="Neue Haas Grotesk Text Std"/>
              <a:sym typeface="Neue Haas Grotesk Text Std"/>
            </a:endParaRPr>
          </a:p>
        </p:txBody>
      </p:sp>
      <p:pic>
        <p:nvPicPr>
          <p:cNvPr id="984" name="Google Shape;984;p149"/>
          <p:cNvPicPr preferRelativeResize="0"/>
          <p:nvPr/>
        </p:nvPicPr>
        <p:blipFill rotWithShape="1">
          <a:blip r:embed="rId3">
            <a:alphaModFix/>
          </a:blip>
          <a:srcRect/>
          <a:stretch/>
        </p:blipFill>
        <p:spPr>
          <a:xfrm>
            <a:off x="540331" y="1166336"/>
            <a:ext cx="3978300" cy="3017700"/>
          </a:xfrm>
          <a:prstGeom prst="rect">
            <a:avLst/>
          </a:prstGeom>
          <a:noFill/>
          <a:ln>
            <a:noFill/>
          </a:ln>
        </p:spPr>
      </p:pic>
      <p:pic>
        <p:nvPicPr>
          <p:cNvPr id="985" name="Google Shape;985;p149"/>
          <p:cNvPicPr preferRelativeResize="0"/>
          <p:nvPr/>
        </p:nvPicPr>
        <p:blipFill rotWithShape="1">
          <a:blip r:embed="rId4">
            <a:alphaModFix/>
          </a:blip>
          <a:srcRect/>
          <a:stretch/>
        </p:blipFill>
        <p:spPr>
          <a:xfrm>
            <a:off x="4601737" y="1166336"/>
            <a:ext cx="4282200" cy="2743200"/>
          </a:xfrm>
          <a:prstGeom prst="rect">
            <a:avLst/>
          </a:prstGeom>
          <a:noFill/>
          <a:ln>
            <a:noFill/>
          </a:ln>
        </p:spPr>
      </p:pic>
      <p:sp>
        <p:nvSpPr>
          <p:cNvPr id="986" name="Google Shape;986;p149"/>
          <p:cNvSpPr txBox="1"/>
          <p:nvPr/>
        </p:nvSpPr>
        <p:spPr>
          <a:xfrm>
            <a:off x="6705600" y="4738761"/>
            <a:ext cx="1752600" cy="253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50">
                <a:solidFill>
                  <a:schemeClr val="dk1"/>
                </a:solidFill>
                <a:latin typeface="Neue Haas Grotesk Text Std"/>
                <a:ea typeface="Neue Haas Grotesk Text Std"/>
                <a:cs typeface="Neue Haas Grotesk Text Std"/>
                <a:sym typeface="Neue Haas Grotesk Text Std"/>
              </a:rPr>
              <a:t>December’18-May’19</a:t>
            </a:r>
            <a:endParaRPr sz="1050">
              <a:solidFill>
                <a:schemeClr val="dk1"/>
              </a:solidFill>
              <a:latin typeface="Neue Haas Grotesk Text Std"/>
              <a:ea typeface="Neue Haas Grotesk Text Std"/>
              <a:cs typeface="Neue Haas Grotesk Text Std"/>
              <a:sym typeface="Neue Haas Grotesk Text Std"/>
            </a:endParaRPr>
          </a:p>
        </p:txBody>
      </p:sp>
      <p:sp>
        <p:nvSpPr>
          <p:cNvPr id="987" name="Google Shape;987;p149"/>
          <p:cNvSpPr txBox="1"/>
          <p:nvPr/>
        </p:nvSpPr>
        <p:spPr>
          <a:xfrm>
            <a:off x="6308590" y="552315"/>
            <a:ext cx="1982400" cy="43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Evaluated based on same month traveled and called.</a:t>
            </a:r>
            <a:endParaRPr sz="11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2838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50"/>
          <p:cNvSpPr txBox="1">
            <a:spLocks noGrp="1"/>
          </p:cNvSpPr>
          <p:nvPr>
            <p:ph type="sldNum" idx="12"/>
          </p:nvPr>
        </p:nvSpPr>
        <p:spPr>
          <a:xfrm>
            <a:off x="8459788" y="4801223"/>
            <a:ext cx="228600" cy="171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600"/>
              <a:buNone/>
            </a:pPr>
            <a:fld id="{00000000-1234-1234-1234-123412341234}" type="slidenum">
              <a:rPr lang="en"/>
              <a:t>28</a:t>
            </a:fld>
            <a:endParaRPr/>
          </a:p>
        </p:txBody>
      </p:sp>
      <p:sp>
        <p:nvSpPr>
          <p:cNvPr id="993" name="Google Shape;993;p150"/>
          <p:cNvSpPr txBox="1"/>
          <p:nvPr/>
        </p:nvSpPr>
        <p:spPr>
          <a:xfrm>
            <a:off x="694393" y="510998"/>
            <a:ext cx="51015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Neue Haas Grotesk Text Std"/>
                <a:ea typeface="Neue Haas Grotesk Text Std"/>
                <a:cs typeface="Neue Haas Grotesk Text Std"/>
                <a:sym typeface="Neue Haas Grotesk Text Std"/>
              </a:rPr>
              <a:t>  </a:t>
            </a:r>
            <a:r>
              <a:rPr lang="en" sz="1800" b="1">
                <a:solidFill>
                  <a:schemeClr val="dk1"/>
                </a:solidFill>
                <a:latin typeface="Neue Haas Grotesk Text Std"/>
                <a:ea typeface="Neue Haas Grotesk Text Std"/>
                <a:cs typeface="Neue Haas Grotesk Text Std"/>
                <a:sym typeface="Neue Haas Grotesk Text Std"/>
              </a:rPr>
              <a:t>Background</a:t>
            </a:r>
            <a:endParaRPr/>
          </a:p>
        </p:txBody>
      </p:sp>
      <p:sp>
        <p:nvSpPr>
          <p:cNvPr id="994" name="Google Shape;994;p150"/>
          <p:cNvSpPr/>
          <p:nvPr/>
        </p:nvSpPr>
        <p:spPr>
          <a:xfrm>
            <a:off x="597373" y="855847"/>
            <a:ext cx="2145000" cy="3611400"/>
          </a:xfrm>
          <a:prstGeom prst="roundRect">
            <a:avLst>
              <a:gd name="adj" fmla="val 16667"/>
            </a:avLst>
          </a:prstGeom>
          <a:noFill/>
          <a:ln w="9525" cap="sq" cmpd="sng">
            <a:solidFill>
              <a:srgbClr val="595959"/>
            </a:solidFill>
            <a:prstDash val="dash"/>
            <a:round/>
            <a:headEnd type="none" w="sm" len="sm"/>
            <a:tailEnd type="none" w="sm" len="sm"/>
          </a:ln>
        </p:spPr>
        <p:txBody>
          <a:bodyPr spcFirstLastPara="1" wrap="square" lIns="182875" tIns="91425" rIns="182875" bIns="91425" anchor="ctr" anchorCtr="0">
            <a:noAutofit/>
          </a:bodyPr>
          <a:lstStyle/>
          <a:p>
            <a:pPr marL="0" marR="0" lvl="0" indent="0" algn="ctr" rtl="0">
              <a:spcBef>
                <a:spcPts val="0"/>
              </a:spcBef>
              <a:spcAft>
                <a:spcPts val="0"/>
              </a:spcAft>
              <a:buNone/>
            </a:pPr>
            <a:endParaRPr sz="3600">
              <a:solidFill>
                <a:srgbClr val="000000"/>
              </a:solidFill>
              <a:latin typeface="Calibri"/>
              <a:ea typeface="Calibri"/>
              <a:cs typeface="Calibri"/>
              <a:sym typeface="Calibri"/>
            </a:endParaRPr>
          </a:p>
        </p:txBody>
      </p:sp>
      <p:pic>
        <p:nvPicPr>
          <p:cNvPr id="995" name="Google Shape;995;p150" descr="A picture containing gambling house, room, indoor, scene&#10;&#10;Description generated with very high confidence"/>
          <p:cNvPicPr preferRelativeResize="0"/>
          <p:nvPr/>
        </p:nvPicPr>
        <p:blipFill rotWithShape="1">
          <a:blip r:embed="rId3">
            <a:alphaModFix/>
          </a:blip>
          <a:srcRect/>
          <a:stretch/>
        </p:blipFill>
        <p:spPr>
          <a:xfrm>
            <a:off x="763145" y="939135"/>
            <a:ext cx="1743300" cy="1160100"/>
          </a:xfrm>
          <a:prstGeom prst="ellipse">
            <a:avLst/>
          </a:prstGeom>
          <a:noFill/>
          <a:ln>
            <a:noFill/>
          </a:ln>
          <a:effectLst>
            <a:outerShdw blurRad="149987" dist="250190" dir="8460000" algn="ctr">
              <a:srgbClr val="000000">
                <a:alpha val="27840"/>
              </a:srgbClr>
            </a:outerShdw>
          </a:effectLst>
        </p:spPr>
      </p:pic>
      <p:sp>
        <p:nvSpPr>
          <p:cNvPr id="996" name="Google Shape;996;p150"/>
          <p:cNvSpPr/>
          <p:nvPr/>
        </p:nvSpPr>
        <p:spPr>
          <a:xfrm>
            <a:off x="4558250" y="11460937"/>
            <a:ext cx="2121600" cy="343800"/>
          </a:xfrm>
          <a:prstGeom prst="homePlate">
            <a:avLst>
              <a:gd name="adj" fmla="val 50000"/>
            </a:avLst>
          </a:prstGeom>
          <a:solidFill>
            <a:srgbClr val="47C0FF"/>
          </a:solidFill>
          <a:ln>
            <a:noFill/>
          </a:ln>
          <a:effectLst>
            <a:outerShdw blurRad="149987" dist="250190" dir="8460000" algn="ctr">
              <a:srgbClr val="000000">
                <a:alpha val="27840"/>
              </a:srgbClr>
            </a:outerShdw>
          </a:effectLst>
        </p:spPr>
        <p:txBody>
          <a:bodyPr spcFirstLastPara="1" wrap="square" lIns="182875" tIns="91425" rIns="182875" bIns="91425" anchor="ctr" anchorCtr="0">
            <a:noAutofit/>
          </a:bodyPr>
          <a:lstStyle/>
          <a:p>
            <a:pPr marL="0" marR="0" lvl="0" indent="0" algn="ctr" rtl="0">
              <a:spcBef>
                <a:spcPts val="0"/>
              </a:spcBef>
              <a:spcAft>
                <a:spcPts val="0"/>
              </a:spcAft>
              <a:buNone/>
            </a:pPr>
            <a:r>
              <a:rPr lang="en" sz="1200">
                <a:solidFill>
                  <a:srgbClr val="000000"/>
                </a:solidFill>
                <a:latin typeface="Calibri"/>
                <a:ea typeface="Calibri"/>
                <a:cs typeface="Calibri"/>
                <a:sym typeface="Calibri"/>
              </a:rPr>
              <a:t>Data Description</a:t>
            </a:r>
            <a:endParaRPr/>
          </a:p>
        </p:txBody>
      </p:sp>
      <p:sp>
        <p:nvSpPr>
          <p:cNvPr id="997" name="Google Shape;997;p150"/>
          <p:cNvSpPr/>
          <p:nvPr/>
        </p:nvSpPr>
        <p:spPr>
          <a:xfrm>
            <a:off x="700315" y="3884914"/>
            <a:ext cx="1883100" cy="316200"/>
          </a:xfrm>
          <a:prstGeom prst="homePlate">
            <a:avLst>
              <a:gd name="adj" fmla="val 50000"/>
            </a:avLst>
          </a:prstGeom>
          <a:solidFill>
            <a:srgbClr val="FFA85B"/>
          </a:solidFill>
          <a:ln>
            <a:noFill/>
          </a:ln>
          <a:effectLst>
            <a:outerShdw blurRad="149987" dist="250190" dir="8460000" algn="ctr">
              <a:srgbClr val="000000">
                <a:alpha val="27840"/>
              </a:srgbClr>
            </a:outerShdw>
          </a:effectLst>
        </p:spPr>
        <p:txBody>
          <a:bodyPr spcFirstLastPara="1" wrap="square" lIns="182875" tIns="91425" rIns="182875" bIns="91425" anchor="ctr" anchorCtr="0">
            <a:noAutofit/>
          </a:bodyPr>
          <a:lstStyle/>
          <a:p>
            <a:pPr marL="0" marR="0" lvl="0" indent="0" algn="ctr" rtl="0">
              <a:spcBef>
                <a:spcPts val="0"/>
              </a:spcBef>
              <a:spcAft>
                <a:spcPts val="0"/>
              </a:spcAft>
              <a:buNone/>
            </a:pPr>
            <a:r>
              <a:rPr lang="en" sz="1100">
                <a:solidFill>
                  <a:srgbClr val="000000"/>
                </a:solidFill>
                <a:latin typeface="Calibri"/>
                <a:ea typeface="Calibri"/>
                <a:cs typeface="Calibri"/>
                <a:sym typeface="Calibri"/>
              </a:rPr>
              <a:t>Data Description</a:t>
            </a:r>
            <a:endParaRPr/>
          </a:p>
        </p:txBody>
      </p:sp>
      <p:sp>
        <p:nvSpPr>
          <p:cNvPr id="998" name="Google Shape;998;p150"/>
          <p:cNvSpPr/>
          <p:nvPr/>
        </p:nvSpPr>
        <p:spPr>
          <a:xfrm>
            <a:off x="763145" y="2354909"/>
            <a:ext cx="1813500" cy="654000"/>
          </a:xfrm>
          <a:prstGeom prst="roundRect">
            <a:avLst>
              <a:gd name="adj" fmla="val 16667"/>
            </a:avLst>
          </a:prstGeom>
          <a:solidFill>
            <a:schemeClr val="lt1"/>
          </a:solidFill>
          <a:ln w="9525" cap="sq" cmpd="sng">
            <a:solidFill>
              <a:schemeClr val="accent6"/>
            </a:solidFill>
            <a:prstDash val="solid"/>
            <a:round/>
            <a:headEnd type="none" w="sm" len="sm"/>
            <a:tailEnd type="none" w="sm" len="sm"/>
          </a:ln>
        </p:spPr>
        <p:txBody>
          <a:bodyPr spcFirstLastPara="1" wrap="square" lIns="182875" tIns="91425" rIns="182875" bIns="91425" anchor="ctr" anchorCtr="0">
            <a:noAutofit/>
          </a:bodyPr>
          <a:lstStyle/>
          <a:p>
            <a:pPr marL="0" marR="0" lvl="0" indent="0" algn="l" rtl="0">
              <a:spcBef>
                <a:spcPts val="0"/>
              </a:spcBef>
              <a:spcAft>
                <a:spcPts val="0"/>
              </a:spcAft>
              <a:buNone/>
            </a:pPr>
            <a:r>
              <a:rPr lang="en" sz="900">
                <a:solidFill>
                  <a:srgbClr val="000000"/>
                </a:solidFill>
                <a:latin typeface="Calibri"/>
                <a:ea typeface="Calibri"/>
                <a:cs typeface="Calibri"/>
                <a:sym typeface="Calibri"/>
              </a:rPr>
              <a:t>Algorithm built was carried on international call transcript data from Oct’18 to Dec’18.  </a:t>
            </a:r>
            <a:endParaRPr sz="900">
              <a:solidFill>
                <a:srgbClr val="000000"/>
              </a:solidFill>
              <a:latin typeface="Calibri"/>
              <a:ea typeface="Calibri"/>
              <a:cs typeface="Calibri"/>
              <a:sym typeface="Calibri"/>
            </a:endParaRPr>
          </a:p>
        </p:txBody>
      </p:sp>
      <p:sp>
        <p:nvSpPr>
          <p:cNvPr id="999" name="Google Shape;999;p150"/>
          <p:cNvSpPr/>
          <p:nvPr/>
        </p:nvSpPr>
        <p:spPr>
          <a:xfrm>
            <a:off x="3299703" y="852829"/>
            <a:ext cx="2145000" cy="3611400"/>
          </a:xfrm>
          <a:prstGeom prst="roundRect">
            <a:avLst>
              <a:gd name="adj" fmla="val 16667"/>
            </a:avLst>
          </a:prstGeom>
          <a:noFill/>
          <a:ln w="9525" cap="sq" cmpd="sng">
            <a:solidFill>
              <a:srgbClr val="595959"/>
            </a:solidFill>
            <a:prstDash val="dash"/>
            <a:round/>
            <a:headEnd type="none" w="sm" len="sm"/>
            <a:tailEnd type="none" w="sm" len="sm"/>
          </a:ln>
        </p:spPr>
        <p:txBody>
          <a:bodyPr spcFirstLastPara="1" wrap="square" lIns="182875" tIns="91425" rIns="182875" bIns="91425" anchor="ctr" anchorCtr="0">
            <a:noAutofit/>
          </a:bodyPr>
          <a:lstStyle/>
          <a:p>
            <a:pPr marL="0" marR="0" lvl="0" indent="0" algn="ctr" rtl="0">
              <a:spcBef>
                <a:spcPts val="0"/>
              </a:spcBef>
              <a:spcAft>
                <a:spcPts val="0"/>
              </a:spcAft>
              <a:buNone/>
            </a:pPr>
            <a:endParaRPr sz="3600">
              <a:solidFill>
                <a:srgbClr val="000000"/>
              </a:solidFill>
              <a:latin typeface="Calibri"/>
              <a:ea typeface="Calibri"/>
              <a:cs typeface="Calibri"/>
              <a:sym typeface="Calibri"/>
            </a:endParaRPr>
          </a:p>
        </p:txBody>
      </p:sp>
      <p:pic>
        <p:nvPicPr>
          <p:cNvPr id="1000" name="Google Shape;1000;p150" descr="A picture containing object&#10;&#10;Description generated with high confidence"/>
          <p:cNvPicPr preferRelativeResize="0"/>
          <p:nvPr/>
        </p:nvPicPr>
        <p:blipFill rotWithShape="1">
          <a:blip r:embed="rId4">
            <a:alphaModFix/>
          </a:blip>
          <a:srcRect/>
          <a:stretch/>
        </p:blipFill>
        <p:spPr>
          <a:xfrm>
            <a:off x="3435890" y="939135"/>
            <a:ext cx="2008800" cy="1183800"/>
          </a:xfrm>
          <a:prstGeom prst="ellipse">
            <a:avLst/>
          </a:prstGeom>
          <a:noFill/>
          <a:ln>
            <a:noFill/>
          </a:ln>
          <a:effectLst>
            <a:outerShdw blurRad="149987" dist="250190" dir="8460000" algn="ctr">
              <a:srgbClr val="000000">
                <a:alpha val="27840"/>
              </a:srgbClr>
            </a:outerShdw>
          </a:effectLst>
        </p:spPr>
      </p:pic>
      <p:sp>
        <p:nvSpPr>
          <p:cNvPr id="1001" name="Google Shape;1001;p150"/>
          <p:cNvSpPr/>
          <p:nvPr/>
        </p:nvSpPr>
        <p:spPr>
          <a:xfrm>
            <a:off x="3465474" y="2345899"/>
            <a:ext cx="1813500" cy="937200"/>
          </a:xfrm>
          <a:prstGeom prst="roundRect">
            <a:avLst>
              <a:gd name="adj" fmla="val 16667"/>
            </a:avLst>
          </a:prstGeom>
          <a:solidFill>
            <a:schemeClr val="lt1"/>
          </a:solidFill>
          <a:ln w="9525" cap="sq" cmpd="sng">
            <a:solidFill>
              <a:schemeClr val="accent6"/>
            </a:solidFill>
            <a:prstDash val="solid"/>
            <a:round/>
            <a:headEnd type="none" w="sm" len="sm"/>
            <a:tailEnd type="none" w="sm" len="sm"/>
          </a:ln>
        </p:spPr>
        <p:txBody>
          <a:bodyPr spcFirstLastPara="1" wrap="square" lIns="182875" tIns="91425" rIns="182875" bIns="91425" anchor="ctr" anchorCtr="0">
            <a:noAutofit/>
          </a:bodyPr>
          <a:lstStyle/>
          <a:p>
            <a:pPr marL="171450" marR="0" lvl="0" indent="-171450" algn="l" rtl="0">
              <a:spcBef>
                <a:spcPts val="0"/>
              </a:spcBef>
              <a:spcAft>
                <a:spcPts val="0"/>
              </a:spcAft>
              <a:buClr>
                <a:srgbClr val="000000"/>
              </a:buClr>
              <a:buSzPts val="900"/>
              <a:buFont typeface="Noto Sans Symbols"/>
              <a:buChar char="▪"/>
            </a:pPr>
            <a:r>
              <a:rPr lang="en" sz="900">
                <a:solidFill>
                  <a:srgbClr val="000000"/>
                </a:solidFill>
                <a:latin typeface="Calibri"/>
                <a:ea typeface="Calibri"/>
                <a:cs typeface="Calibri"/>
                <a:sym typeface="Calibri"/>
              </a:rPr>
              <a:t>Removed stop words.</a:t>
            </a:r>
            <a:endParaRPr/>
          </a:p>
          <a:p>
            <a:pPr marL="171450" marR="0" lvl="0" indent="-171450" algn="l" rtl="0">
              <a:spcBef>
                <a:spcPts val="0"/>
              </a:spcBef>
              <a:spcAft>
                <a:spcPts val="0"/>
              </a:spcAft>
              <a:buClr>
                <a:srgbClr val="000000"/>
              </a:buClr>
              <a:buSzPts val="900"/>
              <a:buFont typeface="Noto Sans Symbols"/>
              <a:buChar char="▪"/>
            </a:pPr>
            <a:r>
              <a:rPr lang="en" sz="900">
                <a:solidFill>
                  <a:srgbClr val="000000"/>
                </a:solidFill>
                <a:latin typeface="Calibri"/>
                <a:ea typeface="Calibri"/>
                <a:cs typeface="Calibri"/>
                <a:sym typeface="Calibri"/>
              </a:rPr>
              <a:t>Removed the names/country names which are not relevant.</a:t>
            </a:r>
            <a:endParaRPr/>
          </a:p>
          <a:p>
            <a:pPr marL="171450" marR="0" lvl="0" indent="-171450" algn="l" rtl="0">
              <a:spcBef>
                <a:spcPts val="0"/>
              </a:spcBef>
              <a:spcAft>
                <a:spcPts val="0"/>
              </a:spcAft>
              <a:buClr>
                <a:srgbClr val="000000"/>
              </a:buClr>
              <a:buSzPts val="900"/>
              <a:buFont typeface="Noto Sans Symbols"/>
              <a:buChar char="▪"/>
            </a:pPr>
            <a:r>
              <a:rPr lang="en" sz="900">
                <a:solidFill>
                  <a:srgbClr val="000000"/>
                </a:solidFill>
                <a:latin typeface="Calibri"/>
                <a:ea typeface="Calibri"/>
                <a:cs typeface="Calibri"/>
                <a:sym typeface="Calibri"/>
              </a:rPr>
              <a:t>Lemmatization of words using parts of speech.</a:t>
            </a:r>
            <a:endParaRPr/>
          </a:p>
        </p:txBody>
      </p:sp>
      <p:sp>
        <p:nvSpPr>
          <p:cNvPr id="1002" name="Google Shape;1002;p150"/>
          <p:cNvSpPr/>
          <p:nvPr/>
        </p:nvSpPr>
        <p:spPr>
          <a:xfrm>
            <a:off x="3472064" y="3905105"/>
            <a:ext cx="1883100" cy="316200"/>
          </a:xfrm>
          <a:prstGeom prst="homePlate">
            <a:avLst>
              <a:gd name="adj" fmla="val 50000"/>
            </a:avLst>
          </a:prstGeom>
          <a:solidFill>
            <a:srgbClr val="47C0FF"/>
          </a:solidFill>
          <a:ln>
            <a:noFill/>
          </a:ln>
          <a:effectLst>
            <a:outerShdw blurRad="149987" dist="250190" dir="8460000" algn="ctr">
              <a:srgbClr val="000000">
                <a:alpha val="27840"/>
              </a:srgbClr>
            </a:outerShdw>
          </a:effectLst>
        </p:spPr>
        <p:txBody>
          <a:bodyPr spcFirstLastPara="1" wrap="square" lIns="182875" tIns="91425" rIns="182875" bIns="91425" anchor="ctr" anchorCtr="0">
            <a:noAutofit/>
          </a:bodyPr>
          <a:lstStyle/>
          <a:p>
            <a:pPr marL="0" marR="0" lvl="0" indent="0" algn="ctr" rtl="0">
              <a:spcBef>
                <a:spcPts val="0"/>
              </a:spcBef>
              <a:spcAft>
                <a:spcPts val="0"/>
              </a:spcAft>
              <a:buNone/>
            </a:pPr>
            <a:r>
              <a:rPr lang="en" sz="1100">
                <a:solidFill>
                  <a:srgbClr val="000000"/>
                </a:solidFill>
                <a:latin typeface="Calibri"/>
                <a:ea typeface="Calibri"/>
                <a:cs typeface="Calibri"/>
                <a:sym typeface="Calibri"/>
              </a:rPr>
              <a:t>Data Processing</a:t>
            </a:r>
            <a:endParaRPr sz="1100">
              <a:solidFill>
                <a:srgbClr val="000000"/>
              </a:solidFill>
              <a:latin typeface="Calibri"/>
              <a:ea typeface="Calibri"/>
              <a:cs typeface="Calibri"/>
              <a:sym typeface="Calibri"/>
            </a:endParaRPr>
          </a:p>
        </p:txBody>
      </p:sp>
      <p:sp>
        <p:nvSpPr>
          <p:cNvPr id="1003" name="Google Shape;1003;p150"/>
          <p:cNvSpPr/>
          <p:nvPr/>
        </p:nvSpPr>
        <p:spPr>
          <a:xfrm>
            <a:off x="6160927" y="852829"/>
            <a:ext cx="2145000" cy="3611400"/>
          </a:xfrm>
          <a:prstGeom prst="roundRect">
            <a:avLst>
              <a:gd name="adj" fmla="val 16667"/>
            </a:avLst>
          </a:prstGeom>
          <a:noFill/>
          <a:ln w="9525" cap="sq" cmpd="sng">
            <a:solidFill>
              <a:srgbClr val="595959"/>
            </a:solidFill>
            <a:prstDash val="dash"/>
            <a:round/>
            <a:headEnd type="none" w="sm" len="sm"/>
            <a:tailEnd type="none" w="sm" len="sm"/>
          </a:ln>
        </p:spPr>
        <p:txBody>
          <a:bodyPr spcFirstLastPara="1" wrap="square" lIns="182875" tIns="91425" rIns="182875" bIns="91425" anchor="ctr" anchorCtr="0">
            <a:noAutofit/>
          </a:bodyPr>
          <a:lstStyle/>
          <a:p>
            <a:pPr marL="0" marR="0" lvl="0" indent="0" algn="ctr" rtl="0">
              <a:spcBef>
                <a:spcPts val="0"/>
              </a:spcBef>
              <a:spcAft>
                <a:spcPts val="0"/>
              </a:spcAft>
              <a:buNone/>
            </a:pPr>
            <a:endParaRPr sz="3600">
              <a:solidFill>
                <a:srgbClr val="000000"/>
              </a:solidFill>
              <a:latin typeface="Calibri"/>
              <a:ea typeface="Calibri"/>
              <a:cs typeface="Calibri"/>
              <a:sym typeface="Calibri"/>
            </a:endParaRPr>
          </a:p>
        </p:txBody>
      </p:sp>
      <p:pic>
        <p:nvPicPr>
          <p:cNvPr id="1004" name="Google Shape;1004;p150"/>
          <p:cNvPicPr preferRelativeResize="0"/>
          <p:nvPr/>
        </p:nvPicPr>
        <p:blipFill rotWithShape="1">
          <a:blip r:embed="rId5">
            <a:alphaModFix/>
          </a:blip>
          <a:srcRect/>
          <a:stretch/>
        </p:blipFill>
        <p:spPr>
          <a:xfrm>
            <a:off x="6251980" y="939135"/>
            <a:ext cx="1962900" cy="1201500"/>
          </a:xfrm>
          <a:prstGeom prst="ellipse">
            <a:avLst/>
          </a:prstGeom>
          <a:noFill/>
          <a:ln>
            <a:noFill/>
          </a:ln>
          <a:effectLst>
            <a:outerShdw blurRad="149987" dist="250190" dir="8460000" algn="ctr">
              <a:srgbClr val="000000">
                <a:alpha val="27840"/>
              </a:srgbClr>
            </a:outerShdw>
          </a:effectLst>
        </p:spPr>
      </p:pic>
      <p:sp>
        <p:nvSpPr>
          <p:cNvPr id="1005" name="Google Shape;1005;p150"/>
          <p:cNvSpPr/>
          <p:nvPr/>
        </p:nvSpPr>
        <p:spPr>
          <a:xfrm>
            <a:off x="6251980" y="2316995"/>
            <a:ext cx="1962900" cy="966000"/>
          </a:xfrm>
          <a:prstGeom prst="roundRect">
            <a:avLst>
              <a:gd name="adj" fmla="val 16667"/>
            </a:avLst>
          </a:prstGeom>
          <a:solidFill>
            <a:schemeClr val="lt1"/>
          </a:solidFill>
          <a:ln w="9525" cap="sq" cmpd="sng">
            <a:solidFill>
              <a:schemeClr val="accent6"/>
            </a:solidFill>
            <a:prstDash val="solid"/>
            <a:round/>
            <a:headEnd type="none" w="sm" len="sm"/>
            <a:tailEnd type="none" w="sm" len="sm"/>
          </a:ln>
        </p:spPr>
        <p:txBody>
          <a:bodyPr spcFirstLastPara="1" wrap="square" lIns="182875" tIns="91425" rIns="182875" bIns="91425" anchor="ctr" anchorCtr="0">
            <a:noAutofit/>
          </a:bodyPr>
          <a:lstStyle/>
          <a:p>
            <a:pPr marL="171450" marR="0" lvl="0" indent="-171450" algn="l" rtl="0">
              <a:spcBef>
                <a:spcPts val="0"/>
              </a:spcBef>
              <a:spcAft>
                <a:spcPts val="0"/>
              </a:spcAft>
              <a:buClr>
                <a:srgbClr val="000000"/>
              </a:buClr>
              <a:buSzPts val="900"/>
              <a:buFont typeface="Noto Sans Symbols"/>
              <a:buChar char="▪"/>
            </a:pPr>
            <a:r>
              <a:rPr lang="en" sz="900">
                <a:solidFill>
                  <a:srgbClr val="000000"/>
                </a:solidFill>
                <a:latin typeface="Calibri"/>
                <a:ea typeface="Calibri"/>
                <a:cs typeface="Calibri"/>
                <a:sym typeface="Calibri"/>
              </a:rPr>
              <a:t>Relevant Keyword extraction using Mutual Information Theory</a:t>
            </a:r>
            <a:endParaRPr/>
          </a:p>
          <a:p>
            <a:pPr marL="171450" marR="0" lvl="0" indent="-171450" algn="l" rtl="0">
              <a:spcBef>
                <a:spcPts val="0"/>
              </a:spcBef>
              <a:spcAft>
                <a:spcPts val="0"/>
              </a:spcAft>
              <a:buClr>
                <a:srgbClr val="000000"/>
              </a:buClr>
              <a:buSzPts val="900"/>
              <a:buFont typeface="Noto Sans Symbols"/>
              <a:buChar char="▪"/>
            </a:pPr>
            <a:r>
              <a:rPr lang="en" sz="900">
                <a:solidFill>
                  <a:srgbClr val="000000"/>
                </a:solidFill>
                <a:latin typeface="Calibri"/>
                <a:ea typeface="Calibri"/>
                <a:cs typeface="Calibri"/>
                <a:sym typeface="Calibri"/>
              </a:rPr>
              <a:t>Text Classification with Bag of Words.</a:t>
            </a:r>
            <a:endParaRPr/>
          </a:p>
          <a:p>
            <a:pPr marL="171450" marR="0" lvl="0" indent="-171450" algn="l" rtl="0">
              <a:spcBef>
                <a:spcPts val="0"/>
              </a:spcBef>
              <a:spcAft>
                <a:spcPts val="0"/>
              </a:spcAft>
              <a:buClr>
                <a:srgbClr val="000000"/>
              </a:buClr>
              <a:buSzPts val="900"/>
              <a:buFont typeface="Noto Sans Symbols"/>
              <a:buChar char="▪"/>
            </a:pPr>
            <a:r>
              <a:rPr lang="en" sz="900">
                <a:solidFill>
                  <a:srgbClr val="000000"/>
                </a:solidFill>
                <a:latin typeface="Calibri"/>
                <a:ea typeface="Calibri"/>
                <a:cs typeface="Calibri"/>
                <a:sym typeface="Calibri"/>
              </a:rPr>
              <a:t>Position assignation to classify categories.</a:t>
            </a:r>
            <a:endParaRPr/>
          </a:p>
        </p:txBody>
      </p:sp>
      <p:sp>
        <p:nvSpPr>
          <p:cNvPr id="1006" name="Google Shape;1006;p150"/>
          <p:cNvSpPr/>
          <p:nvPr/>
        </p:nvSpPr>
        <p:spPr>
          <a:xfrm>
            <a:off x="6339877" y="3909878"/>
            <a:ext cx="1883100" cy="316200"/>
          </a:xfrm>
          <a:prstGeom prst="homePlate">
            <a:avLst>
              <a:gd name="adj" fmla="val 50000"/>
            </a:avLst>
          </a:prstGeom>
          <a:solidFill>
            <a:srgbClr val="EB7970"/>
          </a:solidFill>
          <a:ln>
            <a:noFill/>
          </a:ln>
          <a:effectLst>
            <a:outerShdw blurRad="149987" dist="250190" dir="8460000" algn="ctr">
              <a:srgbClr val="000000">
                <a:alpha val="27840"/>
              </a:srgbClr>
            </a:outerShdw>
          </a:effectLst>
        </p:spPr>
        <p:txBody>
          <a:bodyPr spcFirstLastPara="1" wrap="square" lIns="182875" tIns="91425" rIns="182875" bIns="91425" anchor="ctr" anchorCtr="0">
            <a:noAutofit/>
          </a:bodyPr>
          <a:lstStyle/>
          <a:p>
            <a:pPr marL="0" marR="0" lvl="0" indent="0" algn="ctr" rtl="0">
              <a:spcBef>
                <a:spcPts val="0"/>
              </a:spcBef>
              <a:spcAft>
                <a:spcPts val="0"/>
              </a:spcAft>
              <a:buNone/>
            </a:pPr>
            <a:r>
              <a:rPr lang="en" sz="1100">
                <a:solidFill>
                  <a:srgbClr val="000000"/>
                </a:solidFill>
                <a:latin typeface="Calibri"/>
                <a:ea typeface="Calibri"/>
                <a:cs typeface="Calibri"/>
                <a:sym typeface="Calibri"/>
              </a:rPr>
              <a:t>Approach</a:t>
            </a:r>
            <a:endParaRPr sz="1100">
              <a:solidFill>
                <a:srgbClr val="000000"/>
              </a:solidFill>
              <a:latin typeface="Calibri"/>
              <a:ea typeface="Calibri"/>
              <a:cs typeface="Calibri"/>
              <a:sym typeface="Calibri"/>
            </a:endParaRPr>
          </a:p>
        </p:txBody>
      </p:sp>
      <p:sp>
        <p:nvSpPr>
          <p:cNvPr id="1007" name="Google Shape;1007;p150"/>
          <p:cNvSpPr/>
          <p:nvPr/>
        </p:nvSpPr>
        <p:spPr>
          <a:xfrm>
            <a:off x="770022" y="3161414"/>
            <a:ext cx="1813500" cy="654000"/>
          </a:xfrm>
          <a:prstGeom prst="roundRect">
            <a:avLst>
              <a:gd name="adj" fmla="val 16667"/>
            </a:avLst>
          </a:prstGeom>
          <a:solidFill>
            <a:schemeClr val="lt1"/>
          </a:solidFill>
          <a:ln w="9525" cap="sq" cmpd="sng">
            <a:solidFill>
              <a:schemeClr val="accent6"/>
            </a:solidFill>
            <a:prstDash val="solid"/>
            <a:round/>
            <a:headEnd type="none" w="sm" len="sm"/>
            <a:tailEnd type="none" w="sm" len="sm"/>
          </a:ln>
        </p:spPr>
        <p:txBody>
          <a:bodyPr spcFirstLastPara="1" wrap="square" lIns="182875" tIns="91425" rIns="182875" bIns="91425" anchor="ctr" anchorCtr="0">
            <a:noAutofit/>
          </a:bodyPr>
          <a:lstStyle/>
          <a:p>
            <a:pPr marL="0" marR="0" lvl="0" indent="0" algn="l" rtl="0">
              <a:spcBef>
                <a:spcPts val="0"/>
              </a:spcBef>
              <a:spcAft>
                <a:spcPts val="0"/>
              </a:spcAft>
              <a:buNone/>
            </a:pPr>
            <a:r>
              <a:rPr lang="en" sz="900">
                <a:solidFill>
                  <a:srgbClr val="000000"/>
                </a:solidFill>
                <a:latin typeface="Calibri"/>
                <a:ea typeface="Calibri"/>
                <a:cs typeface="Calibri"/>
                <a:sym typeface="Calibri"/>
              </a:rPr>
              <a:t>The validation / analysis is done on international call </a:t>
            </a:r>
            <a:r>
              <a:rPr lang="en" sz="900">
                <a:solidFill>
                  <a:schemeClr val="dk1"/>
                </a:solidFill>
                <a:latin typeface="Calibri"/>
                <a:ea typeface="Calibri"/>
                <a:cs typeface="Calibri"/>
                <a:sym typeface="Calibri"/>
              </a:rPr>
              <a:t>transcript data on Dec’18</a:t>
            </a:r>
            <a:endParaRPr sz="90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3409562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51"/>
          <p:cNvSpPr txBox="1">
            <a:spLocks noGrp="1"/>
          </p:cNvSpPr>
          <p:nvPr>
            <p:ph type="title"/>
          </p:nvPr>
        </p:nvSpPr>
        <p:spPr>
          <a:xfrm>
            <a:off x="539702" y="130887"/>
            <a:ext cx="7086600" cy="685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2400"/>
              <a:buFont typeface="Arial"/>
              <a:buNone/>
            </a:pPr>
            <a:r>
              <a:rPr lang="en"/>
              <a:t>Fraud Calls Analysis</a:t>
            </a:r>
            <a:endParaRPr/>
          </a:p>
        </p:txBody>
      </p:sp>
      <p:sp>
        <p:nvSpPr>
          <p:cNvPr id="1013" name="Google Shape;1013;p151"/>
          <p:cNvSpPr/>
          <p:nvPr/>
        </p:nvSpPr>
        <p:spPr>
          <a:xfrm>
            <a:off x="328568" y="3917386"/>
            <a:ext cx="8307300" cy="650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1100">
                <a:solidFill>
                  <a:schemeClr val="lt1"/>
                </a:solidFill>
                <a:latin typeface="Calibri"/>
                <a:ea typeface="Calibri"/>
                <a:cs typeface="Calibri"/>
                <a:sym typeface="Calibri"/>
              </a:rPr>
              <a:t>The Fraud distribution for the country of Colombia is significantly higher than the overall fraud calls received. Colombia has the highest percentage of fraud calls among the countries which are significant contributors in terms of total calls received by Verizon.</a:t>
            </a:r>
            <a:endParaRPr/>
          </a:p>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pic>
        <p:nvPicPr>
          <p:cNvPr id="1014" name="Google Shape;1014;p151"/>
          <p:cNvPicPr preferRelativeResize="0"/>
          <p:nvPr/>
        </p:nvPicPr>
        <p:blipFill rotWithShape="1">
          <a:blip r:embed="rId3">
            <a:alphaModFix/>
          </a:blip>
          <a:srcRect/>
          <a:stretch/>
        </p:blipFill>
        <p:spPr>
          <a:xfrm>
            <a:off x="312822" y="804477"/>
            <a:ext cx="3420300" cy="2439300"/>
          </a:xfrm>
          <a:prstGeom prst="rect">
            <a:avLst/>
          </a:prstGeom>
          <a:noFill/>
          <a:ln>
            <a:noFill/>
          </a:ln>
        </p:spPr>
      </p:pic>
      <p:pic>
        <p:nvPicPr>
          <p:cNvPr id="1015" name="Google Shape;1015;p151"/>
          <p:cNvPicPr preferRelativeResize="0"/>
          <p:nvPr/>
        </p:nvPicPr>
        <p:blipFill rotWithShape="1">
          <a:blip r:embed="rId4">
            <a:alphaModFix/>
          </a:blip>
          <a:srcRect/>
          <a:stretch/>
        </p:blipFill>
        <p:spPr>
          <a:xfrm>
            <a:off x="4000500" y="832864"/>
            <a:ext cx="4635600" cy="2164800"/>
          </a:xfrm>
          <a:prstGeom prst="rect">
            <a:avLst/>
          </a:prstGeom>
          <a:noFill/>
          <a:ln>
            <a:noFill/>
          </a:ln>
        </p:spPr>
      </p:pic>
      <p:sp>
        <p:nvSpPr>
          <p:cNvPr id="1016" name="Google Shape;1016;p151"/>
          <p:cNvSpPr txBox="1"/>
          <p:nvPr/>
        </p:nvSpPr>
        <p:spPr>
          <a:xfrm>
            <a:off x="5692656" y="3358113"/>
            <a:ext cx="30045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Total number of calls for Colombia for the month of December’18 is 1330.</a:t>
            </a:r>
            <a:endParaRPr/>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4557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276"/>
          <p:cNvSpPr/>
          <p:nvPr/>
        </p:nvSpPr>
        <p:spPr>
          <a:xfrm>
            <a:off x="555100" y="3126475"/>
            <a:ext cx="3318900" cy="228600"/>
          </a:xfrm>
          <a:prstGeom prst="rect">
            <a:avLst/>
          </a:prstGeom>
          <a:gradFill>
            <a:gsLst>
              <a:gs pos="0">
                <a:srgbClr val="FFFFFF"/>
              </a:gs>
              <a:gs pos="100000">
                <a:srgbClr val="B3B3B3"/>
              </a:gs>
            </a:gsLst>
            <a:lin ang="0" scaled="0"/>
          </a:gradFill>
          <a:ln>
            <a:noFill/>
          </a:ln>
        </p:spPr>
        <p:txBody>
          <a:bodyPr spcFirstLastPara="1" wrap="square" lIns="91425" tIns="91425" rIns="91425" bIns="91425" anchor="ctr" anchorCtr="0">
            <a:noAutofit/>
          </a:bodyPr>
          <a:lstStyle/>
          <a:p>
            <a:pPr marL="0" marR="211791" lvl="0" indent="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Verizon NHG TX"/>
                <a:ea typeface="Verizon NHG TX"/>
                <a:cs typeface="Verizon NHG TX"/>
                <a:sym typeface="Verizon NHG TX"/>
              </a:rPr>
              <a:t>customer calls for network coverage / settings</a:t>
            </a:r>
            <a:endParaRPr sz="1000" b="0" i="0" u="none" strike="noStrike" cap="none">
              <a:solidFill>
                <a:srgbClr val="000000"/>
              </a:solidFill>
              <a:latin typeface="Verizon NHG TX"/>
              <a:ea typeface="Verizon NHG TX"/>
              <a:cs typeface="Verizon NHG TX"/>
              <a:sym typeface="Verizon NHG TX"/>
            </a:endParaRPr>
          </a:p>
        </p:txBody>
      </p:sp>
      <p:sp>
        <p:nvSpPr>
          <p:cNvPr id="1671" name="Google Shape;1671;p276"/>
          <p:cNvSpPr/>
          <p:nvPr/>
        </p:nvSpPr>
        <p:spPr>
          <a:xfrm>
            <a:off x="571175" y="3401713"/>
            <a:ext cx="3660300" cy="228600"/>
          </a:xfrm>
          <a:prstGeom prst="rect">
            <a:avLst/>
          </a:prstGeom>
          <a:gradFill>
            <a:gsLst>
              <a:gs pos="0">
                <a:srgbClr val="FFFFFF"/>
              </a:gs>
              <a:gs pos="100000">
                <a:srgbClr val="B3B3B3"/>
              </a:gs>
            </a:gsLst>
            <a:lin ang="0" scaled="0"/>
          </a:gradFill>
          <a:ln>
            <a:noFill/>
          </a:ln>
        </p:spPr>
        <p:txBody>
          <a:bodyPr spcFirstLastPara="1" wrap="square" lIns="91425" tIns="91425" rIns="91425" bIns="91425" anchor="ctr" anchorCtr="0">
            <a:noAutofit/>
          </a:bodyPr>
          <a:lstStyle/>
          <a:p>
            <a:pPr marL="0" marR="211791" lvl="0" indent="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Verizon NHG TX"/>
                <a:ea typeface="Verizon NHG TX"/>
                <a:cs typeface="Verizon NHG TX"/>
                <a:sym typeface="Verizon NHG TX"/>
              </a:rPr>
              <a:t>customer call for extending their plans</a:t>
            </a:r>
            <a:endParaRPr sz="1000" b="0" i="0" u="none" strike="noStrike" cap="none">
              <a:solidFill>
                <a:srgbClr val="000000"/>
              </a:solidFill>
              <a:latin typeface="Verizon NHG TX"/>
              <a:ea typeface="Verizon NHG TX"/>
              <a:cs typeface="Verizon NHG TX"/>
              <a:sym typeface="Verizon NHG TX"/>
            </a:endParaRPr>
          </a:p>
        </p:txBody>
      </p:sp>
      <p:sp>
        <p:nvSpPr>
          <p:cNvPr id="1672" name="Google Shape;1672;p276"/>
          <p:cNvSpPr/>
          <p:nvPr/>
        </p:nvSpPr>
        <p:spPr>
          <a:xfrm>
            <a:off x="565575" y="2854688"/>
            <a:ext cx="2924400" cy="228600"/>
          </a:xfrm>
          <a:prstGeom prst="rect">
            <a:avLst/>
          </a:prstGeom>
          <a:gradFill>
            <a:gsLst>
              <a:gs pos="0">
                <a:srgbClr val="FFFFFF"/>
              </a:gs>
              <a:gs pos="100000">
                <a:srgbClr val="B3B3B3"/>
              </a:gs>
            </a:gsLst>
            <a:lin ang="0" scaled="0"/>
          </a:gradFill>
          <a:ln>
            <a:noFill/>
          </a:ln>
        </p:spPr>
        <p:txBody>
          <a:bodyPr spcFirstLastPara="1" wrap="square" lIns="91425" tIns="91425" rIns="91425" bIns="91425" anchor="ctr" anchorCtr="0">
            <a:noAutofit/>
          </a:bodyPr>
          <a:lstStyle/>
          <a:p>
            <a:pPr marL="0" marR="211791" lvl="0" indent="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Verizon NHG TX"/>
                <a:ea typeface="Verizon NHG TX"/>
                <a:cs typeface="Verizon NHG TX"/>
                <a:sym typeface="Verizon NHG TX"/>
              </a:rPr>
              <a:t>customer tries to fiddle with phone settings</a:t>
            </a:r>
            <a:endParaRPr sz="1000" b="0" i="0" u="none" strike="noStrike" cap="none">
              <a:solidFill>
                <a:srgbClr val="000000"/>
              </a:solidFill>
              <a:latin typeface="Verizon NHG TX"/>
              <a:ea typeface="Verizon NHG TX"/>
              <a:cs typeface="Verizon NHG TX"/>
              <a:sym typeface="Verizon NHG TX"/>
            </a:endParaRPr>
          </a:p>
        </p:txBody>
      </p:sp>
      <p:sp>
        <p:nvSpPr>
          <p:cNvPr id="1673" name="Google Shape;1673;p276"/>
          <p:cNvSpPr/>
          <p:nvPr/>
        </p:nvSpPr>
        <p:spPr>
          <a:xfrm>
            <a:off x="531050" y="2582788"/>
            <a:ext cx="2619900" cy="228600"/>
          </a:xfrm>
          <a:prstGeom prst="rect">
            <a:avLst/>
          </a:prstGeom>
          <a:gradFill>
            <a:gsLst>
              <a:gs pos="0">
                <a:srgbClr val="FFFFFF"/>
              </a:gs>
              <a:gs pos="100000">
                <a:srgbClr val="B3B3B3"/>
              </a:gs>
            </a:gsLst>
            <a:lin ang="0" scaled="0"/>
          </a:gradFill>
          <a:ln>
            <a:noFill/>
          </a:ln>
        </p:spPr>
        <p:txBody>
          <a:bodyPr spcFirstLastPara="1" wrap="square" lIns="91425" tIns="91425" rIns="91425" bIns="91425" anchor="ctr" anchorCtr="0">
            <a:noAutofit/>
          </a:bodyPr>
          <a:lstStyle/>
          <a:p>
            <a:pPr marL="0" marR="211791" lvl="0" indent="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Verizon NHG TX"/>
                <a:ea typeface="Verizon NHG TX"/>
                <a:cs typeface="Verizon NHG TX"/>
                <a:sym typeface="Verizon NHG TX"/>
              </a:rPr>
              <a:t>customer receives welcome message</a:t>
            </a:r>
            <a:endParaRPr sz="1000" b="0" i="0" u="none" strike="noStrike" cap="none">
              <a:solidFill>
                <a:srgbClr val="000000"/>
              </a:solidFill>
              <a:latin typeface="Verizon NHG TX"/>
              <a:ea typeface="Verizon NHG TX"/>
              <a:cs typeface="Verizon NHG TX"/>
              <a:sym typeface="Verizon NHG TX"/>
            </a:endParaRPr>
          </a:p>
        </p:txBody>
      </p:sp>
      <p:sp>
        <p:nvSpPr>
          <p:cNvPr id="1674" name="Google Shape;1674;p276"/>
          <p:cNvSpPr/>
          <p:nvPr/>
        </p:nvSpPr>
        <p:spPr>
          <a:xfrm>
            <a:off x="4600025" y="3494750"/>
            <a:ext cx="4078500" cy="228600"/>
          </a:xfrm>
          <a:prstGeom prst="rect">
            <a:avLst/>
          </a:prstGeom>
          <a:gradFill>
            <a:gsLst>
              <a:gs pos="0">
                <a:srgbClr val="FFFFFF"/>
              </a:gs>
              <a:gs pos="100000">
                <a:srgbClr val="B3B3B3"/>
              </a:gs>
            </a:gsLst>
            <a:lin ang="10800025" scaled="0"/>
          </a:gradFill>
          <a:ln>
            <a:noFill/>
          </a:ln>
        </p:spPr>
        <p:txBody>
          <a:bodyPr spcFirstLastPara="1" wrap="square" lIns="91425" tIns="91425" rIns="91425" bIns="91425" anchor="ctr" anchorCtr="0">
            <a:noAutofit/>
          </a:bodyPr>
          <a:lstStyle/>
          <a:p>
            <a:pPr marL="22860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Verizon NHG TX"/>
                <a:ea typeface="Verizon NHG TX"/>
                <a:cs typeface="Verizon NHG TX"/>
                <a:sym typeface="Verizon NHG TX"/>
              </a:rPr>
              <a:t>customer call for plan deactivation</a:t>
            </a:r>
            <a:endParaRPr sz="1000" b="0" i="0" u="none" strike="noStrike" cap="none">
              <a:solidFill>
                <a:srgbClr val="000000"/>
              </a:solidFill>
              <a:latin typeface="Verizon NHG TX"/>
              <a:ea typeface="Verizon NHG TX"/>
              <a:cs typeface="Verizon NHG TX"/>
              <a:sym typeface="Verizon NHG TX"/>
            </a:endParaRPr>
          </a:p>
        </p:txBody>
      </p:sp>
      <p:sp>
        <p:nvSpPr>
          <p:cNvPr id="1675" name="Google Shape;1675;p276"/>
          <p:cNvSpPr/>
          <p:nvPr/>
        </p:nvSpPr>
        <p:spPr>
          <a:xfrm>
            <a:off x="4971221" y="3766542"/>
            <a:ext cx="3707400" cy="228600"/>
          </a:xfrm>
          <a:prstGeom prst="rect">
            <a:avLst/>
          </a:prstGeom>
          <a:gradFill>
            <a:gsLst>
              <a:gs pos="0">
                <a:srgbClr val="FFFFFF"/>
              </a:gs>
              <a:gs pos="100000">
                <a:srgbClr val="B3B3B3"/>
              </a:gs>
            </a:gsLst>
            <a:lin ang="10800025" scaled="0"/>
          </a:gradFill>
          <a:ln>
            <a:noFill/>
          </a:ln>
        </p:spPr>
        <p:txBody>
          <a:bodyPr spcFirstLastPara="1" wrap="square" lIns="91425" tIns="91425" rIns="91425" bIns="91425" anchor="ctr" anchorCtr="0">
            <a:noAutofit/>
          </a:bodyPr>
          <a:lstStyle/>
          <a:p>
            <a:pPr marL="22860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Verizon NHG TX"/>
                <a:ea typeface="Verizon NHG TX"/>
                <a:cs typeface="Verizon NHG TX"/>
                <a:sym typeface="Verizon NHG TX"/>
              </a:rPr>
              <a:t>customer receives the bill + bill shock</a:t>
            </a:r>
            <a:endParaRPr sz="1000" b="0" i="0" u="none" strike="noStrike" cap="none">
              <a:solidFill>
                <a:srgbClr val="000000"/>
              </a:solidFill>
              <a:latin typeface="Verizon NHG TX"/>
              <a:ea typeface="Verizon NHG TX"/>
              <a:cs typeface="Verizon NHG TX"/>
              <a:sym typeface="Verizon NHG TX"/>
            </a:endParaRPr>
          </a:p>
        </p:txBody>
      </p:sp>
      <p:sp>
        <p:nvSpPr>
          <p:cNvPr id="1676" name="Google Shape;1676;p276"/>
          <p:cNvSpPr/>
          <p:nvPr/>
        </p:nvSpPr>
        <p:spPr>
          <a:xfrm>
            <a:off x="5321875" y="4038325"/>
            <a:ext cx="3364800" cy="228600"/>
          </a:xfrm>
          <a:prstGeom prst="rect">
            <a:avLst/>
          </a:prstGeom>
          <a:gradFill>
            <a:gsLst>
              <a:gs pos="0">
                <a:srgbClr val="FFFFFF"/>
              </a:gs>
              <a:gs pos="100000">
                <a:srgbClr val="B3B3B3"/>
              </a:gs>
            </a:gsLst>
            <a:lin ang="10800025" scaled="0"/>
          </a:gradFill>
          <a:ln>
            <a:noFill/>
          </a:ln>
        </p:spPr>
        <p:txBody>
          <a:bodyPr spcFirstLastPara="1" wrap="square" lIns="91425" tIns="91425" rIns="91425" bIns="91425" anchor="ctr" anchorCtr="0">
            <a:noAutofit/>
          </a:bodyPr>
          <a:lstStyle/>
          <a:p>
            <a:pPr marL="22860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Verizon NHG TX"/>
                <a:ea typeface="Verizon NHG TX"/>
                <a:cs typeface="Verizon NHG TX"/>
                <a:sym typeface="Verizon NHG TX"/>
              </a:rPr>
              <a:t>customer call for bill explanation / bill credit</a:t>
            </a:r>
            <a:endParaRPr sz="1000" b="0" i="0" u="none" strike="noStrike" cap="none">
              <a:solidFill>
                <a:srgbClr val="000000"/>
              </a:solidFill>
              <a:latin typeface="Verizon NHG TX"/>
              <a:ea typeface="Verizon NHG TX"/>
              <a:cs typeface="Verizon NHG TX"/>
              <a:sym typeface="Verizon NHG TX"/>
            </a:endParaRPr>
          </a:p>
        </p:txBody>
      </p:sp>
      <p:sp>
        <p:nvSpPr>
          <p:cNvPr id="1677" name="Google Shape;1677;p276"/>
          <p:cNvSpPr/>
          <p:nvPr/>
        </p:nvSpPr>
        <p:spPr>
          <a:xfrm>
            <a:off x="5694950" y="4310125"/>
            <a:ext cx="2991900" cy="228600"/>
          </a:xfrm>
          <a:prstGeom prst="rect">
            <a:avLst/>
          </a:prstGeom>
          <a:gradFill>
            <a:gsLst>
              <a:gs pos="0">
                <a:srgbClr val="FFFFFF"/>
              </a:gs>
              <a:gs pos="100000">
                <a:srgbClr val="B3B3B3"/>
              </a:gs>
            </a:gsLst>
            <a:lin ang="10800025" scaled="0"/>
          </a:gradFill>
          <a:ln>
            <a:noFill/>
          </a:ln>
        </p:spPr>
        <p:txBody>
          <a:bodyPr spcFirstLastPara="1" wrap="square" lIns="91425" tIns="91425" rIns="91425" bIns="91425" anchor="ctr" anchorCtr="0">
            <a:noAutofit/>
          </a:bodyPr>
          <a:lstStyle/>
          <a:p>
            <a:pPr marL="22860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Verizon NHG TX"/>
                <a:ea typeface="Verizon NHG TX"/>
                <a:cs typeface="Verizon NHG TX"/>
                <a:sym typeface="Verizon NHG TX"/>
              </a:rPr>
              <a:t>customer pays the bill</a:t>
            </a:r>
            <a:endParaRPr sz="1000" b="0" i="0" u="none" strike="noStrike" cap="none">
              <a:solidFill>
                <a:srgbClr val="000000"/>
              </a:solidFill>
              <a:latin typeface="Verizon NHG TX"/>
              <a:ea typeface="Verizon NHG TX"/>
              <a:cs typeface="Verizon NHG TX"/>
              <a:sym typeface="Verizon NHG TX"/>
            </a:endParaRPr>
          </a:p>
        </p:txBody>
      </p:sp>
      <p:sp>
        <p:nvSpPr>
          <p:cNvPr id="1678" name="Google Shape;1678;p276"/>
          <p:cNvSpPr/>
          <p:nvPr/>
        </p:nvSpPr>
        <p:spPr>
          <a:xfrm>
            <a:off x="1569600" y="1331200"/>
            <a:ext cx="4496100" cy="228600"/>
          </a:xfrm>
          <a:prstGeom prst="rect">
            <a:avLst/>
          </a:prstGeom>
          <a:gradFill>
            <a:gsLst>
              <a:gs pos="0">
                <a:srgbClr val="FFFFFF"/>
              </a:gs>
              <a:gs pos="100000">
                <a:srgbClr val="B3B3B3"/>
              </a:gs>
            </a:gsLst>
            <a:lin ang="10800025" scaled="0"/>
          </a:gradFill>
          <a:ln>
            <a:noFill/>
          </a:ln>
        </p:spPr>
        <p:txBody>
          <a:bodyPr spcFirstLastPara="1" wrap="square" lIns="91425" tIns="91425" rIns="91425" bIns="91425" anchor="ctr" anchorCtr="0">
            <a:noAutofit/>
          </a:bodyPr>
          <a:lstStyle/>
          <a:p>
            <a:pPr marL="22860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Verizon NHG TX"/>
                <a:ea typeface="Verizon NHG TX"/>
                <a:cs typeface="Verizon NHG TX"/>
                <a:sym typeface="Verizon NHG TX"/>
              </a:rPr>
              <a:t>customer thinks about traveling</a:t>
            </a:r>
            <a:endParaRPr sz="1000" b="0" i="0" u="none" strike="noStrike" cap="none">
              <a:solidFill>
                <a:srgbClr val="000000"/>
              </a:solidFill>
              <a:latin typeface="Verizon NHG TX"/>
              <a:ea typeface="Verizon NHG TX"/>
              <a:cs typeface="Verizon NHG TX"/>
              <a:sym typeface="Verizon NHG TX"/>
            </a:endParaRPr>
          </a:p>
        </p:txBody>
      </p:sp>
      <p:sp>
        <p:nvSpPr>
          <p:cNvPr id="1679" name="Google Shape;1679;p276"/>
          <p:cNvSpPr/>
          <p:nvPr/>
        </p:nvSpPr>
        <p:spPr>
          <a:xfrm>
            <a:off x="1978800" y="1595850"/>
            <a:ext cx="4086900" cy="228600"/>
          </a:xfrm>
          <a:prstGeom prst="rect">
            <a:avLst/>
          </a:prstGeom>
          <a:gradFill>
            <a:gsLst>
              <a:gs pos="0">
                <a:srgbClr val="FFFFFF"/>
              </a:gs>
              <a:gs pos="100000">
                <a:srgbClr val="B3B3B3"/>
              </a:gs>
            </a:gsLst>
            <a:lin ang="10800025" scaled="0"/>
          </a:gradFill>
          <a:ln>
            <a:noFill/>
          </a:ln>
        </p:spPr>
        <p:txBody>
          <a:bodyPr spcFirstLastPara="1" wrap="square" lIns="91425" tIns="91425" rIns="91425" bIns="91425" anchor="ctr" anchorCtr="0">
            <a:noAutofit/>
          </a:bodyPr>
          <a:lstStyle/>
          <a:p>
            <a:pPr marL="22860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Verizon NHG TX"/>
                <a:ea typeface="Verizon NHG TX"/>
                <a:cs typeface="Verizon NHG TX"/>
                <a:sym typeface="Verizon NHG TX"/>
              </a:rPr>
              <a:t>customer searches for available VZ plans</a:t>
            </a:r>
            <a:endParaRPr sz="1000" b="0" i="0" u="none" strike="noStrike" cap="none">
              <a:solidFill>
                <a:srgbClr val="000000"/>
              </a:solidFill>
              <a:latin typeface="Verizon NHG TX"/>
              <a:ea typeface="Verizon NHG TX"/>
              <a:cs typeface="Verizon NHG TX"/>
              <a:sym typeface="Verizon NHG TX"/>
            </a:endParaRPr>
          </a:p>
        </p:txBody>
      </p:sp>
      <p:sp>
        <p:nvSpPr>
          <p:cNvPr id="1680" name="Google Shape;1680;p276"/>
          <p:cNvSpPr/>
          <p:nvPr/>
        </p:nvSpPr>
        <p:spPr>
          <a:xfrm>
            <a:off x="2331875" y="1869475"/>
            <a:ext cx="3742800" cy="228600"/>
          </a:xfrm>
          <a:prstGeom prst="rect">
            <a:avLst/>
          </a:prstGeom>
          <a:gradFill>
            <a:gsLst>
              <a:gs pos="0">
                <a:srgbClr val="FFFFFF"/>
              </a:gs>
              <a:gs pos="100000">
                <a:srgbClr val="B3B3B3"/>
              </a:gs>
            </a:gsLst>
            <a:lin ang="10800025" scaled="0"/>
          </a:gradFill>
          <a:ln>
            <a:noFill/>
          </a:ln>
        </p:spPr>
        <p:txBody>
          <a:bodyPr spcFirstLastPara="1" wrap="square" lIns="91425" tIns="91425" rIns="91425" bIns="91425" anchor="ctr" anchorCtr="0">
            <a:noAutofit/>
          </a:bodyPr>
          <a:lstStyle/>
          <a:p>
            <a:pPr marL="22860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Verizon NHG TX"/>
                <a:ea typeface="Verizon NHG TX"/>
                <a:cs typeface="Verizon NHG TX"/>
                <a:sym typeface="Verizon NHG TX"/>
              </a:rPr>
              <a:t>calls for plan inquiry / information</a:t>
            </a:r>
            <a:endParaRPr sz="1000" b="0" i="0" u="none" strike="noStrike" cap="none">
              <a:solidFill>
                <a:srgbClr val="000000"/>
              </a:solidFill>
              <a:latin typeface="Verizon NHG TX"/>
              <a:ea typeface="Verizon NHG TX"/>
              <a:cs typeface="Verizon NHG TX"/>
              <a:sym typeface="Verizon NHG TX"/>
            </a:endParaRPr>
          </a:p>
        </p:txBody>
      </p:sp>
      <p:sp>
        <p:nvSpPr>
          <p:cNvPr id="1681" name="Google Shape;1681;p276"/>
          <p:cNvSpPr/>
          <p:nvPr/>
        </p:nvSpPr>
        <p:spPr>
          <a:xfrm>
            <a:off x="2711200" y="2152100"/>
            <a:ext cx="3363600" cy="228600"/>
          </a:xfrm>
          <a:prstGeom prst="rect">
            <a:avLst/>
          </a:prstGeom>
          <a:gradFill>
            <a:gsLst>
              <a:gs pos="0">
                <a:srgbClr val="FFFFFF"/>
              </a:gs>
              <a:gs pos="100000">
                <a:srgbClr val="B3B3B3"/>
              </a:gs>
            </a:gsLst>
            <a:lin ang="10800025" scaled="0"/>
          </a:gradFill>
          <a:ln>
            <a:noFill/>
          </a:ln>
        </p:spPr>
        <p:txBody>
          <a:bodyPr spcFirstLastPara="1" wrap="square" lIns="91425" tIns="91425" rIns="91425" bIns="91425" anchor="ctr" anchorCtr="0">
            <a:noAutofit/>
          </a:bodyPr>
          <a:lstStyle/>
          <a:p>
            <a:pPr marL="22860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Verizon NHG TX"/>
                <a:ea typeface="Verizon NHG TX"/>
                <a:cs typeface="Verizon NHG TX"/>
                <a:sym typeface="Verizon NHG TX"/>
              </a:rPr>
              <a:t>calls for confirmation / activation</a:t>
            </a:r>
            <a:endParaRPr sz="1000" b="0" i="0" u="none" strike="noStrike" cap="none">
              <a:solidFill>
                <a:srgbClr val="000000"/>
              </a:solidFill>
              <a:latin typeface="Verizon NHG TX"/>
              <a:ea typeface="Verizon NHG TX"/>
              <a:cs typeface="Verizon NHG TX"/>
              <a:sym typeface="Verizon NHG TX"/>
            </a:endParaRPr>
          </a:p>
        </p:txBody>
      </p:sp>
      <p:sp>
        <p:nvSpPr>
          <p:cNvPr id="1682" name="Google Shape;1682;p276"/>
          <p:cNvSpPr txBox="1">
            <a:spLocks noGrp="1"/>
          </p:cNvSpPr>
          <p:nvPr>
            <p:ph type="title"/>
          </p:nvPr>
        </p:nvSpPr>
        <p:spPr>
          <a:xfrm>
            <a:off x="457200" y="594354"/>
            <a:ext cx="8229600" cy="4152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en-US"/>
              <a:t>International Traveler Journey Steps/Pain Points</a:t>
            </a:r>
            <a:endParaRPr/>
          </a:p>
        </p:txBody>
      </p:sp>
      <p:sp>
        <p:nvSpPr>
          <p:cNvPr id="1683" name="Google Shape;1683;p276"/>
          <p:cNvSpPr txBox="1"/>
          <p:nvPr/>
        </p:nvSpPr>
        <p:spPr>
          <a:xfrm>
            <a:off x="2304288" y="3313176"/>
            <a:ext cx="184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izon NHG TX"/>
              <a:ea typeface="Verizon NHG TX"/>
              <a:cs typeface="Verizon NHG TX"/>
              <a:sym typeface="Verizon NHG TX"/>
            </a:endParaRPr>
          </a:p>
        </p:txBody>
      </p:sp>
      <p:sp>
        <p:nvSpPr>
          <p:cNvPr id="1684" name="Google Shape;1684;p276"/>
          <p:cNvSpPr/>
          <p:nvPr/>
        </p:nvSpPr>
        <p:spPr>
          <a:xfrm>
            <a:off x="5508874" y="4310125"/>
            <a:ext cx="411600" cy="411600"/>
          </a:xfrm>
          <a:prstGeom prst="ellipse">
            <a:avLst/>
          </a:prstGeom>
          <a:solidFill>
            <a:srgbClr val="0D89C4"/>
          </a:solidFill>
          <a:ln w="9525" cap="flat" cmpd="sng">
            <a:solidFill>
              <a:srgbClr val="FFFFFF"/>
            </a:solidFill>
            <a:prstDash val="solid"/>
            <a:round/>
            <a:headEnd type="none" w="sm" len="sm"/>
            <a:tailEnd type="none" w="sm" len="sm"/>
          </a:ln>
        </p:spPr>
        <p:txBody>
          <a:bodyPr spcFirstLastPara="1" wrap="square" lIns="0" tIns="0" rIns="4570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Verizon NHG TX"/>
                <a:ea typeface="Verizon NHG TX"/>
                <a:cs typeface="Verizon NHG TX"/>
                <a:sym typeface="Verizon NHG TX"/>
              </a:rPr>
              <a:t>12</a:t>
            </a:r>
            <a:endParaRPr sz="1800" b="0" i="0" u="none" strike="noStrike" cap="none">
              <a:solidFill>
                <a:srgbClr val="FFFFFF"/>
              </a:solidFill>
              <a:latin typeface="Verizon NHG TX"/>
              <a:ea typeface="Verizon NHG TX"/>
              <a:cs typeface="Verizon NHG TX"/>
              <a:sym typeface="Verizon NHG TX"/>
            </a:endParaRPr>
          </a:p>
        </p:txBody>
      </p:sp>
      <p:sp>
        <p:nvSpPr>
          <p:cNvPr id="1685" name="Google Shape;1685;p276"/>
          <p:cNvSpPr/>
          <p:nvPr/>
        </p:nvSpPr>
        <p:spPr>
          <a:xfrm>
            <a:off x="5135324" y="4038332"/>
            <a:ext cx="411600" cy="411600"/>
          </a:xfrm>
          <a:prstGeom prst="ellipse">
            <a:avLst/>
          </a:prstGeom>
          <a:solidFill>
            <a:srgbClr val="0D89C4"/>
          </a:solidFill>
          <a:ln w="9525" cap="flat" cmpd="sng">
            <a:solidFill>
              <a:srgbClr val="FFFFFF"/>
            </a:solidFill>
            <a:prstDash val="solid"/>
            <a:round/>
            <a:headEnd type="none" w="sm" len="sm"/>
            <a:tailEnd type="none" w="sm" len="sm"/>
          </a:ln>
        </p:spPr>
        <p:txBody>
          <a:bodyPr spcFirstLastPara="1" wrap="square" lIns="0" tIns="0" rIns="4570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Verizon NHG TX"/>
                <a:ea typeface="Verizon NHG TX"/>
                <a:cs typeface="Verizon NHG TX"/>
                <a:sym typeface="Verizon NHG TX"/>
              </a:rPr>
              <a:t>11</a:t>
            </a:r>
            <a:endParaRPr sz="1800" b="0" i="0" u="none" strike="noStrike" cap="none">
              <a:solidFill>
                <a:srgbClr val="FFFFFF"/>
              </a:solidFill>
              <a:latin typeface="Verizon NHG TX"/>
              <a:ea typeface="Verizon NHG TX"/>
              <a:cs typeface="Verizon NHG TX"/>
              <a:sym typeface="Verizon NHG TX"/>
            </a:endParaRPr>
          </a:p>
        </p:txBody>
      </p:sp>
      <p:sp>
        <p:nvSpPr>
          <p:cNvPr id="1686" name="Google Shape;1686;p276"/>
          <p:cNvSpPr/>
          <p:nvPr/>
        </p:nvSpPr>
        <p:spPr>
          <a:xfrm>
            <a:off x="4761775" y="3766550"/>
            <a:ext cx="489000" cy="411600"/>
          </a:xfrm>
          <a:prstGeom prst="ellipse">
            <a:avLst/>
          </a:prstGeom>
          <a:solidFill>
            <a:srgbClr val="0D89C4"/>
          </a:solidFill>
          <a:ln w="9525" cap="flat" cmpd="sng">
            <a:solidFill>
              <a:srgbClr val="FFFFFF"/>
            </a:solidFill>
            <a:prstDash val="solid"/>
            <a:round/>
            <a:headEnd type="none" w="sm" len="sm"/>
            <a:tailEnd type="none" w="sm" len="sm"/>
          </a:ln>
        </p:spPr>
        <p:txBody>
          <a:bodyPr spcFirstLastPara="1" wrap="square" lIns="0" tIns="0" rIns="4570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Verizon NHG TX"/>
                <a:ea typeface="Verizon NHG TX"/>
                <a:cs typeface="Verizon NHG TX"/>
                <a:sym typeface="Verizon NHG TX"/>
              </a:rPr>
              <a:t>10</a:t>
            </a:r>
            <a:endParaRPr sz="1800" b="0" i="0" u="none" strike="noStrike" cap="none">
              <a:solidFill>
                <a:srgbClr val="FFFFFF"/>
              </a:solidFill>
              <a:latin typeface="Verizon NHG TX"/>
              <a:ea typeface="Verizon NHG TX"/>
              <a:cs typeface="Verizon NHG TX"/>
              <a:sym typeface="Verizon NHG TX"/>
            </a:endParaRPr>
          </a:p>
        </p:txBody>
      </p:sp>
      <p:sp>
        <p:nvSpPr>
          <p:cNvPr id="1687" name="Google Shape;1687;p276"/>
          <p:cNvSpPr/>
          <p:nvPr/>
        </p:nvSpPr>
        <p:spPr>
          <a:xfrm>
            <a:off x="4388225" y="3494747"/>
            <a:ext cx="411600" cy="411600"/>
          </a:xfrm>
          <a:prstGeom prst="ellipse">
            <a:avLst/>
          </a:prstGeom>
          <a:solidFill>
            <a:srgbClr val="0D89C4"/>
          </a:solidFill>
          <a:ln w="9525" cap="flat" cmpd="sng">
            <a:solidFill>
              <a:srgbClr val="FFFFFF"/>
            </a:solidFill>
            <a:prstDash val="solid"/>
            <a:round/>
            <a:headEnd type="none" w="sm" len="sm"/>
            <a:tailEnd type="none" w="sm" len="sm"/>
          </a:ln>
        </p:spPr>
        <p:txBody>
          <a:bodyPr spcFirstLastPara="1" wrap="square" lIns="0" tIns="0" rIns="4570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Verizon NHG TX"/>
                <a:ea typeface="Verizon NHG TX"/>
                <a:cs typeface="Verizon NHG TX"/>
                <a:sym typeface="Verizon NHG TX"/>
              </a:rPr>
              <a:t>9</a:t>
            </a:r>
            <a:endParaRPr sz="1800" b="0" i="0" u="none" strike="noStrike" cap="none">
              <a:solidFill>
                <a:srgbClr val="FFFFFF"/>
              </a:solidFill>
              <a:latin typeface="Verizon NHG TX"/>
              <a:ea typeface="Verizon NHG TX"/>
              <a:cs typeface="Verizon NHG TX"/>
              <a:sym typeface="Verizon NHG TX"/>
            </a:endParaRPr>
          </a:p>
        </p:txBody>
      </p:sp>
      <p:sp>
        <p:nvSpPr>
          <p:cNvPr id="1688" name="Google Shape;1688;p276"/>
          <p:cNvSpPr/>
          <p:nvPr/>
        </p:nvSpPr>
        <p:spPr>
          <a:xfrm>
            <a:off x="4014675" y="3222955"/>
            <a:ext cx="411600" cy="411600"/>
          </a:xfrm>
          <a:prstGeom prst="ellipse">
            <a:avLst/>
          </a:prstGeom>
          <a:solidFill>
            <a:schemeClr val="accent5"/>
          </a:solidFill>
          <a:ln w="9525" cap="flat" cmpd="sng">
            <a:solidFill>
              <a:srgbClr val="FFFFFF"/>
            </a:solidFill>
            <a:prstDash val="solid"/>
            <a:round/>
            <a:headEnd type="none" w="sm" len="sm"/>
            <a:tailEnd type="none" w="sm" len="sm"/>
          </a:ln>
        </p:spPr>
        <p:txBody>
          <a:bodyPr spcFirstLastPara="1" wrap="square" lIns="0" tIns="0" rIns="4570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Verizon NHG TX"/>
                <a:ea typeface="Verizon NHG TX"/>
                <a:cs typeface="Verizon NHG TX"/>
                <a:sym typeface="Verizon NHG TX"/>
              </a:rPr>
              <a:t>8</a:t>
            </a:r>
            <a:endParaRPr sz="1800" b="0" i="0" u="none" strike="noStrike" cap="none">
              <a:solidFill>
                <a:srgbClr val="FFFFFF"/>
              </a:solidFill>
              <a:latin typeface="Verizon NHG TX"/>
              <a:ea typeface="Verizon NHG TX"/>
              <a:cs typeface="Verizon NHG TX"/>
              <a:sym typeface="Verizon NHG TX"/>
            </a:endParaRPr>
          </a:p>
        </p:txBody>
      </p:sp>
      <p:sp>
        <p:nvSpPr>
          <p:cNvPr id="1689" name="Google Shape;1689;p276"/>
          <p:cNvSpPr/>
          <p:nvPr/>
        </p:nvSpPr>
        <p:spPr>
          <a:xfrm>
            <a:off x="3641126" y="2951162"/>
            <a:ext cx="411600" cy="411600"/>
          </a:xfrm>
          <a:prstGeom prst="ellipse">
            <a:avLst/>
          </a:prstGeom>
          <a:solidFill>
            <a:schemeClr val="accent5"/>
          </a:solidFill>
          <a:ln w="9525" cap="flat" cmpd="sng">
            <a:solidFill>
              <a:srgbClr val="FFFFFF"/>
            </a:solidFill>
            <a:prstDash val="solid"/>
            <a:round/>
            <a:headEnd type="none" w="sm" len="sm"/>
            <a:tailEnd type="none" w="sm" len="sm"/>
          </a:ln>
        </p:spPr>
        <p:txBody>
          <a:bodyPr spcFirstLastPara="1" wrap="square" lIns="0" tIns="0" rIns="4570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Verizon NHG TX"/>
                <a:ea typeface="Verizon NHG TX"/>
                <a:cs typeface="Verizon NHG TX"/>
                <a:sym typeface="Verizon NHG TX"/>
              </a:rPr>
              <a:t>7</a:t>
            </a:r>
            <a:endParaRPr sz="1800" b="0" i="0" u="none" strike="noStrike" cap="none">
              <a:solidFill>
                <a:srgbClr val="FFFFFF"/>
              </a:solidFill>
              <a:latin typeface="Verizon NHG TX"/>
              <a:ea typeface="Verizon NHG TX"/>
              <a:cs typeface="Verizon NHG TX"/>
              <a:sym typeface="Verizon NHG TX"/>
            </a:endParaRPr>
          </a:p>
        </p:txBody>
      </p:sp>
      <p:sp>
        <p:nvSpPr>
          <p:cNvPr id="1690" name="Google Shape;1690;p276"/>
          <p:cNvSpPr/>
          <p:nvPr/>
        </p:nvSpPr>
        <p:spPr>
          <a:xfrm>
            <a:off x="3267576" y="2679370"/>
            <a:ext cx="411600" cy="411600"/>
          </a:xfrm>
          <a:prstGeom prst="ellipse">
            <a:avLst/>
          </a:prstGeom>
          <a:solidFill>
            <a:schemeClr val="accent5"/>
          </a:solidFill>
          <a:ln w="9525" cap="flat" cmpd="sng">
            <a:solidFill>
              <a:srgbClr val="FFFFFF"/>
            </a:solidFill>
            <a:prstDash val="solid"/>
            <a:round/>
            <a:headEnd type="none" w="sm" len="sm"/>
            <a:tailEnd type="none" w="sm" len="sm"/>
          </a:ln>
        </p:spPr>
        <p:txBody>
          <a:bodyPr spcFirstLastPara="1" wrap="square" lIns="0" tIns="0" rIns="4570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Verizon NHG TX"/>
                <a:ea typeface="Verizon NHG TX"/>
                <a:cs typeface="Verizon NHG TX"/>
                <a:sym typeface="Verizon NHG TX"/>
              </a:rPr>
              <a:t>6</a:t>
            </a:r>
            <a:endParaRPr sz="1800" b="0" i="0" u="none" strike="noStrike" cap="none">
              <a:solidFill>
                <a:srgbClr val="FFFFFF"/>
              </a:solidFill>
              <a:latin typeface="Verizon NHG TX"/>
              <a:ea typeface="Verizon NHG TX"/>
              <a:cs typeface="Verizon NHG TX"/>
              <a:sym typeface="Verizon NHG TX"/>
            </a:endParaRPr>
          </a:p>
        </p:txBody>
      </p:sp>
      <p:sp>
        <p:nvSpPr>
          <p:cNvPr id="1691" name="Google Shape;1691;p276"/>
          <p:cNvSpPr/>
          <p:nvPr/>
        </p:nvSpPr>
        <p:spPr>
          <a:xfrm>
            <a:off x="2894026" y="2407577"/>
            <a:ext cx="411600" cy="411600"/>
          </a:xfrm>
          <a:prstGeom prst="ellipse">
            <a:avLst/>
          </a:prstGeom>
          <a:solidFill>
            <a:schemeClr val="accent5"/>
          </a:solidFill>
          <a:ln w="9525" cap="flat" cmpd="sng">
            <a:solidFill>
              <a:srgbClr val="FFFFFF"/>
            </a:solidFill>
            <a:prstDash val="solid"/>
            <a:round/>
            <a:headEnd type="none" w="sm" len="sm"/>
            <a:tailEnd type="none" w="sm" len="sm"/>
          </a:ln>
        </p:spPr>
        <p:txBody>
          <a:bodyPr spcFirstLastPara="1" wrap="square" lIns="0" tIns="0" rIns="4570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Verizon NHG TX"/>
                <a:ea typeface="Verizon NHG TX"/>
                <a:cs typeface="Verizon NHG TX"/>
                <a:sym typeface="Verizon NHG TX"/>
              </a:rPr>
              <a:t>5</a:t>
            </a:r>
            <a:endParaRPr sz="1800" b="0" i="0" u="none" strike="noStrike" cap="none">
              <a:solidFill>
                <a:srgbClr val="FFFFFF"/>
              </a:solidFill>
              <a:latin typeface="Verizon NHG TX"/>
              <a:ea typeface="Verizon NHG TX"/>
              <a:cs typeface="Verizon NHG TX"/>
              <a:sym typeface="Verizon NHG TX"/>
            </a:endParaRPr>
          </a:p>
        </p:txBody>
      </p:sp>
      <p:sp>
        <p:nvSpPr>
          <p:cNvPr id="1692" name="Google Shape;1692;p276"/>
          <p:cNvSpPr/>
          <p:nvPr/>
        </p:nvSpPr>
        <p:spPr>
          <a:xfrm>
            <a:off x="2520477" y="2135785"/>
            <a:ext cx="411600" cy="411600"/>
          </a:xfrm>
          <a:prstGeom prst="ellipse">
            <a:avLst/>
          </a:prstGeom>
          <a:solidFill>
            <a:srgbClr val="000000"/>
          </a:solidFill>
          <a:ln w="9525" cap="flat" cmpd="sng">
            <a:solidFill>
              <a:srgbClr val="FFFFFF"/>
            </a:solidFill>
            <a:prstDash val="solid"/>
            <a:round/>
            <a:headEnd type="none" w="sm" len="sm"/>
            <a:tailEnd type="none" w="sm" len="sm"/>
          </a:ln>
        </p:spPr>
        <p:txBody>
          <a:bodyPr spcFirstLastPara="1" wrap="square" lIns="0" tIns="0" rIns="4570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Verizon NHG TX"/>
                <a:ea typeface="Verizon NHG TX"/>
                <a:cs typeface="Verizon NHG TX"/>
                <a:sym typeface="Verizon NHG TX"/>
              </a:rPr>
              <a:t>4</a:t>
            </a:r>
            <a:endParaRPr sz="1800" b="0" i="0" u="none" strike="noStrike" cap="none">
              <a:solidFill>
                <a:srgbClr val="FFFFFF"/>
              </a:solidFill>
              <a:latin typeface="Verizon NHG TX"/>
              <a:ea typeface="Verizon NHG TX"/>
              <a:cs typeface="Verizon NHG TX"/>
              <a:sym typeface="Verizon NHG TX"/>
            </a:endParaRPr>
          </a:p>
        </p:txBody>
      </p:sp>
      <p:sp>
        <p:nvSpPr>
          <p:cNvPr id="1693" name="Google Shape;1693;p276"/>
          <p:cNvSpPr/>
          <p:nvPr/>
        </p:nvSpPr>
        <p:spPr>
          <a:xfrm>
            <a:off x="2146927" y="1863992"/>
            <a:ext cx="411600" cy="411600"/>
          </a:xfrm>
          <a:prstGeom prst="ellipse">
            <a:avLst/>
          </a:prstGeom>
          <a:solidFill>
            <a:srgbClr val="000000"/>
          </a:solidFill>
          <a:ln w="9525" cap="flat" cmpd="sng">
            <a:solidFill>
              <a:srgbClr val="FFFFFF"/>
            </a:solidFill>
            <a:prstDash val="solid"/>
            <a:round/>
            <a:headEnd type="none" w="sm" len="sm"/>
            <a:tailEnd type="none" w="sm" len="sm"/>
          </a:ln>
        </p:spPr>
        <p:txBody>
          <a:bodyPr spcFirstLastPara="1" wrap="square" lIns="0" tIns="0" rIns="4570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Verizon NHG TX"/>
                <a:ea typeface="Verizon NHG TX"/>
                <a:cs typeface="Verizon NHG TX"/>
                <a:sym typeface="Verizon NHG TX"/>
              </a:rPr>
              <a:t>3</a:t>
            </a:r>
            <a:endParaRPr sz="1800" b="0" i="0" u="none" strike="noStrike" cap="none">
              <a:solidFill>
                <a:srgbClr val="FFFFFF"/>
              </a:solidFill>
              <a:latin typeface="Verizon NHG TX"/>
              <a:ea typeface="Verizon NHG TX"/>
              <a:cs typeface="Verizon NHG TX"/>
              <a:sym typeface="Verizon NHG TX"/>
            </a:endParaRPr>
          </a:p>
        </p:txBody>
      </p:sp>
      <p:sp>
        <p:nvSpPr>
          <p:cNvPr id="1694" name="Google Shape;1694;p276"/>
          <p:cNvSpPr/>
          <p:nvPr/>
        </p:nvSpPr>
        <p:spPr>
          <a:xfrm>
            <a:off x="1773378" y="1592200"/>
            <a:ext cx="411600" cy="411600"/>
          </a:xfrm>
          <a:prstGeom prst="ellipse">
            <a:avLst/>
          </a:prstGeom>
          <a:solidFill>
            <a:srgbClr val="000000"/>
          </a:solidFill>
          <a:ln w="9525" cap="flat" cmpd="sng">
            <a:solidFill>
              <a:srgbClr val="FFFFFF"/>
            </a:solidFill>
            <a:prstDash val="solid"/>
            <a:round/>
            <a:headEnd type="none" w="sm" len="sm"/>
            <a:tailEnd type="none" w="sm" len="sm"/>
          </a:ln>
        </p:spPr>
        <p:txBody>
          <a:bodyPr spcFirstLastPara="1" wrap="square" lIns="0" tIns="0" rIns="4570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Verizon NHG TX"/>
                <a:ea typeface="Verizon NHG TX"/>
                <a:cs typeface="Verizon NHG TX"/>
                <a:sym typeface="Verizon NHG TX"/>
              </a:rPr>
              <a:t>2</a:t>
            </a:r>
            <a:endParaRPr sz="1800" b="0" i="0" u="none" strike="noStrike" cap="none">
              <a:solidFill>
                <a:srgbClr val="FFFFFF"/>
              </a:solidFill>
              <a:latin typeface="Verizon NHG TX"/>
              <a:ea typeface="Verizon NHG TX"/>
              <a:cs typeface="Verizon NHG TX"/>
              <a:sym typeface="Verizon NHG TX"/>
            </a:endParaRPr>
          </a:p>
        </p:txBody>
      </p:sp>
      <p:sp>
        <p:nvSpPr>
          <p:cNvPr id="1695" name="Google Shape;1695;p276"/>
          <p:cNvSpPr/>
          <p:nvPr/>
        </p:nvSpPr>
        <p:spPr>
          <a:xfrm>
            <a:off x="1399753" y="1320212"/>
            <a:ext cx="411600" cy="411600"/>
          </a:xfrm>
          <a:prstGeom prst="ellipse">
            <a:avLst/>
          </a:prstGeom>
          <a:solidFill>
            <a:srgbClr val="000000"/>
          </a:solidFill>
          <a:ln w="9525" cap="flat" cmpd="sng">
            <a:solidFill>
              <a:srgbClr val="FFFFFF"/>
            </a:solidFill>
            <a:prstDash val="solid"/>
            <a:round/>
            <a:headEnd type="none" w="sm" len="sm"/>
            <a:tailEnd type="none" w="sm" len="sm"/>
          </a:ln>
        </p:spPr>
        <p:txBody>
          <a:bodyPr spcFirstLastPara="1" wrap="square" lIns="0" tIns="0" rIns="4570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Verizon NHG TX"/>
                <a:ea typeface="Verizon NHG TX"/>
                <a:cs typeface="Verizon NHG TX"/>
                <a:sym typeface="Verizon NHG TX"/>
              </a:rPr>
              <a:t>1</a:t>
            </a:r>
            <a:endParaRPr sz="1800" b="0" i="0" u="none" strike="noStrike" cap="none">
              <a:solidFill>
                <a:srgbClr val="FFFFFF"/>
              </a:solidFill>
              <a:latin typeface="Verizon NHG TX"/>
              <a:ea typeface="Verizon NHG TX"/>
              <a:cs typeface="Verizon NHG TX"/>
              <a:sym typeface="Verizon NHG TX"/>
            </a:endParaRPr>
          </a:p>
        </p:txBody>
      </p:sp>
      <p:sp>
        <p:nvSpPr>
          <p:cNvPr id="1696" name="Google Shape;1696;p276"/>
          <p:cNvSpPr txBox="1"/>
          <p:nvPr/>
        </p:nvSpPr>
        <p:spPr>
          <a:xfrm rot="2219738">
            <a:off x="1032372" y="1940079"/>
            <a:ext cx="1531024" cy="369301"/>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erizon NHG TX"/>
                <a:ea typeface="Verizon NHG TX"/>
                <a:cs typeface="Verizon NHG TX"/>
                <a:sym typeface="Verizon NHG TX"/>
              </a:rPr>
              <a:t>before travel</a:t>
            </a:r>
            <a:endParaRPr sz="1400" b="1" i="0" u="none" strike="noStrike" cap="none">
              <a:solidFill>
                <a:srgbClr val="000000"/>
              </a:solidFill>
              <a:latin typeface="Verizon NHG TX"/>
              <a:ea typeface="Verizon NHG TX"/>
              <a:cs typeface="Verizon NHG TX"/>
              <a:sym typeface="Verizon NHG TX"/>
            </a:endParaRPr>
          </a:p>
        </p:txBody>
      </p:sp>
      <p:sp>
        <p:nvSpPr>
          <p:cNvPr id="1697" name="Google Shape;1697;p276"/>
          <p:cNvSpPr txBox="1"/>
          <p:nvPr/>
        </p:nvSpPr>
        <p:spPr>
          <a:xfrm rot="2219738">
            <a:off x="3365897" y="2695054"/>
            <a:ext cx="1531024" cy="369301"/>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erizon NHG TX"/>
                <a:ea typeface="Verizon NHG TX"/>
                <a:cs typeface="Verizon NHG TX"/>
                <a:sym typeface="Verizon NHG TX"/>
              </a:rPr>
              <a:t>during travel</a:t>
            </a:r>
            <a:endParaRPr sz="1400" b="1" i="0" u="none" strike="noStrike" cap="none">
              <a:solidFill>
                <a:srgbClr val="000000"/>
              </a:solidFill>
              <a:latin typeface="Verizon NHG TX"/>
              <a:ea typeface="Verizon NHG TX"/>
              <a:cs typeface="Verizon NHG TX"/>
              <a:sym typeface="Verizon NHG TX"/>
            </a:endParaRPr>
          </a:p>
        </p:txBody>
      </p:sp>
      <p:sp>
        <p:nvSpPr>
          <p:cNvPr id="1698" name="Google Shape;1698;p276"/>
          <p:cNvSpPr txBox="1"/>
          <p:nvPr/>
        </p:nvSpPr>
        <p:spPr>
          <a:xfrm rot="2219738">
            <a:off x="4086372" y="4165379"/>
            <a:ext cx="1531024" cy="369301"/>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erizon NHG TX"/>
                <a:ea typeface="Verizon NHG TX"/>
                <a:cs typeface="Verizon NHG TX"/>
                <a:sym typeface="Verizon NHG TX"/>
              </a:rPr>
              <a:t>after travel</a:t>
            </a:r>
            <a:endParaRPr sz="1400" b="1" i="0" u="none" strike="noStrike" cap="none">
              <a:solidFill>
                <a:srgbClr val="000000"/>
              </a:solidFill>
              <a:latin typeface="Verizon NHG TX"/>
              <a:ea typeface="Verizon NHG TX"/>
              <a:cs typeface="Verizon NHG TX"/>
              <a:sym typeface="Verizon NHG TX"/>
            </a:endParaRPr>
          </a:p>
        </p:txBody>
      </p:sp>
      <p:pic>
        <p:nvPicPr>
          <p:cNvPr id="1699" name="Google Shape;1699;p276"/>
          <p:cNvPicPr preferRelativeResize="0"/>
          <p:nvPr/>
        </p:nvPicPr>
        <p:blipFill rotWithShape="1">
          <a:blip r:embed="rId3">
            <a:alphaModFix/>
          </a:blip>
          <a:srcRect/>
          <a:stretch/>
        </p:blipFill>
        <p:spPr>
          <a:xfrm>
            <a:off x="457204" y="985972"/>
            <a:ext cx="737375" cy="737375"/>
          </a:xfrm>
          <a:prstGeom prst="rect">
            <a:avLst/>
          </a:prstGeom>
          <a:noFill/>
          <a:ln>
            <a:noFill/>
          </a:ln>
        </p:spPr>
      </p:pic>
      <p:sp>
        <p:nvSpPr>
          <p:cNvPr id="1700" name="Google Shape;1700;p276"/>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700"/>
              <a:buNone/>
            </a:pPr>
            <a:fld id="{00000000-1234-1234-1234-123412341234}" type="slidenum">
              <a:rPr lang="en-US"/>
              <a:t>3</a:t>
            </a:fld>
            <a:endParaRPr/>
          </a:p>
        </p:txBody>
      </p:sp>
      <p:sp>
        <p:nvSpPr>
          <p:cNvPr id="1701" name="Google Shape;1701;p276"/>
          <p:cNvSpPr txBox="1"/>
          <p:nvPr/>
        </p:nvSpPr>
        <p:spPr>
          <a:xfrm>
            <a:off x="6875175" y="2019788"/>
            <a:ext cx="2289000" cy="8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b="1">
                <a:solidFill>
                  <a:schemeClr val="dk1"/>
                </a:solidFill>
                <a:latin typeface="Verizon NHG TX"/>
                <a:ea typeface="Verizon NHG TX"/>
                <a:cs typeface="Verizon NHG TX"/>
                <a:sym typeface="Verizon NHG TX"/>
              </a:rPr>
              <a:t>&gt; 300 calls</a:t>
            </a:r>
            <a:endParaRPr b="1">
              <a:solidFill>
                <a:schemeClr val="dk1"/>
              </a:solidFill>
              <a:latin typeface="Verizon NHG TX"/>
              <a:ea typeface="Verizon NHG TX"/>
              <a:cs typeface="Verizon NHG TX"/>
              <a:sym typeface="Verizon NHG TX"/>
            </a:endParaRPr>
          </a:p>
          <a:p>
            <a:pPr marL="0" lvl="0" indent="0" algn="ctr" rtl="0">
              <a:spcBef>
                <a:spcPts val="0"/>
              </a:spcBef>
              <a:spcAft>
                <a:spcPts val="0"/>
              </a:spcAft>
              <a:buNone/>
            </a:pPr>
            <a:r>
              <a:rPr lang="en-US" b="1">
                <a:latin typeface="Verizon NHG TX"/>
                <a:ea typeface="Verizon NHG TX"/>
                <a:cs typeface="Verizon NHG TX"/>
                <a:sym typeface="Verizon NHG TX"/>
              </a:rPr>
              <a:t>manual listening</a:t>
            </a:r>
            <a:endParaRPr b="1">
              <a:latin typeface="Verizon NHG TX"/>
              <a:ea typeface="Verizon NHG TX"/>
              <a:cs typeface="Verizon NHG TX"/>
              <a:sym typeface="Verizon NHG TX"/>
            </a:endParaRPr>
          </a:p>
        </p:txBody>
      </p:sp>
    </p:spTree>
    <p:extLst>
      <p:ext uri="{BB962C8B-B14F-4D97-AF65-F5344CB8AC3E}">
        <p14:creationId xmlns:p14="http://schemas.microsoft.com/office/powerpoint/2010/main" val="2420443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52"/>
          <p:cNvSpPr txBox="1">
            <a:spLocks noGrp="1"/>
          </p:cNvSpPr>
          <p:nvPr>
            <p:ph type="title"/>
          </p:nvPr>
        </p:nvSpPr>
        <p:spPr>
          <a:xfrm>
            <a:off x="539702" y="103386"/>
            <a:ext cx="7086600" cy="685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2400"/>
              <a:buFont typeface="Arial"/>
              <a:buNone/>
            </a:pPr>
            <a:r>
              <a:rPr lang="en"/>
              <a:t>Coverage Analysis</a:t>
            </a:r>
            <a:endParaRPr/>
          </a:p>
        </p:txBody>
      </p:sp>
      <p:sp>
        <p:nvSpPr>
          <p:cNvPr id="1022" name="Google Shape;1022;p152"/>
          <p:cNvSpPr/>
          <p:nvPr/>
        </p:nvSpPr>
        <p:spPr>
          <a:xfrm>
            <a:off x="216568" y="3933930"/>
            <a:ext cx="8307300" cy="541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1100">
                <a:solidFill>
                  <a:schemeClr val="lt1"/>
                </a:solidFill>
                <a:latin typeface="Calibri"/>
                <a:ea typeface="Calibri"/>
                <a:cs typeface="Calibri"/>
                <a:sym typeface="Calibri"/>
              </a:rPr>
              <a:t>The above countries accounts for 8% of calls which are made for coverage enquiries. Czech Republic has the highest number of calls which is 10% higher than the overall calls received for coverage enquiry. The issue is particularly observed in the South East Asian countries.</a:t>
            </a:r>
            <a:endParaRPr sz="1100">
              <a:solidFill>
                <a:schemeClr val="lt1"/>
              </a:solidFill>
              <a:latin typeface="Calibri"/>
              <a:ea typeface="Calibri"/>
              <a:cs typeface="Calibri"/>
              <a:sym typeface="Calibri"/>
            </a:endParaRPr>
          </a:p>
        </p:txBody>
      </p:sp>
      <p:sp>
        <p:nvSpPr>
          <p:cNvPr id="1023" name="Google Shape;1023;p152"/>
          <p:cNvSpPr txBox="1"/>
          <p:nvPr/>
        </p:nvSpPr>
        <p:spPr>
          <a:xfrm>
            <a:off x="488138" y="508764"/>
            <a:ext cx="2131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Neue Haas Grotesk Text Std"/>
                <a:ea typeface="Neue Haas Grotesk Text Std"/>
                <a:cs typeface="Neue Haas Grotesk Text Std"/>
                <a:sym typeface="Neue Haas Grotesk Text Std"/>
              </a:rPr>
              <a:t> </a:t>
            </a:r>
            <a:endParaRPr sz="1800">
              <a:solidFill>
                <a:schemeClr val="dk1"/>
              </a:solidFill>
              <a:latin typeface="Neue Haas Grotesk Text Std"/>
              <a:ea typeface="Neue Haas Grotesk Text Std"/>
              <a:cs typeface="Neue Haas Grotesk Text Std"/>
              <a:sym typeface="Neue Haas Grotesk Text Std"/>
            </a:endParaRPr>
          </a:p>
        </p:txBody>
      </p:sp>
      <p:sp>
        <p:nvSpPr>
          <p:cNvPr id="1024" name="Google Shape;1024;p152"/>
          <p:cNvSpPr txBox="1"/>
          <p:nvPr/>
        </p:nvSpPr>
        <p:spPr>
          <a:xfrm>
            <a:off x="5494371" y="1608794"/>
            <a:ext cx="783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1">
                <a:solidFill>
                  <a:schemeClr val="lt1"/>
                </a:solidFill>
                <a:latin typeface="Calibri"/>
                <a:ea typeface="Calibri"/>
                <a:cs typeface="Calibri"/>
                <a:sym typeface="Calibri"/>
              </a:rPr>
              <a:t>3511</a:t>
            </a:r>
            <a:endParaRPr sz="1000" b="1">
              <a:solidFill>
                <a:schemeClr val="lt1"/>
              </a:solidFill>
              <a:latin typeface="Calibri"/>
              <a:ea typeface="Calibri"/>
              <a:cs typeface="Calibri"/>
              <a:sym typeface="Calibri"/>
            </a:endParaRPr>
          </a:p>
        </p:txBody>
      </p:sp>
      <p:sp>
        <p:nvSpPr>
          <p:cNvPr id="1025" name="Google Shape;1025;p152"/>
          <p:cNvSpPr txBox="1"/>
          <p:nvPr/>
        </p:nvSpPr>
        <p:spPr>
          <a:xfrm>
            <a:off x="6939306" y="2064450"/>
            <a:ext cx="783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1">
                <a:solidFill>
                  <a:schemeClr val="lt1"/>
                </a:solidFill>
                <a:latin typeface="Calibri"/>
                <a:ea typeface="Calibri"/>
                <a:cs typeface="Calibri"/>
                <a:sym typeface="Calibri"/>
              </a:rPr>
              <a:t>5344</a:t>
            </a:r>
            <a:endParaRPr sz="1000" b="1">
              <a:solidFill>
                <a:schemeClr val="lt1"/>
              </a:solidFill>
              <a:latin typeface="Calibri"/>
              <a:ea typeface="Calibri"/>
              <a:cs typeface="Calibri"/>
              <a:sym typeface="Calibri"/>
            </a:endParaRPr>
          </a:p>
        </p:txBody>
      </p:sp>
      <p:sp>
        <p:nvSpPr>
          <p:cNvPr id="1026" name="Google Shape;1026;p152"/>
          <p:cNvSpPr txBox="1"/>
          <p:nvPr/>
        </p:nvSpPr>
        <p:spPr>
          <a:xfrm>
            <a:off x="4506470" y="1966858"/>
            <a:ext cx="909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Neue Haas Grotesk Text Std"/>
                <a:ea typeface="Neue Haas Grotesk Text Std"/>
                <a:cs typeface="Neue Haas Grotesk Text Std"/>
                <a:sym typeface="Neue Haas Grotesk Text Std"/>
              </a:rPr>
              <a:t> </a:t>
            </a:r>
            <a:r>
              <a:rPr lang="en" sz="1000" b="1">
                <a:solidFill>
                  <a:schemeClr val="dk1"/>
                </a:solidFill>
                <a:latin typeface="Calibri"/>
                <a:ea typeface="Calibri"/>
                <a:cs typeface="Calibri"/>
                <a:sym typeface="Calibri"/>
              </a:rPr>
              <a:t>7.83%</a:t>
            </a:r>
            <a:endParaRPr sz="1000" b="1">
              <a:solidFill>
                <a:schemeClr val="dk1"/>
              </a:solidFill>
              <a:latin typeface="Calibri"/>
              <a:ea typeface="Calibri"/>
              <a:cs typeface="Calibri"/>
              <a:sym typeface="Calibri"/>
            </a:endParaRPr>
          </a:p>
        </p:txBody>
      </p:sp>
      <p:sp>
        <p:nvSpPr>
          <p:cNvPr id="1027" name="Google Shape;1027;p152"/>
          <p:cNvSpPr txBox="1"/>
          <p:nvPr/>
        </p:nvSpPr>
        <p:spPr>
          <a:xfrm>
            <a:off x="0" y="1924571"/>
            <a:ext cx="12924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800">
                <a:solidFill>
                  <a:schemeClr val="dk1"/>
                </a:solidFill>
                <a:latin typeface="Calibri"/>
                <a:ea typeface="Calibri"/>
                <a:cs typeface="Calibri"/>
                <a:sym typeface="Calibri"/>
              </a:rPr>
              <a:t>Overall </a:t>
            </a:r>
            <a:endParaRPr/>
          </a:p>
          <a:p>
            <a:pPr marL="0" marR="0" lvl="0" indent="0" algn="l" rtl="0">
              <a:spcBef>
                <a:spcPts val="0"/>
              </a:spcBef>
              <a:spcAft>
                <a:spcPts val="0"/>
              </a:spcAft>
              <a:buNone/>
            </a:pPr>
            <a:r>
              <a:rPr lang="en" sz="800">
                <a:solidFill>
                  <a:schemeClr val="dk1"/>
                </a:solidFill>
                <a:latin typeface="Calibri"/>
                <a:ea typeface="Calibri"/>
                <a:cs typeface="Calibri"/>
                <a:sym typeface="Calibri"/>
              </a:rPr>
              <a:t>Coverage calls</a:t>
            </a:r>
            <a:endParaRPr sz="800">
              <a:solidFill>
                <a:schemeClr val="dk1"/>
              </a:solidFill>
              <a:latin typeface="Calibri"/>
              <a:ea typeface="Calibri"/>
              <a:cs typeface="Calibri"/>
              <a:sym typeface="Calibri"/>
            </a:endParaRPr>
          </a:p>
        </p:txBody>
      </p:sp>
      <p:sp>
        <p:nvSpPr>
          <p:cNvPr id="1028" name="Google Shape;1028;p152"/>
          <p:cNvSpPr txBox="1"/>
          <p:nvPr/>
        </p:nvSpPr>
        <p:spPr>
          <a:xfrm>
            <a:off x="217665" y="3487420"/>
            <a:ext cx="3066300" cy="43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100" b="1">
                <a:solidFill>
                  <a:schemeClr val="dk1"/>
                </a:solidFill>
                <a:latin typeface="Calibri"/>
                <a:ea typeface="Calibri"/>
                <a:cs typeface="Calibri"/>
                <a:sym typeface="Calibri"/>
              </a:rPr>
              <a:t>Total calls received: 113k</a:t>
            </a:r>
            <a:endParaRPr/>
          </a:p>
          <a:p>
            <a:pPr marL="0" marR="0" lvl="0" indent="0" algn="l" rtl="0">
              <a:spcBef>
                <a:spcPts val="0"/>
              </a:spcBef>
              <a:spcAft>
                <a:spcPts val="0"/>
              </a:spcAft>
              <a:buNone/>
            </a:pPr>
            <a:r>
              <a:rPr lang="en" sz="1100" b="1">
                <a:solidFill>
                  <a:schemeClr val="dk1"/>
                </a:solidFill>
                <a:latin typeface="Calibri"/>
                <a:ea typeface="Calibri"/>
                <a:cs typeface="Calibri"/>
                <a:sym typeface="Calibri"/>
              </a:rPr>
              <a:t>Coverage Calls: 8855 </a:t>
            </a:r>
            <a:r>
              <a:rPr lang="en" sz="1100" b="1">
                <a:solidFill>
                  <a:schemeClr val="accent2"/>
                </a:solidFill>
                <a:latin typeface="Calibri"/>
                <a:ea typeface="Calibri"/>
                <a:cs typeface="Calibri"/>
                <a:sym typeface="Calibri"/>
              </a:rPr>
              <a:t>(7.83%)</a:t>
            </a:r>
            <a:endParaRPr sz="1100" b="1">
              <a:solidFill>
                <a:schemeClr val="accent2"/>
              </a:solidFill>
              <a:latin typeface="Calibri"/>
              <a:ea typeface="Calibri"/>
              <a:cs typeface="Calibri"/>
              <a:sym typeface="Calibri"/>
            </a:endParaRPr>
          </a:p>
        </p:txBody>
      </p:sp>
      <p:pic>
        <p:nvPicPr>
          <p:cNvPr id="1029" name="Google Shape;1029;p152"/>
          <p:cNvPicPr preferRelativeResize="0"/>
          <p:nvPr/>
        </p:nvPicPr>
        <p:blipFill rotWithShape="1">
          <a:blip r:embed="rId3">
            <a:alphaModFix/>
          </a:blip>
          <a:srcRect/>
          <a:stretch/>
        </p:blipFill>
        <p:spPr>
          <a:xfrm>
            <a:off x="5032421" y="850976"/>
            <a:ext cx="3906600" cy="2567100"/>
          </a:xfrm>
          <a:prstGeom prst="rect">
            <a:avLst/>
          </a:prstGeom>
          <a:noFill/>
          <a:ln>
            <a:noFill/>
          </a:ln>
        </p:spPr>
      </p:pic>
      <p:sp>
        <p:nvSpPr>
          <p:cNvPr id="1030" name="Google Shape;1030;p152"/>
          <p:cNvSpPr txBox="1"/>
          <p:nvPr/>
        </p:nvSpPr>
        <p:spPr>
          <a:xfrm>
            <a:off x="6980035" y="896350"/>
            <a:ext cx="646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Neue Haas Grotesk Text Std"/>
                <a:ea typeface="Neue Haas Grotesk Text Std"/>
                <a:cs typeface="Neue Haas Grotesk Text Std"/>
                <a:sym typeface="Neue Haas Grotesk Text Std"/>
              </a:rPr>
              <a:t> </a:t>
            </a:r>
            <a:r>
              <a:rPr lang="en" sz="1100" b="1">
                <a:solidFill>
                  <a:schemeClr val="lt1"/>
                </a:solidFill>
                <a:latin typeface="Calibri"/>
                <a:ea typeface="Calibri"/>
                <a:cs typeface="Calibri"/>
                <a:sym typeface="Calibri"/>
              </a:rPr>
              <a:t>704</a:t>
            </a:r>
            <a:endParaRPr sz="1100" b="1">
              <a:solidFill>
                <a:schemeClr val="lt1"/>
              </a:solidFill>
              <a:latin typeface="Calibri"/>
              <a:ea typeface="Calibri"/>
              <a:cs typeface="Calibri"/>
              <a:sym typeface="Calibri"/>
            </a:endParaRPr>
          </a:p>
        </p:txBody>
      </p:sp>
      <p:sp>
        <p:nvSpPr>
          <p:cNvPr id="1031" name="Google Shape;1031;p152"/>
          <p:cNvSpPr txBox="1"/>
          <p:nvPr/>
        </p:nvSpPr>
        <p:spPr>
          <a:xfrm>
            <a:off x="4865529" y="3533586"/>
            <a:ext cx="40074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800">
                <a:solidFill>
                  <a:schemeClr val="dk1"/>
                </a:solidFill>
                <a:latin typeface="Calibri"/>
                <a:ea typeface="Calibri"/>
                <a:cs typeface="Calibri"/>
                <a:sym typeface="Calibri"/>
              </a:rPr>
              <a:t>The countries are selected with a threshold of coverage&gt;=10% and total number of calls &gt;=200 to avoid selecting countries getting less significant amount of calls for Verizon.</a:t>
            </a:r>
            <a:endParaRPr sz="800">
              <a:solidFill>
                <a:schemeClr val="dk1"/>
              </a:solidFill>
              <a:latin typeface="Calibri"/>
              <a:ea typeface="Calibri"/>
              <a:cs typeface="Calibri"/>
              <a:sym typeface="Calibri"/>
            </a:endParaRPr>
          </a:p>
        </p:txBody>
      </p:sp>
      <p:cxnSp>
        <p:nvCxnSpPr>
          <p:cNvPr id="1032" name="Google Shape;1032;p152"/>
          <p:cNvCxnSpPr/>
          <p:nvPr/>
        </p:nvCxnSpPr>
        <p:spPr>
          <a:xfrm>
            <a:off x="4750755" y="2193185"/>
            <a:ext cx="0" cy="0"/>
          </a:xfrm>
          <a:prstGeom prst="straightConnector1">
            <a:avLst/>
          </a:prstGeom>
          <a:solidFill>
            <a:schemeClr val="accent1"/>
          </a:solidFill>
          <a:ln w="12700" cap="sq" cmpd="sng">
            <a:solidFill>
              <a:schemeClr val="accent1"/>
            </a:solidFill>
            <a:prstDash val="solid"/>
            <a:round/>
            <a:headEnd type="none" w="sm" len="sm"/>
            <a:tailEnd type="none" w="sm" len="sm"/>
          </a:ln>
        </p:spPr>
      </p:cxnSp>
      <p:pic>
        <p:nvPicPr>
          <p:cNvPr id="1033" name="Google Shape;1033;p152"/>
          <p:cNvPicPr preferRelativeResize="0"/>
          <p:nvPr/>
        </p:nvPicPr>
        <p:blipFill rotWithShape="1">
          <a:blip r:embed="rId4">
            <a:alphaModFix/>
          </a:blip>
          <a:srcRect/>
          <a:stretch/>
        </p:blipFill>
        <p:spPr>
          <a:xfrm>
            <a:off x="694393" y="1017123"/>
            <a:ext cx="3894600" cy="2400900"/>
          </a:xfrm>
          <a:prstGeom prst="rect">
            <a:avLst/>
          </a:prstGeom>
          <a:noFill/>
          <a:ln>
            <a:noFill/>
          </a:ln>
        </p:spPr>
      </p:pic>
    </p:spTree>
    <p:extLst>
      <p:ext uri="{BB962C8B-B14F-4D97-AF65-F5344CB8AC3E}">
        <p14:creationId xmlns:p14="http://schemas.microsoft.com/office/powerpoint/2010/main" val="2883464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53"/>
          <p:cNvSpPr txBox="1">
            <a:spLocks noGrp="1"/>
          </p:cNvSpPr>
          <p:nvPr>
            <p:ph type="title"/>
          </p:nvPr>
        </p:nvSpPr>
        <p:spPr>
          <a:xfrm>
            <a:off x="539702" y="103386"/>
            <a:ext cx="7086600" cy="685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2400"/>
              <a:buFont typeface="Arial"/>
              <a:buNone/>
            </a:pPr>
            <a:r>
              <a:rPr lang="en"/>
              <a:t>Coverage Analysis</a:t>
            </a:r>
            <a:endParaRPr/>
          </a:p>
        </p:txBody>
      </p:sp>
      <p:sp>
        <p:nvSpPr>
          <p:cNvPr id="1039" name="Google Shape;1039;p153"/>
          <p:cNvSpPr/>
          <p:nvPr/>
        </p:nvSpPr>
        <p:spPr>
          <a:xfrm>
            <a:off x="539702" y="4200525"/>
            <a:ext cx="8518500" cy="399900"/>
          </a:xfrm>
          <a:prstGeom prst="rect">
            <a:avLst/>
          </a:prstGeom>
          <a:solidFill>
            <a:schemeClr val="accent2"/>
          </a:solidFill>
          <a:ln w="9525" cap="sq" cmpd="sng">
            <a:solidFill>
              <a:srgbClr val="9B1F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b="1">
                <a:solidFill>
                  <a:schemeClr val="lt1"/>
                </a:solidFill>
                <a:latin typeface="Neue Haas Grotesk Text Std"/>
                <a:ea typeface="Neue Haas Grotesk Text Std"/>
                <a:cs typeface="Neue Haas Grotesk Text Std"/>
                <a:sym typeface="Neue Haas Grotesk Text Std"/>
              </a:rPr>
              <a:t>8% (52K) of callers are calling for checking the coverage present in the visitor country. </a:t>
            </a:r>
            <a:endParaRPr/>
          </a:p>
        </p:txBody>
      </p:sp>
      <p:sp>
        <p:nvSpPr>
          <p:cNvPr id="1040" name="Google Shape;1040;p153"/>
          <p:cNvSpPr txBox="1"/>
          <p:nvPr/>
        </p:nvSpPr>
        <p:spPr>
          <a:xfrm>
            <a:off x="488138" y="508764"/>
            <a:ext cx="2131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Neue Haas Grotesk Text Std"/>
                <a:ea typeface="Neue Haas Grotesk Text Std"/>
                <a:cs typeface="Neue Haas Grotesk Text Std"/>
                <a:sym typeface="Neue Haas Grotesk Text Std"/>
              </a:rPr>
              <a:t> </a:t>
            </a:r>
            <a:endParaRPr sz="1800">
              <a:solidFill>
                <a:schemeClr val="dk1"/>
              </a:solidFill>
              <a:latin typeface="Neue Haas Grotesk Text Std"/>
              <a:ea typeface="Neue Haas Grotesk Text Std"/>
              <a:cs typeface="Neue Haas Grotesk Text Std"/>
              <a:sym typeface="Neue Haas Grotesk Text Std"/>
            </a:endParaRPr>
          </a:p>
        </p:txBody>
      </p:sp>
      <p:sp>
        <p:nvSpPr>
          <p:cNvPr id="1041" name="Google Shape;1041;p153"/>
          <p:cNvSpPr txBox="1"/>
          <p:nvPr/>
        </p:nvSpPr>
        <p:spPr>
          <a:xfrm>
            <a:off x="5494371" y="1608794"/>
            <a:ext cx="783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1">
                <a:solidFill>
                  <a:schemeClr val="lt1"/>
                </a:solidFill>
                <a:latin typeface="Calibri"/>
                <a:ea typeface="Calibri"/>
                <a:cs typeface="Calibri"/>
                <a:sym typeface="Calibri"/>
              </a:rPr>
              <a:t>3511</a:t>
            </a:r>
            <a:endParaRPr sz="1000" b="1">
              <a:solidFill>
                <a:schemeClr val="lt1"/>
              </a:solidFill>
              <a:latin typeface="Calibri"/>
              <a:ea typeface="Calibri"/>
              <a:cs typeface="Calibri"/>
              <a:sym typeface="Calibri"/>
            </a:endParaRPr>
          </a:p>
        </p:txBody>
      </p:sp>
      <p:sp>
        <p:nvSpPr>
          <p:cNvPr id="1042" name="Google Shape;1042;p153"/>
          <p:cNvSpPr txBox="1"/>
          <p:nvPr/>
        </p:nvSpPr>
        <p:spPr>
          <a:xfrm>
            <a:off x="6939306" y="2064450"/>
            <a:ext cx="783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1">
                <a:solidFill>
                  <a:schemeClr val="lt1"/>
                </a:solidFill>
                <a:latin typeface="Calibri"/>
                <a:ea typeface="Calibri"/>
                <a:cs typeface="Calibri"/>
                <a:sym typeface="Calibri"/>
              </a:rPr>
              <a:t>5344</a:t>
            </a:r>
            <a:endParaRPr sz="1000" b="1">
              <a:solidFill>
                <a:schemeClr val="lt1"/>
              </a:solidFill>
              <a:latin typeface="Calibri"/>
              <a:ea typeface="Calibri"/>
              <a:cs typeface="Calibri"/>
              <a:sym typeface="Calibri"/>
            </a:endParaRPr>
          </a:p>
        </p:txBody>
      </p:sp>
      <p:sp>
        <p:nvSpPr>
          <p:cNvPr id="1043" name="Google Shape;1043;p153"/>
          <p:cNvSpPr txBox="1"/>
          <p:nvPr/>
        </p:nvSpPr>
        <p:spPr>
          <a:xfrm>
            <a:off x="6980035" y="896350"/>
            <a:ext cx="646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Neue Haas Grotesk Text Std"/>
                <a:ea typeface="Neue Haas Grotesk Text Std"/>
                <a:cs typeface="Neue Haas Grotesk Text Std"/>
                <a:sym typeface="Neue Haas Grotesk Text Std"/>
              </a:rPr>
              <a:t> </a:t>
            </a:r>
            <a:r>
              <a:rPr lang="en" sz="1100" b="1">
                <a:solidFill>
                  <a:schemeClr val="lt1"/>
                </a:solidFill>
                <a:latin typeface="Calibri"/>
                <a:ea typeface="Calibri"/>
                <a:cs typeface="Calibri"/>
                <a:sym typeface="Calibri"/>
              </a:rPr>
              <a:t>704</a:t>
            </a:r>
            <a:endParaRPr sz="1100" b="1">
              <a:solidFill>
                <a:schemeClr val="lt1"/>
              </a:solidFill>
              <a:latin typeface="Calibri"/>
              <a:ea typeface="Calibri"/>
              <a:cs typeface="Calibri"/>
              <a:sym typeface="Calibri"/>
            </a:endParaRPr>
          </a:p>
        </p:txBody>
      </p:sp>
      <p:sp>
        <p:nvSpPr>
          <p:cNvPr id="1044" name="Google Shape;1044;p153"/>
          <p:cNvSpPr txBox="1"/>
          <p:nvPr/>
        </p:nvSpPr>
        <p:spPr>
          <a:xfrm>
            <a:off x="4646454" y="3752661"/>
            <a:ext cx="40074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800">
                <a:solidFill>
                  <a:schemeClr val="dk1"/>
                </a:solidFill>
                <a:latin typeface="Calibri"/>
                <a:ea typeface="Calibri"/>
                <a:cs typeface="Calibri"/>
                <a:sym typeface="Calibri"/>
              </a:rPr>
              <a:t>The countries are selected with a threshold of coverage&gt;=9% calls for the country and total number of calls &gt;=3500 to avoid selecting countries getting less significant amount of calls</a:t>
            </a:r>
            <a:endParaRPr sz="800">
              <a:solidFill>
                <a:schemeClr val="dk1"/>
              </a:solidFill>
              <a:latin typeface="Calibri"/>
              <a:ea typeface="Calibri"/>
              <a:cs typeface="Calibri"/>
              <a:sym typeface="Calibri"/>
            </a:endParaRPr>
          </a:p>
        </p:txBody>
      </p:sp>
      <p:cxnSp>
        <p:nvCxnSpPr>
          <p:cNvPr id="1045" name="Google Shape;1045;p153"/>
          <p:cNvCxnSpPr/>
          <p:nvPr/>
        </p:nvCxnSpPr>
        <p:spPr>
          <a:xfrm>
            <a:off x="4750755" y="2193185"/>
            <a:ext cx="0" cy="0"/>
          </a:xfrm>
          <a:prstGeom prst="straightConnector1">
            <a:avLst/>
          </a:prstGeom>
          <a:solidFill>
            <a:schemeClr val="accent1"/>
          </a:solidFill>
          <a:ln w="12700" cap="sq" cmpd="sng">
            <a:solidFill>
              <a:schemeClr val="accent1"/>
            </a:solidFill>
            <a:prstDash val="solid"/>
            <a:round/>
            <a:headEnd type="none" w="sm" len="sm"/>
            <a:tailEnd type="none" w="sm" len="sm"/>
          </a:ln>
        </p:spPr>
      </p:cxnSp>
      <p:pic>
        <p:nvPicPr>
          <p:cNvPr id="1046" name="Google Shape;1046;p153"/>
          <p:cNvPicPr preferRelativeResize="0"/>
          <p:nvPr/>
        </p:nvPicPr>
        <p:blipFill rotWithShape="1">
          <a:blip r:embed="rId3">
            <a:alphaModFix/>
          </a:blip>
          <a:srcRect/>
          <a:stretch/>
        </p:blipFill>
        <p:spPr>
          <a:xfrm>
            <a:off x="539702" y="819334"/>
            <a:ext cx="3781500" cy="3033600"/>
          </a:xfrm>
          <a:prstGeom prst="rect">
            <a:avLst/>
          </a:prstGeom>
          <a:noFill/>
          <a:ln>
            <a:noFill/>
          </a:ln>
        </p:spPr>
      </p:pic>
      <p:pic>
        <p:nvPicPr>
          <p:cNvPr id="1047" name="Google Shape;1047;p153"/>
          <p:cNvPicPr preferRelativeResize="0"/>
          <p:nvPr/>
        </p:nvPicPr>
        <p:blipFill rotWithShape="1">
          <a:blip r:embed="rId4">
            <a:alphaModFix/>
          </a:blip>
          <a:srcRect/>
          <a:stretch/>
        </p:blipFill>
        <p:spPr>
          <a:xfrm>
            <a:off x="4654129" y="827152"/>
            <a:ext cx="4299300" cy="2967000"/>
          </a:xfrm>
          <a:prstGeom prst="rect">
            <a:avLst/>
          </a:prstGeom>
          <a:noFill/>
          <a:ln>
            <a:noFill/>
          </a:ln>
        </p:spPr>
      </p:pic>
      <p:sp>
        <p:nvSpPr>
          <p:cNvPr id="1048" name="Google Shape;1048;p153"/>
          <p:cNvSpPr txBox="1"/>
          <p:nvPr/>
        </p:nvSpPr>
        <p:spPr>
          <a:xfrm>
            <a:off x="6934200" y="4720780"/>
            <a:ext cx="1752600" cy="253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50">
                <a:solidFill>
                  <a:schemeClr val="dk1"/>
                </a:solidFill>
                <a:latin typeface="Neue Haas Grotesk Text Std"/>
                <a:ea typeface="Neue Haas Grotesk Text Std"/>
                <a:cs typeface="Neue Haas Grotesk Text Std"/>
                <a:sym typeface="Neue Haas Grotesk Text Std"/>
              </a:rPr>
              <a:t>December’18-May’19</a:t>
            </a:r>
            <a:endParaRPr sz="1050">
              <a:solidFill>
                <a:schemeClr val="dk1"/>
              </a:solidFill>
              <a:latin typeface="Neue Haas Grotesk Text Std"/>
              <a:ea typeface="Neue Haas Grotesk Text Std"/>
              <a:cs typeface="Neue Haas Grotesk Text Std"/>
              <a:sym typeface="Neue Haas Grotesk Text Std"/>
            </a:endParaRPr>
          </a:p>
        </p:txBody>
      </p:sp>
    </p:spTree>
    <p:extLst>
      <p:ext uri="{BB962C8B-B14F-4D97-AF65-F5344CB8AC3E}">
        <p14:creationId xmlns:p14="http://schemas.microsoft.com/office/powerpoint/2010/main" val="2623887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54"/>
          <p:cNvSpPr txBox="1">
            <a:spLocks noGrp="1"/>
          </p:cNvSpPr>
          <p:nvPr>
            <p:ph type="sldNum" idx="12"/>
          </p:nvPr>
        </p:nvSpPr>
        <p:spPr>
          <a:xfrm>
            <a:off x="8509407" y="4389339"/>
            <a:ext cx="228600" cy="17130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Clr>
                <a:srgbClr val="000000"/>
              </a:buClr>
              <a:buSzPts val="500"/>
              <a:buFont typeface="Arial"/>
              <a:buNone/>
            </a:pPr>
            <a:fld id="{00000000-1234-1234-1234-123412341234}" type="slidenum">
              <a:rPr lang="en"/>
              <a:t>32</a:t>
            </a:fld>
            <a:endParaRPr/>
          </a:p>
        </p:txBody>
      </p:sp>
      <p:sp>
        <p:nvSpPr>
          <p:cNvPr id="1055" name="Google Shape;1055;p154"/>
          <p:cNvSpPr txBox="1">
            <a:spLocks noGrp="1"/>
          </p:cNvSpPr>
          <p:nvPr>
            <p:ph type="title"/>
          </p:nvPr>
        </p:nvSpPr>
        <p:spPr>
          <a:xfrm>
            <a:off x="407329" y="400079"/>
            <a:ext cx="7736400" cy="5145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dk1"/>
              </a:buClr>
              <a:buSzPts val="2400"/>
              <a:buFont typeface="Arial"/>
              <a:buNone/>
            </a:pPr>
            <a:r>
              <a:rPr lang="en"/>
              <a:t>International travel page analysis- 19K calls could have been reduced using right communication</a:t>
            </a:r>
            <a:endParaRPr/>
          </a:p>
        </p:txBody>
      </p:sp>
      <p:sp>
        <p:nvSpPr>
          <p:cNvPr id="1056" name="Google Shape;1056;p154"/>
          <p:cNvSpPr/>
          <p:nvPr/>
        </p:nvSpPr>
        <p:spPr>
          <a:xfrm>
            <a:off x="5286577" y="1089567"/>
            <a:ext cx="2011800" cy="594300"/>
          </a:xfrm>
          <a:prstGeom prst="rect">
            <a:avLst/>
          </a:prstGeom>
          <a:noFill/>
          <a:ln w="9525" cap="flat" cmpd="sng">
            <a:solidFill>
              <a:schemeClr val="dk1"/>
            </a:solidFill>
            <a:prstDash val="solid"/>
            <a:round/>
            <a:headEnd type="none" w="sm" len="sm"/>
            <a:tailEnd type="none" w="sm" len="sm"/>
          </a:ln>
        </p:spPr>
        <p:txBody>
          <a:bodyPr spcFirstLastPara="1" wrap="square" lIns="91425" tIns="155425" rIns="91425" bIns="0" anchor="t" anchorCtr="0">
            <a:noAutofit/>
          </a:bodyPr>
          <a:lstStyle/>
          <a:p>
            <a:pPr marL="0" marR="0" lvl="0" indent="0" algn="ctr" rtl="0">
              <a:spcBef>
                <a:spcPts val="0"/>
              </a:spcBef>
              <a:spcAft>
                <a:spcPts val="0"/>
              </a:spcAft>
              <a:buNone/>
            </a:pPr>
            <a:r>
              <a:rPr lang="en" sz="1200" b="1">
                <a:solidFill>
                  <a:schemeClr val="dk1"/>
                </a:solidFill>
                <a:latin typeface="Arial"/>
                <a:ea typeface="Arial"/>
                <a:cs typeface="Arial"/>
                <a:sym typeface="Arial"/>
              </a:rPr>
              <a:t>Total calls Before Travel</a:t>
            </a:r>
            <a:endParaRPr sz="1000" b="1">
              <a:solidFill>
                <a:srgbClr val="763800"/>
              </a:solidFill>
              <a:latin typeface="Arial"/>
              <a:ea typeface="Arial"/>
              <a:cs typeface="Arial"/>
              <a:sym typeface="Arial"/>
            </a:endParaRPr>
          </a:p>
        </p:txBody>
      </p:sp>
      <p:sp>
        <p:nvSpPr>
          <p:cNvPr id="1057" name="Google Shape;1057;p154"/>
          <p:cNvSpPr/>
          <p:nvPr/>
        </p:nvSpPr>
        <p:spPr>
          <a:xfrm>
            <a:off x="5652580" y="808483"/>
            <a:ext cx="538800" cy="463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eue Haas Grotesk Text Std"/>
              <a:ea typeface="Neue Haas Grotesk Text Std"/>
              <a:cs typeface="Neue Haas Grotesk Text Std"/>
              <a:sym typeface="Neue Haas Grotesk Text Std"/>
            </a:endParaRPr>
          </a:p>
        </p:txBody>
      </p:sp>
      <p:cxnSp>
        <p:nvCxnSpPr>
          <p:cNvPr id="1058" name="Google Shape;1058;p154"/>
          <p:cNvCxnSpPr/>
          <p:nvPr/>
        </p:nvCxnSpPr>
        <p:spPr>
          <a:xfrm>
            <a:off x="5294996" y="1420023"/>
            <a:ext cx="2011800" cy="0"/>
          </a:xfrm>
          <a:prstGeom prst="straightConnector1">
            <a:avLst/>
          </a:prstGeom>
          <a:noFill/>
          <a:ln w="9525" cap="flat" cmpd="sng">
            <a:solidFill>
              <a:schemeClr val="dk1"/>
            </a:solidFill>
            <a:prstDash val="solid"/>
            <a:round/>
            <a:headEnd type="none" w="sm" len="sm"/>
            <a:tailEnd type="none" w="sm" len="sm"/>
          </a:ln>
        </p:spPr>
      </p:cxnSp>
      <p:sp>
        <p:nvSpPr>
          <p:cNvPr id="1059" name="Google Shape;1059;p154"/>
          <p:cNvSpPr/>
          <p:nvPr/>
        </p:nvSpPr>
        <p:spPr>
          <a:xfrm>
            <a:off x="5426474" y="1420023"/>
            <a:ext cx="93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1">
                <a:solidFill>
                  <a:srgbClr val="763800"/>
                </a:solidFill>
                <a:latin typeface="Arial"/>
                <a:ea typeface="Arial"/>
                <a:cs typeface="Arial"/>
                <a:sym typeface="Arial"/>
              </a:rPr>
              <a:t>550K (100%)</a:t>
            </a:r>
            <a:endParaRPr sz="1000">
              <a:solidFill>
                <a:schemeClr val="dk1"/>
              </a:solidFill>
              <a:latin typeface="Neue Haas Grotesk Text Std"/>
              <a:ea typeface="Neue Haas Grotesk Text Std"/>
              <a:cs typeface="Neue Haas Grotesk Text Std"/>
              <a:sym typeface="Neue Haas Grotesk Text Std"/>
            </a:endParaRPr>
          </a:p>
        </p:txBody>
      </p:sp>
      <p:pic>
        <p:nvPicPr>
          <p:cNvPr id="1060" name="Google Shape;1060;p154"/>
          <p:cNvPicPr preferRelativeResize="0"/>
          <p:nvPr/>
        </p:nvPicPr>
        <p:blipFill rotWithShape="1">
          <a:blip r:embed="rId3">
            <a:alphaModFix/>
          </a:blip>
          <a:srcRect/>
          <a:stretch/>
        </p:blipFill>
        <p:spPr>
          <a:xfrm>
            <a:off x="5778747" y="858015"/>
            <a:ext cx="317671" cy="367387"/>
          </a:xfrm>
          <a:prstGeom prst="rect">
            <a:avLst/>
          </a:prstGeom>
          <a:noFill/>
          <a:ln>
            <a:noFill/>
          </a:ln>
        </p:spPr>
      </p:pic>
      <p:cxnSp>
        <p:nvCxnSpPr>
          <p:cNvPr id="1061" name="Google Shape;1061;p154"/>
          <p:cNvCxnSpPr>
            <a:stCxn id="1056" idx="2"/>
            <a:endCxn id="1062" idx="0"/>
          </p:cNvCxnSpPr>
          <p:nvPr/>
        </p:nvCxnSpPr>
        <p:spPr>
          <a:xfrm rot="5400000">
            <a:off x="4606327" y="326517"/>
            <a:ext cx="328800" cy="3043500"/>
          </a:xfrm>
          <a:prstGeom prst="bentConnector3">
            <a:avLst>
              <a:gd name="adj1" fmla="val 49977"/>
            </a:avLst>
          </a:prstGeom>
          <a:solidFill>
            <a:schemeClr val="accent1"/>
          </a:solidFill>
          <a:ln w="12700" cap="sq" cmpd="sng">
            <a:solidFill>
              <a:schemeClr val="accent1"/>
            </a:solidFill>
            <a:prstDash val="solid"/>
            <a:round/>
            <a:headEnd type="none" w="sm" len="sm"/>
            <a:tailEnd type="triangle" w="med" len="med"/>
          </a:ln>
        </p:spPr>
      </p:cxnSp>
      <p:grpSp>
        <p:nvGrpSpPr>
          <p:cNvPr id="1063" name="Google Shape;1063;p154"/>
          <p:cNvGrpSpPr/>
          <p:nvPr/>
        </p:nvGrpSpPr>
        <p:grpSpPr>
          <a:xfrm>
            <a:off x="7141734" y="2043922"/>
            <a:ext cx="1589809" cy="365873"/>
            <a:chOff x="2286103" y="1879569"/>
            <a:chExt cx="784200" cy="365873"/>
          </a:xfrm>
        </p:grpSpPr>
        <p:cxnSp>
          <p:nvCxnSpPr>
            <p:cNvPr id="1064" name="Google Shape;1064;p154"/>
            <p:cNvCxnSpPr/>
            <p:nvPr/>
          </p:nvCxnSpPr>
          <p:spPr>
            <a:xfrm>
              <a:off x="2288716" y="2069592"/>
              <a:ext cx="775500" cy="0"/>
            </a:xfrm>
            <a:prstGeom prst="straightConnector1">
              <a:avLst/>
            </a:prstGeom>
            <a:noFill/>
            <a:ln w="9525" cap="flat" cmpd="sng">
              <a:solidFill>
                <a:schemeClr val="dk1"/>
              </a:solidFill>
              <a:prstDash val="solid"/>
              <a:round/>
              <a:headEnd type="none" w="sm" len="sm"/>
              <a:tailEnd type="none" w="sm" len="sm"/>
            </a:ln>
          </p:spPr>
        </p:cxnSp>
        <p:grpSp>
          <p:nvGrpSpPr>
            <p:cNvPr id="1065" name="Google Shape;1065;p154"/>
            <p:cNvGrpSpPr/>
            <p:nvPr/>
          </p:nvGrpSpPr>
          <p:grpSpPr>
            <a:xfrm>
              <a:off x="2286103" y="1879569"/>
              <a:ext cx="784200" cy="365873"/>
              <a:chOff x="2286103" y="1879569"/>
              <a:chExt cx="784200" cy="365873"/>
            </a:xfrm>
          </p:grpSpPr>
          <p:sp>
            <p:nvSpPr>
              <p:cNvPr id="1066" name="Google Shape;1066;p154"/>
              <p:cNvSpPr/>
              <p:nvPr/>
            </p:nvSpPr>
            <p:spPr>
              <a:xfrm>
                <a:off x="2286103" y="1879569"/>
                <a:ext cx="784200" cy="365700"/>
              </a:xfrm>
              <a:prstGeom prst="rect">
                <a:avLst/>
              </a:prstGeom>
              <a:noFill/>
              <a:ln w="9525" cap="flat" cmpd="sng">
                <a:solidFill>
                  <a:schemeClr val="dk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spcBef>
                    <a:spcPts val="0"/>
                  </a:spcBef>
                  <a:spcAft>
                    <a:spcPts val="0"/>
                  </a:spcAft>
                  <a:buNone/>
                </a:pPr>
                <a:r>
                  <a:rPr lang="en" sz="700" b="1">
                    <a:solidFill>
                      <a:schemeClr val="dk1"/>
                    </a:solidFill>
                    <a:latin typeface="Arial"/>
                    <a:ea typeface="Arial"/>
                    <a:cs typeface="Arial"/>
                    <a:sym typeface="Arial"/>
                  </a:rPr>
                  <a:t>Visited Mobile</a:t>
                </a:r>
                <a:endParaRPr/>
              </a:p>
            </p:txBody>
          </p:sp>
          <p:sp>
            <p:nvSpPr>
              <p:cNvPr id="1067" name="Google Shape;1067;p154"/>
              <p:cNvSpPr/>
              <p:nvPr/>
            </p:nvSpPr>
            <p:spPr>
              <a:xfrm>
                <a:off x="2335614" y="2075942"/>
                <a:ext cx="646200" cy="169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800">
                    <a:solidFill>
                      <a:schemeClr val="dk1"/>
                    </a:solidFill>
                    <a:latin typeface="Neue Haas Grotesk Text Std"/>
                    <a:ea typeface="Neue Haas Grotesk Text Std"/>
                    <a:cs typeface="Neue Haas Grotesk Text Std"/>
                    <a:sym typeface="Neue Haas Grotesk Text Std"/>
                  </a:rPr>
                  <a:t>151k (28%) </a:t>
                </a:r>
                <a:endParaRPr sz="800">
                  <a:solidFill>
                    <a:schemeClr val="dk1"/>
                  </a:solidFill>
                  <a:latin typeface="Neue Haas Grotesk Text Std"/>
                  <a:ea typeface="Neue Haas Grotesk Text Std"/>
                  <a:cs typeface="Neue Haas Grotesk Text Std"/>
                  <a:sym typeface="Neue Haas Grotesk Text Std"/>
                </a:endParaRPr>
              </a:p>
            </p:txBody>
          </p:sp>
        </p:grpSp>
      </p:grpSp>
      <p:grpSp>
        <p:nvGrpSpPr>
          <p:cNvPr id="1068" name="Google Shape;1068;p154"/>
          <p:cNvGrpSpPr/>
          <p:nvPr/>
        </p:nvGrpSpPr>
        <p:grpSpPr>
          <a:xfrm>
            <a:off x="2737342" y="2012579"/>
            <a:ext cx="1023538" cy="365873"/>
            <a:chOff x="2286103" y="1879569"/>
            <a:chExt cx="784200" cy="365873"/>
          </a:xfrm>
        </p:grpSpPr>
        <p:cxnSp>
          <p:nvCxnSpPr>
            <p:cNvPr id="1069" name="Google Shape;1069;p154"/>
            <p:cNvCxnSpPr/>
            <p:nvPr/>
          </p:nvCxnSpPr>
          <p:spPr>
            <a:xfrm>
              <a:off x="2288716" y="2069592"/>
              <a:ext cx="775500" cy="0"/>
            </a:xfrm>
            <a:prstGeom prst="straightConnector1">
              <a:avLst/>
            </a:prstGeom>
            <a:noFill/>
            <a:ln w="9525" cap="flat" cmpd="sng">
              <a:solidFill>
                <a:schemeClr val="dk1"/>
              </a:solidFill>
              <a:prstDash val="solid"/>
              <a:round/>
              <a:headEnd type="none" w="sm" len="sm"/>
              <a:tailEnd type="none" w="sm" len="sm"/>
            </a:ln>
          </p:spPr>
        </p:cxnSp>
        <p:grpSp>
          <p:nvGrpSpPr>
            <p:cNvPr id="1070" name="Google Shape;1070;p154"/>
            <p:cNvGrpSpPr/>
            <p:nvPr/>
          </p:nvGrpSpPr>
          <p:grpSpPr>
            <a:xfrm>
              <a:off x="2286103" y="1879569"/>
              <a:ext cx="784200" cy="365873"/>
              <a:chOff x="2286103" y="1879569"/>
              <a:chExt cx="784200" cy="365873"/>
            </a:xfrm>
          </p:grpSpPr>
          <p:sp>
            <p:nvSpPr>
              <p:cNvPr id="1062" name="Google Shape;1062;p154"/>
              <p:cNvSpPr/>
              <p:nvPr/>
            </p:nvSpPr>
            <p:spPr>
              <a:xfrm>
                <a:off x="2286103" y="1879569"/>
                <a:ext cx="784200" cy="365700"/>
              </a:xfrm>
              <a:prstGeom prst="rect">
                <a:avLst/>
              </a:prstGeom>
              <a:noFill/>
              <a:ln w="9525" cap="flat" cmpd="sng">
                <a:solidFill>
                  <a:schemeClr val="dk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spcBef>
                    <a:spcPts val="0"/>
                  </a:spcBef>
                  <a:spcAft>
                    <a:spcPts val="0"/>
                  </a:spcAft>
                  <a:buNone/>
                </a:pPr>
                <a:r>
                  <a:rPr lang="en" sz="700" b="1">
                    <a:solidFill>
                      <a:schemeClr val="dk1"/>
                    </a:solidFill>
                    <a:latin typeface="Arial"/>
                    <a:ea typeface="Arial"/>
                    <a:cs typeface="Arial"/>
                    <a:sym typeface="Arial"/>
                  </a:rPr>
                  <a:t>Visited Online</a:t>
                </a:r>
                <a:endParaRPr/>
              </a:p>
            </p:txBody>
          </p:sp>
          <p:sp>
            <p:nvSpPr>
              <p:cNvPr id="1071" name="Google Shape;1071;p154"/>
              <p:cNvSpPr/>
              <p:nvPr/>
            </p:nvSpPr>
            <p:spPr>
              <a:xfrm>
                <a:off x="2335614" y="2075942"/>
                <a:ext cx="646200" cy="169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800">
                    <a:solidFill>
                      <a:schemeClr val="dk1"/>
                    </a:solidFill>
                    <a:latin typeface="Neue Haas Grotesk Text Std"/>
                    <a:ea typeface="Neue Haas Grotesk Text Std"/>
                    <a:cs typeface="Neue Haas Grotesk Text Std"/>
                    <a:sym typeface="Neue Haas Grotesk Text Std"/>
                  </a:rPr>
                  <a:t>99K (18%)</a:t>
                </a:r>
                <a:endParaRPr sz="800">
                  <a:solidFill>
                    <a:schemeClr val="dk1"/>
                  </a:solidFill>
                  <a:latin typeface="Neue Haas Grotesk Text Std"/>
                  <a:ea typeface="Neue Haas Grotesk Text Std"/>
                  <a:cs typeface="Neue Haas Grotesk Text Std"/>
                  <a:sym typeface="Neue Haas Grotesk Text Std"/>
                </a:endParaRPr>
              </a:p>
            </p:txBody>
          </p:sp>
        </p:grpSp>
      </p:grpSp>
      <p:cxnSp>
        <p:nvCxnSpPr>
          <p:cNvPr id="1072" name="Google Shape;1072;p154"/>
          <p:cNvCxnSpPr/>
          <p:nvPr/>
        </p:nvCxnSpPr>
        <p:spPr>
          <a:xfrm rot="10800000" flipH="1">
            <a:off x="2464910" y="2530063"/>
            <a:ext cx="1428600" cy="6900"/>
          </a:xfrm>
          <a:prstGeom prst="straightConnector1">
            <a:avLst/>
          </a:prstGeom>
          <a:solidFill>
            <a:schemeClr val="accent1"/>
          </a:solidFill>
          <a:ln w="12700" cap="sq" cmpd="sng">
            <a:solidFill>
              <a:schemeClr val="accent1"/>
            </a:solidFill>
            <a:prstDash val="solid"/>
            <a:round/>
            <a:headEnd type="none" w="sm" len="sm"/>
            <a:tailEnd type="none" w="sm" len="sm"/>
          </a:ln>
        </p:spPr>
      </p:cxnSp>
      <p:cxnSp>
        <p:nvCxnSpPr>
          <p:cNvPr id="1073" name="Google Shape;1073;p154"/>
          <p:cNvCxnSpPr/>
          <p:nvPr/>
        </p:nvCxnSpPr>
        <p:spPr>
          <a:xfrm>
            <a:off x="3893477" y="2534256"/>
            <a:ext cx="0" cy="136800"/>
          </a:xfrm>
          <a:prstGeom prst="straightConnector1">
            <a:avLst/>
          </a:prstGeom>
          <a:solidFill>
            <a:schemeClr val="accent1"/>
          </a:solidFill>
          <a:ln w="12700" cap="sq" cmpd="sng">
            <a:solidFill>
              <a:schemeClr val="accent1"/>
            </a:solidFill>
            <a:prstDash val="solid"/>
            <a:round/>
            <a:headEnd type="none" w="sm" len="sm"/>
            <a:tailEnd type="triangle" w="med" len="med"/>
          </a:ln>
        </p:spPr>
      </p:cxnSp>
      <p:cxnSp>
        <p:nvCxnSpPr>
          <p:cNvPr id="1074" name="Google Shape;1074;p154"/>
          <p:cNvCxnSpPr/>
          <p:nvPr/>
        </p:nvCxnSpPr>
        <p:spPr>
          <a:xfrm>
            <a:off x="2464910" y="2536963"/>
            <a:ext cx="0" cy="136800"/>
          </a:xfrm>
          <a:prstGeom prst="straightConnector1">
            <a:avLst/>
          </a:prstGeom>
          <a:solidFill>
            <a:schemeClr val="accent1"/>
          </a:solidFill>
          <a:ln w="12700" cap="sq" cmpd="sng">
            <a:solidFill>
              <a:schemeClr val="accent1"/>
            </a:solidFill>
            <a:prstDash val="solid"/>
            <a:round/>
            <a:headEnd type="none" w="sm" len="sm"/>
            <a:tailEnd type="triangle" w="med" len="med"/>
          </a:ln>
        </p:spPr>
      </p:cxnSp>
      <p:cxnSp>
        <p:nvCxnSpPr>
          <p:cNvPr id="1075" name="Google Shape;1075;p154"/>
          <p:cNvCxnSpPr/>
          <p:nvPr/>
        </p:nvCxnSpPr>
        <p:spPr>
          <a:xfrm>
            <a:off x="3173922" y="2388296"/>
            <a:ext cx="0" cy="130800"/>
          </a:xfrm>
          <a:prstGeom prst="straightConnector1">
            <a:avLst/>
          </a:prstGeom>
          <a:solidFill>
            <a:schemeClr val="accent1"/>
          </a:solidFill>
          <a:ln w="12700" cap="sq" cmpd="sng">
            <a:solidFill>
              <a:schemeClr val="accent1"/>
            </a:solidFill>
            <a:prstDash val="solid"/>
            <a:round/>
            <a:headEnd type="none" w="sm" len="sm"/>
            <a:tailEnd type="none" w="sm" len="sm"/>
          </a:ln>
        </p:spPr>
      </p:cxnSp>
      <p:cxnSp>
        <p:nvCxnSpPr>
          <p:cNvPr id="1076" name="Google Shape;1076;p154"/>
          <p:cNvCxnSpPr>
            <a:stCxn id="1056" idx="2"/>
          </p:cNvCxnSpPr>
          <p:nvPr/>
        </p:nvCxnSpPr>
        <p:spPr>
          <a:xfrm rot="-5400000" flipH="1">
            <a:off x="6949327" y="1027017"/>
            <a:ext cx="345300" cy="1659000"/>
          </a:xfrm>
          <a:prstGeom prst="bentConnector3">
            <a:avLst>
              <a:gd name="adj1" fmla="val 50015"/>
            </a:avLst>
          </a:prstGeom>
          <a:solidFill>
            <a:schemeClr val="accent1"/>
          </a:solidFill>
          <a:ln w="12700" cap="sq" cmpd="sng">
            <a:solidFill>
              <a:schemeClr val="accent1"/>
            </a:solidFill>
            <a:prstDash val="solid"/>
            <a:round/>
            <a:headEnd type="none" w="sm" len="sm"/>
            <a:tailEnd type="triangle" w="med" len="med"/>
          </a:ln>
        </p:spPr>
      </p:cxnSp>
      <p:grpSp>
        <p:nvGrpSpPr>
          <p:cNvPr id="1077" name="Google Shape;1077;p154"/>
          <p:cNvGrpSpPr/>
          <p:nvPr/>
        </p:nvGrpSpPr>
        <p:grpSpPr>
          <a:xfrm>
            <a:off x="1919325" y="2683879"/>
            <a:ext cx="998757" cy="619423"/>
            <a:chOff x="2286103" y="1879569"/>
            <a:chExt cx="784200" cy="365873"/>
          </a:xfrm>
        </p:grpSpPr>
        <p:grpSp>
          <p:nvGrpSpPr>
            <p:cNvPr id="1078" name="Google Shape;1078;p154"/>
            <p:cNvGrpSpPr/>
            <p:nvPr/>
          </p:nvGrpSpPr>
          <p:grpSpPr>
            <a:xfrm>
              <a:off x="2286103" y="1879569"/>
              <a:ext cx="784200" cy="365873"/>
              <a:chOff x="2286103" y="1879569"/>
              <a:chExt cx="784200" cy="365873"/>
            </a:xfrm>
          </p:grpSpPr>
          <p:sp>
            <p:nvSpPr>
              <p:cNvPr id="1079" name="Google Shape;1079;p154"/>
              <p:cNvSpPr/>
              <p:nvPr/>
            </p:nvSpPr>
            <p:spPr>
              <a:xfrm>
                <a:off x="2286103" y="1879569"/>
                <a:ext cx="784200" cy="365700"/>
              </a:xfrm>
              <a:prstGeom prst="rect">
                <a:avLst/>
              </a:prstGeom>
              <a:solidFill>
                <a:schemeClr val="accent4"/>
              </a:solidFill>
              <a:ln w="9525" cap="sq" cmpd="sng">
                <a:solidFill>
                  <a:schemeClr val="lt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None/>
                </a:pPr>
                <a:r>
                  <a:rPr lang="en" sz="700" b="1" i="0" u="none" strike="noStrike" cap="none">
                    <a:solidFill>
                      <a:schemeClr val="dk1"/>
                    </a:solidFill>
                    <a:latin typeface="Arial"/>
                    <a:ea typeface="Arial"/>
                    <a:cs typeface="Arial"/>
                    <a:sym typeface="Arial"/>
                  </a:rPr>
                  <a:t>International Page Visited = Yes</a:t>
                </a:r>
                <a:endParaRPr/>
              </a:p>
            </p:txBody>
          </p:sp>
          <p:sp>
            <p:nvSpPr>
              <p:cNvPr id="1080" name="Google Shape;1080;p154"/>
              <p:cNvSpPr/>
              <p:nvPr/>
            </p:nvSpPr>
            <p:spPr>
              <a:xfrm>
                <a:off x="2335614" y="2075942"/>
                <a:ext cx="646200" cy="169500"/>
              </a:xfrm>
              <a:prstGeom prst="rect">
                <a:avLst/>
              </a:prstGeom>
              <a:solidFill>
                <a:schemeClr val="accent4"/>
              </a:solidFill>
              <a:ln w="9525" cap="sq"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800" b="0" i="0" u="none" strike="noStrike" cap="none">
                    <a:solidFill>
                      <a:srgbClr val="000000"/>
                    </a:solidFill>
                    <a:latin typeface="Arial"/>
                    <a:ea typeface="Arial"/>
                    <a:cs typeface="Arial"/>
                    <a:sym typeface="Arial"/>
                  </a:rPr>
                  <a:t>35K (35%)</a:t>
                </a:r>
                <a:endParaRPr sz="800" b="0" i="0" u="none" strike="noStrike" cap="none">
                  <a:solidFill>
                    <a:srgbClr val="000000"/>
                  </a:solidFill>
                  <a:latin typeface="Arial"/>
                  <a:ea typeface="Arial"/>
                  <a:cs typeface="Arial"/>
                  <a:sym typeface="Arial"/>
                </a:endParaRPr>
              </a:p>
            </p:txBody>
          </p:sp>
        </p:grpSp>
        <p:cxnSp>
          <p:nvCxnSpPr>
            <p:cNvPr id="1081" name="Google Shape;1081;p154"/>
            <p:cNvCxnSpPr/>
            <p:nvPr/>
          </p:nvCxnSpPr>
          <p:spPr>
            <a:xfrm>
              <a:off x="2288716" y="2069592"/>
              <a:ext cx="775500" cy="0"/>
            </a:xfrm>
            <a:prstGeom prst="straightConnector1">
              <a:avLst/>
            </a:prstGeom>
            <a:solidFill>
              <a:schemeClr val="accent4"/>
            </a:solidFill>
            <a:ln w="9525" cap="sq" cmpd="sng">
              <a:solidFill>
                <a:schemeClr val="lt1"/>
              </a:solidFill>
              <a:prstDash val="solid"/>
              <a:round/>
              <a:headEnd type="none" w="sm" len="sm"/>
              <a:tailEnd type="none" w="sm" len="sm"/>
            </a:ln>
          </p:spPr>
        </p:cxnSp>
      </p:grpSp>
      <p:grpSp>
        <p:nvGrpSpPr>
          <p:cNvPr id="1082" name="Google Shape;1082;p154"/>
          <p:cNvGrpSpPr/>
          <p:nvPr/>
        </p:nvGrpSpPr>
        <p:grpSpPr>
          <a:xfrm>
            <a:off x="3267415" y="3464145"/>
            <a:ext cx="998757" cy="481195"/>
            <a:chOff x="2286103" y="1879570"/>
            <a:chExt cx="784200" cy="365872"/>
          </a:xfrm>
        </p:grpSpPr>
        <p:grpSp>
          <p:nvGrpSpPr>
            <p:cNvPr id="1083" name="Google Shape;1083;p154"/>
            <p:cNvGrpSpPr/>
            <p:nvPr/>
          </p:nvGrpSpPr>
          <p:grpSpPr>
            <a:xfrm>
              <a:off x="2286103" y="1879570"/>
              <a:ext cx="784200" cy="365872"/>
              <a:chOff x="2286103" y="1879570"/>
              <a:chExt cx="784200" cy="365872"/>
            </a:xfrm>
          </p:grpSpPr>
          <p:sp>
            <p:nvSpPr>
              <p:cNvPr id="1084" name="Google Shape;1084;p154"/>
              <p:cNvSpPr/>
              <p:nvPr/>
            </p:nvSpPr>
            <p:spPr>
              <a:xfrm>
                <a:off x="2286103" y="1879570"/>
                <a:ext cx="784200" cy="365700"/>
              </a:xfrm>
              <a:prstGeom prst="rect">
                <a:avLst/>
              </a:prstGeom>
              <a:solidFill>
                <a:schemeClr val="accent3"/>
              </a:solidFill>
              <a:ln w="9525" cap="sq" cmpd="sng">
                <a:solidFill>
                  <a:schemeClr val="lt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None/>
                </a:pPr>
                <a:r>
                  <a:rPr lang="en" sz="700" b="1" i="0" u="none" strike="noStrike" cap="none">
                    <a:solidFill>
                      <a:schemeClr val="dk1"/>
                    </a:solidFill>
                    <a:latin typeface="Arial"/>
                    <a:ea typeface="Arial"/>
                    <a:cs typeface="Arial"/>
                    <a:sym typeface="Arial"/>
                  </a:rPr>
                  <a:t>Purchased Plan after call</a:t>
                </a:r>
                <a:endParaRPr/>
              </a:p>
            </p:txBody>
          </p:sp>
          <p:sp>
            <p:nvSpPr>
              <p:cNvPr id="1085" name="Google Shape;1085;p154"/>
              <p:cNvSpPr/>
              <p:nvPr/>
            </p:nvSpPr>
            <p:spPr>
              <a:xfrm>
                <a:off x="2335614" y="2075942"/>
                <a:ext cx="646200" cy="169500"/>
              </a:xfrm>
              <a:prstGeom prst="rect">
                <a:avLst/>
              </a:prstGeom>
              <a:solidFill>
                <a:schemeClr val="accent3"/>
              </a:solidFill>
              <a:ln w="9525" cap="sq"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800" b="0" i="0" u="none" strike="noStrike" cap="none">
                    <a:solidFill>
                      <a:srgbClr val="000000"/>
                    </a:solidFill>
                    <a:latin typeface="Arial"/>
                    <a:ea typeface="Arial"/>
                    <a:cs typeface="Arial"/>
                    <a:sym typeface="Arial"/>
                  </a:rPr>
                  <a:t>7.5k (7.5%)</a:t>
                </a:r>
                <a:endParaRPr sz="800" b="0" i="0" u="none" strike="noStrike" cap="none">
                  <a:solidFill>
                    <a:srgbClr val="000000"/>
                  </a:solidFill>
                  <a:latin typeface="Arial"/>
                  <a:ea typeface="Arial"/>
                  <a:cs typeface="Arial"/>
                  <a:sym typeface="Arial"/>
                </a:endParaRPr>
              </a:p>
            </p:txBody>
          </p:sp>
        </p:grpSp>
        <p:cxnSp>
          <p:nvCxnSpPr>
            <p:cNvPr id="1086" name="Google Shape;1086;p154"/>
            <p:cNvCxnSpPr/>
            <p:nvPr/>
          </p:nvCxnSpPr>
          <p:spPr>
            <a:xfrm>
              <a:off x="2288716" y="2069592"/>
              <a:ext cx="775500" cy="0"/>
            </a:xfrm>
            <a:prstGeom prst="straightConnector1">
              <a:avLst/>
            </a:prstGeom>
            <a:solidFill>
              <a:schemeClr val="accent3"/>
            </a:solidFill>
            <a:ln w="9525" cap="sq" cmpd="sng">
              <a:solidFill>
                <a:schemeClr val="lt1"/>
              </a:solidFill>
              <a:prstDash val="solid"/>
              <a:round/>
              <a:headEnd type="none" w="sm" len="sm"/>
              <a:tailEnd type="none" w="sm" len="sm"/>
            </a:ln>
          </p:spPr>
        </p:cxnSp>
      </p:grpSp>
      <p:grpSp>
        <p:nvGrpSpPr>
          <p:cNvPr id="1087" name="Google Shape;1087;p154"/>
          <p:cNvGrpSpPr/>
          <p:nvPr/>
        </p:nvGrpSpPr>
        <p:grpSpPr>
          <a:xfrm>
            <a:off x="2111559" y="3464139"/>
            <a:ext cx="998757" cy="481195"/>
            <a:chOff x="2286103" y="1879570"/>
            <a:chExt cx="784200" cy="365872"/>
          </a:xfrm>
        </p:grpSpPr>
        <p:grpSp>
          <p:nvGrpSpPr>
            <p:cNvPr id="1088" name="Google Shape;1088;p154"/>
            <p:cNvGrpSpPr/>
            <p:nvPr/>
          </p:nvGrpSpPr>
          <p:grpSpPr>
            <a:xfrm>
              <a:off x="2286103" y="1879570"/>
              <a:ext cx="784200" cy="365872"/>
              <a:chOff x="2286103" y="1879570"/>
              <a:chExt cx="784200" cy="365872"/>
            </a:xfrm>
          </p:grpSpPr>
          <p:sp>
            <p:nvSpPr>
              <p:cNvPr id="1089" name="Google Shape;1089;p154"/>
              <p:cNvSpPr/>
              <p:nvPr/>
            </p:nvSpPr>
            <p:spPr>
              <a:xfrm>
                <a:off x="2286103" y="1879570"/>
                <a:ext cx="784200" cy="365700"/>
              </a:xfrm>
              <a:prstGeom prst="rect">
                <a:avLst/>
              </a:prstGeom>
              <a:solidFill>
                <a:schemeClr val="lt1"/>
              </a:solidFill>
              <a:ln w="9525" cap="sq" cmpd="sng">
                <a:solidFill>
                  <a:schemeClr val="accent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None/>
                </a:pPr>
                <a:r>
                  <a:rPr lang="en" sz="700" b="1" i="0" u="none" strike="noStrike" cap="none">
                    <a:solidFill>
                      <a:schemeClr val="dk1"/>
                    </a:solidFill>
                    <a:latin typeface="Arial"/>
                    <a:ea typeface="Arial"/>
                    <a:cs typeface="Arial"/>
                    <a:sym typeface="Arial"/>
                  </a:rPr>
                  <a:t>Not Purchased Plan</a:t>
                </a:r>
                <a:endParaRPr/>
              </a:p>
            </p:txBody>
          </p:sp>
          <p:sp>
            <p:nvSpPr>
              <p:cNvPr id="1090" name="Google Shape;1090;p154"/>
              <p:cNvSpPr/>
              <p:nvPr/>
            </p:nvSpPr>
            <p:spPr>
              <a:xfrm>
                <a:off x="2335614" y="2075942"/>
                <a:ext cx="646200" cy="169500"/>
              </a:xfrm>
              <a:prstGeom prst="rect">
                <a:avLst/>
              </a:prstGeom>
              <a:solidFill>
                <a:schemeClr val="lt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800" b="0" i="0" u="none" strike="noStrike" cap="none">
                    <a:solidFill>
                      <a:srgbClr val="000000"/>
                    </a:solidFill>
                    <a:latin typeface="Arial"/>
                    <a:ea typeface="Arial"/>
                    <a:cs typeface="Arial"/>
                    <a:sym typeface="Arial"/>
                  </a:rPr>
                  <a:t>8k(8%)</a:t>
                </a:r>
                <a:endParaRPr sz="800" b="0" i="0" u="none" strike="noStrike" cap="none">
                  <a:solidFill>
                    <a:srgbClr val="000000"/>
                  </a:solidFill>
                  <a:latin typeface="Arial"/>
                  <a:ea typeface="Arial"/>
                  <a:cs typeface="Arial"/>
                  <a:sym typeface="Arial"/>
                </a:endParaRPr>
              </a:p>
            </p:txBody>
          </p:sp>
        </p:grpSp>
        <p:cxnSp>
          <p:nvCxnSpPr>
            <p:cNvPr id="1091" name="Google Shape;1091;p154"/>
            <p:cNvCxnSpPr/>
            <p:nvPr/>
          </p:nvCxnSpPr>
          <p:spPr>
            <a:xfrm>
              <a:off x="2288716" y="2069592"/>
              <a:ext cx="775500" cy="0"/>
            </a:xfrm>
            <a:prstGeom prst="straightConnector1">
              <a:avLst/>
            </a:prstGeom>
            <a:solidFill>
              <a:schemeClr val="lt1"/>
            </a:solidFill>
            <a:ln w="9525" cap="sq" cmpd="sng">
              <a:solidFill>
                <a:schemeClr val="accent1"/>
              </a:solidFill>
              <a:prstDash val="solid"/>
              <a:round/>
              <a:headEnd type="none" w="sm" len="sm"/>
              <a:tailEnd type="none" w="sm" len="sm"/>
            </a:ln>
          </p:spPr>
        </p:cxnSp>
      </p:grpSp>
      <p:grpSp>
        <p:nvGrpSpPr>
          <p:cNvPr id="1092" name="Google Shape;1092;p154"/>
          <p:cNvGrpSpPr/>
          <p:nvPr/>
        </p:nvGrpSpPr>
        <p:grpSpPr>
          <a:xfrm>
            <a:off x="1002265" y="3464117"/>
            <a:ext cx="998757" cy="481195"/>
            <a:chOff x="2286103" y="1879570"/>
            <a:chExt cx="784200" cy="365872"/>
          </a:xfrm>
        </p:grpSpPr>
        <p:grpSp>
          <p:nvGrpSpPr>
            <p:cNvPr id="1093" name="Google Shape;1093;p154"/>
            <p:cNvGrpSpPr/>
            <p:nvPr/>
          </p:nvGrpSpPr>
          <p:grpSpPr>
            <a:xfrm>
              <a:off x="2286103" y="1879570"/>
              <a:ext cx="784200" cy="365872"/>
              <a:chOff x="2286103" y="1879570"/>
              <a:chExt cx="784200" cy="365872"/>
            </a:xfrm>
          </p:grpSpPr>
          <p:sp>
            <p:nvSpPr>
              <p:cNvPr id="1094" name="Google Shape;1094;p154"/>
              <p:cNvSpPr/>
              <p:nvPr/>
            </p:nvSpPr>
            <p:spPr>
              <a:xfrm>
                <a:off x="2286103" y="1879570"/>
                <a:ext cx="784200" cy="365700"/>
              </a:xfrm>
              <a:prstGeom prst="rect">
                <a:avLst/>
              </a:prstGeom>
              <a:solidFill>
                <a:schemeClr val="accent2"/>
              </a:solidFill>
              <a:ln w="9525" cap="sq" cmpd="sng">
                <a:solidFill>
                  <a:schemeClr val="lt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None/>
                </a:pPr>
                <a:r>
                  <a:rPr lang="en" sz="700" b="1" i="0" u="none" strike="noStrike" cap="none">
                    <a:solidFill>
                      <a:schemeClr val="lt1"/>
                    </a:solidFill>
                    <a:latin typeface="Arial"/>
                    <a:ea typeface="Arial"/>
                    <a:cs typeface="Arial"/>
                    <a:sym typeface="Arial"/>
                  </a:rPr>
                  <a:t>Purchased Plan Before call</a:t>
                </a:r>
                <a:endParaRPr/>
              </a:p>
            </p:txBody>
          </p:sp>
          <p:sp>
            <p:nvSpPr>
              <p:cNvPr id="1095" name="Google Shape;1095;p154"/>
              <p:cNvSpPr/>
              <p:nvPr/>
            </p:nvSpPr>
            <p:spPr>
              <a:xfrm>
                <a:off x="2335614" y="2075942"/>
                <a:ext cx="646200" cy="169500"/>
              </a:xfrm>
              <a:prstGeom prst="rect">
                <a:avLst/>
              </a:prstGeom>
              <a:solidFill>
                <a:schemeClr val="accent2"/>
              </a:solidFill>
              <a:ln w="9525" cap="sq"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800" b="0" i="0" u="none" strike="noStrike" cap="none">
                    <a:solidFill>
                      <a:schemeClr val="lt1"/>
                    </a:solidFill>
                    <a:latin typeface="Arial"/>
                    <a:ea typeface="Arial"/>
                    <a:cs typeface="Arial"/>
                    <a:sym typeface="Arial"/>
                  </a:rPr>
                  <a:t>19k (19%)</a:t>
                </a:r>
                <a:endParaRPr sz="800" b="0" i="0" u="none" strike="noStrike" cap="none">
                  <a:solidFill>
                    <a:schemeClr val="lt1"/>
                  </a:solidFill>
                  <a:latin typeface="Arial"/>
                  <a:ea typeface="Arial"/>
                  <a:cs typeface="Arial"/>
                  <a:sym typeface="Arial"/>
                </a:endParaRPr>
              </a:p>
            </p:txBody>
          </p:sp>
        </p:grpSp>
        <p:cxnSp>
          <p:nvCxnSpPr>
            <p:cNvPr id="1096" name="Google Shape;1096;p154"/>
            <p:cNvCxnSpPr/>
            <p:nvPr/>
          </p:nvCxnSpPr>
          <p:spPr>
            <a:xfrm>
              <a:off x="2288716" y="2069592"/>
              <a:ext cx="775500" cy="0"/>
            </a:xfrm>
            <a:prstGeom prst="straightConnector1">
              <a:avLst/>
            </a:prstGeom>
            <a:solidFill>
              <a:schemeClr val="accent2"/>
            </a:solidFill>
            <a:ln w="9525" cap="sq" cmpd="sng">
              <a:solidFill>
                <a:schemeClr val="lt1"/>
              </a:solidFill>
              <a:prstDash val="solid"/>
              <a:round/>
              <a:headEnd type="none" w="sm" len="sm"/>
              <a:tailEnd type="none" w="sm" len="sm"/>
            </a:ln>
          </p:spPr>
        </p:cxnSp>
      </p:grpSp>
      <p:sp>
        <p:nvSpPr>
          <p:cNvPr id="1097" name="Google Shape;1097;p154"/>
          <p:cNvSpPr/>
          <p:nvPr/>
        </p:nvSpPr>
        <p:spPr>
          <a:xfrm>
            <a:off x="1281076" y="3966141"/>
            <a:ext cx="436800" cy="2907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eue Haas Grotesk Text Std"/>
              <a:ea typeface="Neue Haas Grotesk Text Std"/>
              <a:cs typeface="Neue Haas Grotesk Text Std"/>
              <a:sym typeface="Neue Haas Grotesk Text Std"/>
            </a:endParaRPr>
          </a:p>
        </p:txBody>
      </p:sp>
      <p:sp>
        <p:nvSpPr>
          <p:cNvPr id="1098" name="Google Shape;1098;p154"/>
          <p:cNvSpPr/>
          <p:nvPr/>
        </p:nvSpPr>
        <p:spPr>
          <a:xfrm>
            <a:off x="568412" y="4224933"/>
            <a:ext cx="4467000" cy="328800"/>
          </a:xfrm>
          <a:prstGeom prst="rect">
            <a:avLst/>
          </a:prstGeom>
          <a:solidFill>
            <a:schemeClr val="accent2"/>
          </a:solidFill>
          <a:ln w="9525" cap="sq" cmpd="sng">
            <a:solidFill>
              <a:srgbClr val="9B1F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b="1">
                <a:solidFill>
                  <a:schemeClr val="lt1"/>
                </a:solidFill>
                <a:latin typeface="Neue Haas Grotesk Text Std"/>
                <a:ea typeface="Neue Haas Grotesk Text Std"/>
                <a:cs typeface="Neue Haas Grotesk Text Std"/>
                <a:sym typeface="Neue Haas Grotesk Text Std"/>
              </a:rPr>
              <a:t>Opportunity</a:t>
            </a:r>
            <a:r>
              <a:rPr lang="en" sz="900" b="1" u="sng">
                <a:solidFill>
                  <a:schemeClr val="lt1"/>
                </a:solidFill>
                <a:latin typeface="Neue Haas Grotesk Text Std"/>
                <a:ea typeface="Neue Haas Grotesk Text Std"/>
                <a:cs typeface="Neue Haas Grotesk Text Std"/>
                <a:sym typeface="Neue Haas Grotesk Text Std"/>
              </a:rPr>
              <a:t> </a:t>
            </a:r>
            <a:r>
              <a:rPr lang="en" sz="900" b="1">
                <a:solidFill>
                  <a:schemeClr val="lt1"/>
                </a:solidFill>
                <a:latin typeface="Neue Haas Grotesk Text Std"/>
                <a:ea typeface="Neue Haas Grotesk Text Std"/>
                <a:cs typeface="Neue Haas Grotesk Text Std"/>
                <a:sym typeface="Neue Haas Grotesk Text Std"/>
              </a:rPr>
              <a:t>1: 19K calls have Potential to migrate to Self Serve</a:t>
            </a:r>
            <a:endParaRPr/>
          </a:p>
        </p:txBody>
      </p:sp>
      <p:sp>
        <p:nvSpPr>
          <p:cNvPr id="1099" name="Google Shape;1099;p154"/>
          <p:cNvSpPr/>
          <p:nvPr/>
        </p:nvSpPr>
        <p:spPr>
          <a:xfrm>
            <a:off x="4756948" y="3453106"/>
            <a:ext cx="3706200" cy="486300"/>
          </a:xfrm>
          <a:prstGeom prst="rect">
            <a:avLst/>
          </a:prstGeom>
          <a:solidFill>
            <a:schemeClr val="accent3"/>
          </a:solidFill>
          <a:ln w="9525" cap="sq" cmpd="sng">
            <a:solidFill>
              <a:srgbClr val="BA89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b="1">
                <a:solidFill>
                  <a:schemeClr val="dk1"/>
                </a:solidFill>
                <a:latin typeface="Neue Haas Grotesk Text Std"/>
                <a:ea typeface="Neue Haas Grotesk Text Std"/>
                <a:cs typeface="Neue Haas Grotesk Text Std"/>
                <a:sym typeface="Neue Haas Grotesk Text Std"/>
              </a:rPr>
              <a:t>Opportunity 2: 7.5K calls are sales calls – potential to reduce by sending the right message by creating a predictive model</a:t>
            </a:r>
            <a:endParaRPr sz="900" b="1">
              <a:solidFill>
                <a:schemeClr val="dk1"/>
              </a:solidFill>
              <a:latin typeface="Neue Haas Grotesk Text Std"/>
              <a:ea typeface="Neue Haas Grotesk Text Std"/>
              <a:cs typeface="Neue Haas Grotesk Text Std"/>
              <a:sym typeface="Neue Haas Grotesk Text Std"/>
            </a:endParaRPr>
          </a:p>
        </p:txBody>
      </p:sp>
      <p:sp>
        <p:nvSpPr>
          <p:cNvPr id="1100" name="Google Shape;1100;p154"/>
          <p:cNvSpPr/>
          <p:nvPr/>
        </p:nvSpPr>
        <p:spPr>
          <a:xfrm rot="-5400000">
            <a:off x="4320297" y="3577044"/>
            <a:ext cx="436800" cy="2907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eue Haas Grotesk Text Std"/>
              <a:ea typeface="Neue Haas Grotesk Text Std"/>
              <a:cs typeface="Neue Haas Grotesk Text Std"/>
              <a:sym typeface="Neue Haas Grotesk Text Std"/>
            </a:endParaRPr>
          </a:p>
        </p:txBody>
      </p:sp>
      <p:grpSp>
        <p:nvGrpSpPr>
          <p:cNvPr id="1101" name="Google Shape;1101;p154"/>
          <p:cNvGrpSpPr/>
          <p:nvPr/>
        </p:nvGrpSpPr>
        <p:grpSpPr>
          <a:xfrm>
            <a:off x="3416750" y="2729301"/>
            <a:ext cx="5701256" cy="558787"/>
            <a:chOff x="2288716" y="1915385"/>
            <a:chExt cx="4476489" cy="330057"/>
          </a:xfrm>
        </p:grpSpPr>
        <p:cxnSp>
          <p:nvCxnSpPr>
            <p:cNvPr id="1102" name="Google Shape;1102;p154"/>
            <p:cNvCxnSpPr/>
            <p:nvPr/>
          </p:nvCxnSpPr>
          <p:spPr>
            <a:xfrm>
              <a:off x="2288716" y="2069592"/>
              <a:ext cx="775500" cy="0"/>
            </a:xfrm>
            <a:prstGeom prst="straightConnector1">
              <a:avLst/>
            </a:prstGeom>
            <a:noFill/>
            <a:ln w="9525" cap="flat" cmpd="sng">
              <a:solidFill>
                <a:schemeClr val="dk1"/>
              </a:solidFill>
              <a:prstDash val="solid"/>
              <a:round/>
              <a:headEnd type="none" w="sm" len="sm"/>
              <a:tailEnd type="none" w="sm" len="sm"/>
            </a:ln>
          </p:spPr>
        </p:cxnSp>
        <p:grpSp>
          <p:nvGrpSpPr>
            <p:cNvPr id="1103" name="Google Shape;1103;p154"/>
            <p:cNvGrpSpPr/>
            <p:nvPr/>
          </p:nvGrpSpPr>
          <p:grpSpPr>
            <a:xfrm>
              <a:off x="2335614" y="1915385"/>
              <a:ext cx="4429591" cy="330057"/>
              <a:chOff x="2335614" y="1915385"/>
              <a:chExt cx="4429591" cy="330057"/>
            </a:xfrm>
          </p:grpSpPr>
          <p:sp>
            <p:nvSpPr>
              <p:cNvPr id="1104" name="Google Shape;1104;p154"/>
              <p:cNvSpPr/>
              <p:nvPr/>
            </p:nvSpPr>
            <p:spPr>
              <a:xfrm>
                <a:off x="5981005" y="1915385"/>
                <a:ext cx="784200" cy="316500"/>
              </a:xfrm>
              <a:prstGeom prst="rect">
                <a:avLst/>
              </a:prstGeom>
              <a:noFill/>
              <a:ln w="9525" cap="flat" cmpd="sng">
                <a:solidFill>
                  <a:schemeClr val="dk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None/>
                </a:pPr>
                <a:r>
                  <a:rPr lang="en" sz="700" b="1" i="0" u="none" strike="noStrike" cap="none">
                    <a:solidFill>
                      <a:schemeClr val="dk1"/>
                    </a:solidFill>
                    <a:latin typeface="Arial"/>
                    <a:ea typeface="Arial"/>
                    <a:cs typeface="Arial"/>
                    <a:sym typeface="Arial"/>
                  </a:rPr>
                  <a:t>International Page Visited = No</a:t>
                </a:r>
                <a:endParaRPr/>
              </a:p>
            </p:txBody>
          </p:sp>
          <p:sp>
            <p:nvSpPr>
              <p:cNvPr id="1105" name="Google Shape;1105;p154"/>
              <p:cNvSpPr/>
              <p:nvPr/>
            </p:nvSpPr>
            <p:spPr>
              <a:xfrm>
                <a:off x="2335614" y="2075942"/>
                <a:ext cx="646200" cy="169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800" b="0" i="0" u="none" strike="noStrike" cap="none">
                    <a:solidFill>
                      <a:srgbClr val="000000"/>
                    </a:solidFill>
                    <a:latin typeface="Arial"/>
                    <a:ea typeface="Arial"/>
                    <a:cs typeface="Arial"/>
                    <a:sym typeface="Arial"/>
                  </a:rPr>
                  <a:t>64K (65%)</a:t>
                </a:r>
                <a:endParaRPr sz="800" b="0" i="0" u="none" strike="noStrike" cap="none">
                  <a:solidFill>
                    <a:srgbClr val="000000"/>
                  </a:solidFill>
                  <a:latin typeface="Arial"/>
                  <a:ea typeface="Arial"/>
                  <a:cs typeface="Arial"/>
                  <a:sym typeface="Arial"/>
                </a:endParaRPr>
              </a:p>
            </p:txBody>
          </p:sp>
        </p:grpSp>
      </p:grpSp>
      <p:cxnSp>
        <p:nvCxnSpPr>
          <p:cNvPr id="1106" name="Google Shape;1106;p154"/>
          <p:cNvCxnSpPr>
            <a:stCxn id="1080" idx="2"/>
            <a:endCxn id="1094" idx="0"/>
          </p:cNvCxnSpPr>
          <p:nvPr/>
        </p:nvCxnSpPr>
        <p:spPr>
          <a:xfrm rot="5400000">
            <a:off x="1867382" y="2937602"/>
            <a:ext cx="160800" cy="892200"/>
          </a:xfrm>
          <a:prstGeom prst="bentConnector3">
            <a:avLst>
              <a:gd name="adj1" fmla="val 50000"/>
            </a:avLst>
          </a:prstGeom>
          <a:solidFill>
            <a:schemeClr val="accent1"/>
          </a:solidFill>
          <a:ln w="12700" cap="sq" cmpd="sng">
            <a:solidFill>
              <a:schemeClr val="accent1"/>
            </a:solidFill>
            <a:prstDash val="solid"/>
            <a:round/>
            <a:headEnd type="none" w="sm" len="sm"/>
            <a:tailEnd type="triangle" w="med" len="med"/>
          </a:ln>
        </p:spPr>
      </p:cxnSp>
      <p:cxnSp>
        <p:nvCxnSpPr>
          <p:cNvPr id="1107" name="Google Shape;1107;p154"/>
          <p:cNvCxnSpPr>
            <a:stCxn id="1080" idx="2"/>
            <a:endCxn id="1084" idx="0"/>
          </p:cNvCxnSpPr>
          <p:nvPr/>
        </p:nvCxnSpPr>
        <p:spPr>
          <a:xfrm rot="-5400000" flipH="1">
            <a:off x="2999882" y="2697302"/>
            <a:ext cx="160800" cy="1372800"/>
          </a:xfrm>
          <a:prstGeom prst="bentConnector3">
            <a:avLst>
              <a:gd name="adj1" fmla="val 50000"/>
            </a:avLst>
          </a:prstGeom>
          <a:solidFill>
            <a:schemeClr val="accent1"/>
          </a:solidFill>
          <a:ln w="12700" cap="sq" cmpd="sng">
            <a:solidFill>
              <a:schemeClr val="accent1"/>
            </a:solidFill>
            <a:prstDash val="solid"/>
            <a:round/>
            <a:headEnd type="none" w="sm" len="sm"/>
            <a:tailEnd type="triangle" w="med" len="med"/>
          </a:ln>
        </p:spPr>
      </p:cxnSp>
      <p:cxnSp>
        <p:nvCxnSpPr>
          <p:cNvPr id="1108" name="Google Shape;1108;p154"/>
          <p:cNvCxnSpPr>
            <a:stCxn id="1080" idx="2"/>
            <a:endCxn id="1089" idx="0"/>
          </p:cNvCxnSpPr>
          <p:nvPr/>
        </p:nvCxnSpPr>
        <p:spPr>
          <a:xfrm rot="-5400000" flipH="1">
            <a:off x="2422082" y="3275102"/>
            <a:ext cx="160800" cy="217200"/>
          </a:xfrm>
          <a:prstGeom prst="bentConnector3">
            <a:avLst>
              <a:gd name="adj1" fmla="val 50000"/>
            </a:avLst>
          </a:prstGeom>
          <a:solidFill>
            <a:schemeClr val="accent1"/>
          </a:solidFill>
          <a:ln w="12700" cap="sq" cmpd="sng">
            <a:solidFill>
              <a:schemeClr val="accent1"/>
            </a:solidFill>
            <a:prstDash val="solid"/>
            <a:round/>
            <a:headEnd type="none" w="sm" len="sm"/>
            <a:tailEnd type="triangle" w="med" len="med"/>
          </a:ln>
        </p:spPr>
      </p:cxnSp>
      <p:sp>
        <p:nvSpPr>
          <p:cNvPr id="1109" name="Google Shape;1109;p154"/>
          <p:cNvSpPr txBox="1"/>
          <p:nvPr/>
        </p:nvSpPr>
        <p:spPr>
          <a:xfrm>
            <a:off x="6727992" y="4700016"/>
            <a:ext cx="2010000" cy="253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50">
                <a:solidFill>
                  <a:schemeClr val="dk1"/>
                </a:solidFill>
                <a:latin typeface="Neue Haas Grotesk Text Std"/>
                <a:ea typeface="Neue Haas Grotesk Text Std"/>
                <a:cs typeface="Neue Haas Grotesk Text Std"/>
                <a:sym typeface="Neue Haas Grotesk Text Std"/>
              </a:rPr>
              <a:t>December’18,Feb’19-May’19</a:t>
            </a:r>
            <a:endParaRPr sz="1050">
              <a:solidFill>
                <a:schemeClr val="dk1"/>
              </a:solidFill>
              <a:latin typeface="Neue Haas Grotesk Text Std"/>
              <a:ea typeface="Neue Haas Grotesk Text Std"/>
              <a:cs typeface="Neue Haas Grotesk Text Std"/>
              <a:sym typeface="Neue Haas Grotesk Text Std"/>
            </a:endParaRPr>
          </a:p>
        </p:txBody>
      </p:sp>
      <p:grpSp>
        <p:nvGrpSpPr>
          <p:cNvPr id="1110" name="Google Shape;1110;p154"/>
          <p:cNvGrpSpPr/>
          <p:nvPr/>
        </p:nvGrpSpPr>
        <p:grpSpPr>
          <a:xfrm>
            <a:off x="4981572" y="2633706"/>
            <a:ext cx="1064494" cy="365700"/>
            <a:chOff x="2248637" y="1917784"/>
            <a:chExt cx="815579" cy="365700"/>
          </a:xfrm>
        </p:grpSpPr>
        <p:cxnSp>
          <p:nvCxnSpPr>
            <p:cNvPr id="1111" name="Google Shape;1111;p154"/>
            <p:cNvCxnSpPr/>
            <p:nvPr/>
          </p:nvCxnSpPr>
          <p:spPr>
            <a:xfrm>
              <a:off x="2288716" y="2069592"/>
              <a:ext cx="775500" cy="0"/>
            </a:xfrm>
            <a:prstGeom prst="straightConnector1">
              <a:avLst/>
            </a:prstGeom>
            <a:noFill/>
            <a:ln w="9525" cap="flat" cmpd="sng">
              <a:solidFill>
                <a:schemeClr val="dk1"/>
              </a:solidFill>
              <a:prstDash val="solid"/>
              <a:round/>
              <a:headEnd type="none" w="sm" len="sm"/>
              <a:tailEnd type="none" w="sm" len="sm"/>
            </a:ln>
          </p:spPr>
        </p:cxnSp>
        <p:grpSp>
          <p:nvGrpSpPr>
            <p:cNvPr id="1112" name="Google Shape;1112;p154"/>
            <p:cNvGrpSpPr/>
            <p:nvPr/>
          </p:nvGrpSpPr>
          <p:grpSpPr>
            <a:xfrm>
              <a:off x="2248637" y="1917784"/>
              <a:ext cx="784200" cy="365700"/>
              <a:chOff x="2248637" y="1917784"/>
              <a:chExt cx="784200" cy="365700"/>
            </a:xfrm>
          </p:grpSpPr>
          <p:sp>
            <p:nvSpPr>
              <p:cNvPr id="1113" name="Google Shape;1113;p154"/>
              <p:cNvSpPr/>
              <p:nvPr/>
            </p:nvSpPr>
            <p:spPr>
              <a:xfrm>
                <a:off x="2248637" y="1917784"/>
                <a:ext cx="784200" cy="365700"/>
              </a:xfrm>
              <a:prstGeom prst="rect">
                <a:avLst/>
              </a:prstGeom>
              <a:noFill/>
              <a:ln w="9525" cap="flat" cmpd="sng">
                <a:solidFill>
                  <a:schemeClr val="dk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spcBef>
                    <a:spcPts val="0"/>
                  </a:spcBef>
                  <a:spcAft>
                    <a:spcPts val="0"/>
                  </a:spcAft>
                  <a:buNone/>
                </a:pPr>
                <a:r>
                  <a:rPr lang="en" sz="700" b="1">
                    <a:solidFill>
                      <a:schemeClr val="dk1"/>
                    </a:solidFill>
                    <a:latin typeface="Arial"/>
                    <a:ea typeface="Arial"/>
                    <a:cs typeface="Arial"/>
                    <a:sym typeface="Arial"/>
                  </a:rPr>
                  <a:t>Not Purchased Plan</a:t>
                </a:r>
                <a:endParaRPr/>
              </a:p>
            </p:txBody>
          </p:sp>
          <p:sp>
            <p:nvSpPr>
              <p:cNvPr id="1114" name="Google Shape;1114;p154"/>
              <p:cNvSpPr/>
              <p:nvPr/>
            </p:nvSpPr>
            <p:spPr>
              <a:xfrm>
                <a:off x="2335614" y="2075942"/>
                <a:ext cx="646200" cy="169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800">
                    <a:solidFill>
                      <a:schemeClr val="dk1"/>
                    </a:solidFill>
                    <a:latin typeface="Neue Haas Grotesk Text Std"/>
                    <a:ea typeface="Neue Haas Grotesk Text Std"/>
                    <a:cs typeface="Neue Haas Grotesk Text Std"/>
                    <a:sym typeface="Neue Haas Grotesk Text Std"/>
                  </a:rPr>
                  <a:t>128K (23%)</a:t>
                </a:r>
                <a:endParaRPr sz="800">
                  <a:solidFill>
                    <a:schemeClr val="dk1"/>
                  </a:solidFill>
                  <a:latin typeface="Neue Haas Grotesk Text Std"/>
                  <a:ea typeface="Neue Haas Grotesk Text Std"/>
                  <a:cs typeface="Neue Haas Grotesk Text Std"/>
                  <a:sym typeface="Neue Haas Grotesk Text Std"/>
                </a:endParaRPr>
              </a:p>
            </p:txBody>
          </p:sp>
        </p:grpSp>
      </p:grpSp>
      <p:cxnSp>
        <p:nvCxnSpPr>
          <p:cNvPr id="1115" name="Google Shape;1115;p154"/>
          <p:cNvCxnSpPr/>
          <p:nvPr/>
        </p:nvCxnSpPr>
        <p:spPr>
          <a:xfrm>
            <a:off x="5426474" y="1701610"/>
            <a:ext cx="0" cy="883800"/>
          </a:xfrm>
          <a:prstGeom prst="straightConnector1">
            <a:avLst/>
          </a:prstGeom>
          <a:solidFill>
            <a:schemeClr val="accent1"/>
          </a:solidFill>
          <a:ln w="12700" cap="sq" cmpd="sng">
            <a:solidFill>
              <a:schemeClr val="accent1"/>
            </a:solidFill>
            <a:prstDash val="solid"/>
            <a:round/>
            <a:headEnd type="none" w="sm" len="sm"/>
            <a:tailEnd type="triangle" w="med" len="med"/>
          </a:ln>
        </p:spPr>
      </p:cxnSp>
      <p:cxnSp>
        <p:nvCxnSpPr>
          <p:cNvPr id="1116" name="Google Shape;1116;p154"/>
          <p:cNvCxnSpPr/>
          <p:nvPr/>
        </p:nvCxnSpPr>
        <p:spPr>
          <a:xfrm>
            <a:off x="7897168" y="2409682"/>
            <a:ext cx="0" cy="130800"/>
          </a:xfrm>
          <a:prstGeom prst="straightConnector1">
            <a:avLst/>
          </a:prstGeom>
          <a:solidFill>
            <a:schemeClr val="accent1"/>
          </a:solidFill>
          <a:ln w="12700" cap="sq" cmpd="sng">
            <a:solidFill>
              <a:schemeClr val="accent1"/>
            </a:solidFill>
            <a:prstDash val="solid"/>
            <a:round/>
            <a:headEnd type="none" w="sm" len="sm"/>
            <a:tailEnd type="none" w="sm" len="sm"/>
          </a:ln>
        </p:spPr>
      </p:cxnSp>
      <p:cxnSp>
        <p:nvCxnSpPr>
          <p:cNvPr id="1117" name="Google Shape;1117;p154"/>
          <p:cNvCxnSpPr/>
          <p:nvPr/>
        </p:nvCxnSpPr>
        <p:spPr>
          <a:xfrm>
            <a:off x="7207488" y="2547606"/>
            <a:ext cx="1444800" cy="10800"/>
          </a:xfrm>
          <a:prstGeom prst="straightConnector1">
            <a:avLst/>
          </a:prstGeom>
          <a:solidFill>
            <a:schemeClr val="accent1"/>
          </a:solidFill>
          <a:ln w="12700" cap="sq" cmpd="sng">
            <a:solidFill>
              <a:schemeClr val="accent1"/>
            </a:solidFill>
            <a:prstDash val="solid"/>
            <a:round/>
            <a:headEnd type="none" w="sm" len="sm"/>
            <a:tailEnd type="none" w="sm" len="sm"/>
          </a:ln>
        </p:spPr>
      </p:cxnSp>
      <p:cxnSp>
        <p:nvCxnSpPr>
          <p:cNvPr id="1118" name="Google Shape;1118;p154"/>
          <p:cNvCxnSpPr/>
          <p:nvPr/>
        </p:nvCxnSpPr>
        <p:spPr>
          <a:xfrm>
            <a:off x="7207488" y="2577736"/>
            <a:ext cx="0" cy="136800"/>
          </a:xfrm>
          <a:prstGeom prst="straightConnector1">
            <a:avLst/>
          </a:prstGeom>
          <a:solidFill>
            <a:schemeClr val="accent1"/>
          </a:solidFill>
          <a:ln w="12700" cap="sq" cmpd="sng">
            <a:solidFill>
              <a:schemeClr val="accent1"/>
            </a:solidFill>
            <a:prstDash val="solid"/>
            <a:round/>
            <a:headEnd type="none" w="sm" len="sm"/>
            <a:tailEnd type="triangle" w="med" len="med"/>
          </a:ln>
        </p:spPr>
      </p:cxnSp>
      <p:cxnSp>
        <p:nvCxnSpPr>
          <p:cNvPr id="1119" name="Google Shape;1119;p154"/>
          <p:cNvCxnSpPr/>
          <p:nvPr/>
        </p:nvCxnSpPr>
        <p:spPr>
          <a:xfrm>
            <a:off x="8652299" y="2588804"/>
            <a:ext cx="0" cy="136800"/>
          </a:xfrm>
          <a:prstGeom prst="straightConnector1">
            <a:avLst/>
          </a:prstGeom>
          <a:solidFill>
            <a:schemeClr val="accent1"/>
          </a:solidFill>
          <a:ln w="12700" cap="sq" cmpd="sng">
            <a:solidFill>
              <a:schemeClr val="accent1"/>
            </a:solidFill>
            <a:prstDash val="solid"/>
            <a:round/>
            <a:headEnd type="none" w="sm" len="sm"/>
            <a:tailEnd type="triangle" w="med" len="med"/>
          </a:ln>
        </p:spPr>
      </p:cxnSp>
      <p:grpSp>
        <p:nvGrpSpPr>
          <p:cNvPr id="1120" name="Google Shape;1120;p154"/>
          <p:cNvGrpSpPr/>
          <p:nvPr/>
        </p:nvGrpSpPr>
        <p:grpSpPr>
          <a:xfrm>
            <a:off x="6708223" y="2715739"/>
            <a:ext cx="998757" cy="619423"/>
            <a:chOff x="2286103" y="1879569"/>
            <a:chExt cx="784200" cy="365873"/>
          </a:xfrm>
        </p:grpSpPr>
        <p:grpSp>
          <p:nvGrpSpPr>
            <p:cNvPr id="1121" name="Google Shape;1121;p154"/>
            <p:cNvGrpSpPr/>
            <p:nvPr/>
          </p:nvGrpSpPr>
          <p:grpSpPr>
            <a:xfrm>
              <a:off x="2286103" y="1879569"/>
              <a:ext cx="784200" cy="365873"/>
              <a:chOff x="2286103" y="1879569"/>
              <a:chExt cx="784200" cy="365873"/>
            </a:xfrm>
          </p:grpSpPr>
          <p:sp>
            <p:nvSpPr>
              <p:cNvPr id="1122" name="Google Shape;1122;p154"/>
              <p:cNvSpPr/>
              <p:nvPr/>
            </p:nvSpPr>
            <p:spPr>
              <a:xfrm>
                <a:off x="2286103" y="1879569"/>
                <a:ext cx="784200" cy="365700"/>
              </a:xfrm>
              <a:prstGeom prst="rect">
                <a:avLst/>
              </a:prstGeom>
              <a:solidFill>
                <a:schemeClr val="accent4"/>
              </a:solidFill>
              <a:ln w="9525" cap="sq" cmpd="sng">
                <a:solidFill>
                  <a:schemeClr val="lt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None/>
                </a:pPr>
                <a:r>
                  <a:rPr lang="en" sz="700" b="1" i="0" u="none" strike="noStrike" cap="none">
                    <a:solidFill>
                      <a:schemeClr val="dk1"/>
                    </a:solidFill>
                    <a:latin typeface="Arial"/>
                    <a:ea typeface="Arial"/>
                    <a:cs typeface="Arial"/>
                    <a:sym typeface="Arial"/>
                  </a:rPr>
                  <a:t>International Page Visited = Yes</a:t>
                </a:r>
                <a:endParaRPr/>
              </a:p>
            </p:txBody>
          </p:sp>
          <p:sp>
            <p:nvSpPr>
              <p:cNvPr id="1123" name="Google Shape;1123;p154"/>
              <p:cNvSpPr/>
              <p:nvPr/>
            </p:nvSpPr>
            <p:spPr>
              <a:xfrm>
                <a:off x="2335614" y="2075942"/>
                <a:ext cx="646200" cy="169500"/>
              </a:xfrm>
              <a:prstGeom prst="rect">
                <a:avLst/>
              </a:prstGeom>
              <a:solidFill>
                <a:schemeClr val="accent4"/>
              </a:solidFill>
              <a:ln w="9525" cap="sq"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800" b="0" i="0" u="none" strike="noStrike" cap="none">
                    <a:solidFill>
                      <a:srgbClr val="000000"/>
                    </a:solidFill>
                    <a:latin typeface="Arial"/>
                    <a:ea typeface="Arial"/>
                    <a:cs typeface="Arial"/>
                    <a:sym typeface="Arial"/>
                  </a:rPr>
                  <a:t>27K (18%)</a:t>
                </a:r>
                <a:endParaRPr sz="800" b="0" i="0" u="none" strike="noStrike" cap="none">
                  <a:solidFill>
                    <a:srgbClr val="000000"/>
                  </a:solidFill>
                  <a:latin typeface="Arial"/>
                  <a:ea typeface="Arial"/>
                  <a:cs typeface="Arial"/>
                  <a:sym typeface="Arial"/>
                </a:endParaRPr>
              </a:p>
            </p:txBody>
          </p:sp>
        </p:grpSp>
        <p:cxnSp>
          <p:nvCxnSpPr>
            <p:cNvPr id="1124" name="Google Shape;1124;p154"/>
            <p:cNvCxnSpPr/>
            <p:nvPr/>
          </p:nvCxnSpPr>
          <p:spPr>
            <a:xfrm>
              <a:off x="2288716" y="2069592"/>
              <a:ext cx="775500" cy="0"/>
            </a:xfrm>
            <a:prstGeom prst="straightConnector1">
              <a:avLst/>
            </a:prstGeom>
            <a:solidFill>
              <a:schemeClr val="accent4"/>
            </a:solidFill>
            <a:ln w="9525" cap="sq" cmpd="sng">
              <a:solidFill>
                <a:schemeClr val="lt1"/>
              </a:solidFill>
              <a:prstDash val="solid"/>
              <a:round/>
              <a:headEnd type="none" w="sm" len="sm"/>
              <a:tailEnd type="none" w="sm" len="sm"/>
            </a:ln>
          </p:spPr>
        </p:cxnSp>
      </p:grpSp>
      <p:sp>
        <p:nvSpPr>
          <p:cNvPr id="1125" name="Google Shape;1125;p154"/>
          <p:cNvSpPr/>
          <p:nvPr/>
        </p:nvSpPr>
        <p:spPr>
          <a:xfrm>
            <a:off x="3442792" y="2705289"/>
            <a:ext cx="998700" cy="619200"/>
          </a:xfrm>
          <a:prstGeom prst="rect">
            <a:avLst/>
          </a:prstGeom>
          <a:noFill/>
          <a:ln w="9525" cap="flat" cmpd="sng">
            <a:solidFill>
              <a:schemeClr val="dk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None/>
            </a:pPr>
            <a:r>
              <a:rPr lang="en" sz="700" b="1" i="0" u="none" strike="noStrike" cap="none">
                <a:solidFill>
                  <a:schemeClr val="dk1"/>
                </a:solidFill>
                <a:latin typeface="Arial"/>
                <a:ea typeface="Arial"/>
                <a:cs typeface="Arial"/>
                <a:sym typeface="Arial"/>
              </a:rPr>
              <a:t>International Page Visited = No</a:t>
            </a:r>
            <a:endParaRPr/>
          </a:p>
        </p:txBody>
      </p:sp>
      <p:cxnSp>
        <p:nvCxnSpPr>
          <p:cNvPr id="1126" name="Google Shape;1126;p154"/>
          <p:cNvCxnSpPr>
            <a:stCxn id="1104" idx="1"/>
            <a:endCxn id="1104" idx="3"/>
          </p:cNvCxnSpPr>
          <p:nvPr/>
        </p:nvCxnSpPr>
        <p:spPr>
          <a:xfrm>
            <a:off x="8119249" y="2997218"/>
            <a:ext cx="998700" cy="0"/>
          </a:xfrm>
          <a:prstGeom prst="straightConnector1">
            <a:avLst/>
          </a:prstGeom>
          <a:solidFill>
            <a:schemeClr val="accent1"/>
          </a:solidFill>
          <a:ln w="12700" cap="sq" cmpd="sng">
            <a:solidFill>
              <a:schemeClr val="accent1"/>
            </a:solidFill>
            <a:prstDash val="solid"/>
            <a:round/>
            <a:headEnd type="none" w="sm" len="sm"/>
            <a:tailEnd type="none" w="sm" len="sm"/>
          </a:ln>
        </p:spPr>
      </p:cxnSp>
      <p:sp>
        <p:nvSpPr>
          <p:cNvPr id="1127" name="Google Shape;1127;p154"/>
          <p:cNvSpPr/>
          <p:nvPr/>
        </p:nvSpPr>
        <p:spPr>
          <a:xfrm>
            <a:off x="8212134" y="3015696"/>
            <a:ext cx="823200" cy="286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800" b="0" i="0" u="none" strike="noStrike" cap="none">
                <a:solidFill>
                  <a:srgbClr val="000000"/>
                </a:solidFill>
                <a:latin typeface="Arial"/>
                <a:ea typeface="Arial"/>
                <a:cs typeface="Arial"/>
                <a:sym typeface="Arial"/>
              </a:rPr>
              <a:t>123K (81%)</a:t>
            </a:r>
            <a:endParaRPr sz="8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31488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55"/>
          <p:cNvSpPr/>
          <p:nvPr/>
        </p:nvSpPr>
        <p:spPr>
          <a:xfrm>
            <a:off x="5094522" y="1848399"/>
            <a:ext cx="3969000" cy="1653900"/>
          </a:xfrm>
          <a:prstGeom prst="rect">
            <a:avLst/>
          </a:prstGeom>
          <a:solidFill>
            <a:schemeClr val="lt1"/>
          </a:solidFill>
          <a:ln w="9525" cap="sq" cmpd="sng">
            <a:solidFill>
              <a:schemeClr val="accent2"/>
            </a:solidFill>
            <a:prstDash val="solid"/>
            <a:round/>
            <a:headEnd type="none" w="sm" len="sm"/>
            <a:tailEnd type="none" w="sm" len="sm"/>
          </a:ln>
        </p:spPr>
        <p:txBody>
          <a:bodyPr spcFirstLastPara="1" wrap="square" lIns="91425" tIns="45700" rIns="91425" bIns="45700" anchor="b" anchorCtr="0">
            <a:noAutofit/>
          </a:bodyPr>
          <a:lstStyle/>
          <a:p>
            <a:pPr marL="0" marR="0" lvl="0" indent="0" algn="ctr" rtl="0">
              <a:spcBef>
                <a:spcPts val="0"/>
              </a:spcBef>
              <a:spcAft>
                <a:spcPts val="0"/>
              </a:spcAft>
              <a:buNone/>
            </a:pPr>
            <a:r>
              <a:rPr lang="en" sz="1200">
                <a:solidFill>
                  <a:schemeClr val="dk1"/>
                </a:solidFill>
                <a:latin typeface="Arial"/>
                <a:ea typeface="Arial"/>
                <a:cs typeface="Arial"/>
                <a:sym typeface="Arial"/>
              </a:rPr>
              <a:t>(0.6M * $5 per travel pass * 1/3</a:t>
            </a:r>
            <a:r>
              <a:rPr lang="en" sz="1200" baseline="30000">
                <a:solidFill>
                  <a:schemeClr val="dk1"/>
                </a:solidFill>
                <a:latin typeface="Arial"/>
                <a:ea typeface="Arial"/>
                <a:cs typeface="Arial"/>
                <a:sym typeface="Arial"/>
              </a:rPr>
              <a:t>rd</a:t>
            </a:r>
            <a:r>
              <a:rPr lang="en" sz="1200">
                <a:solidFill>
                  <a:schemeClr val="dk1"/>
                </a:solidFill>
                <a:latin typeface="Arial"/>
                <a:ea typeface="Arial"/>
                <a:cs typeface="Arial"/>
                <a:sym typeface="Arial"/>
              </a:rPr>
              <a:t> up take) = </a:t>
            </a:r>
            <a:endParaRPr/>
          </a:p>
          <a:p>
            <a:pPr marL="0" marR="0" lvl="0" indent="0" algn="ctr" rtl="0">
              <a:spcBef>
                <a:spcPts val="0"/>
              </a:spcBef>
              <a:spcAft>
                <a:spcPts val="0"/>
              </a:spcAft>
              <a:buNone/>
            </a:pPr>
            <a:r>
              <a:rPr lang="en" sz="1200">
                <a:solidFill>
                  <a:schemeClr val="dk1"/>
                </a:solidFill>
                <a:latin typeface="Arial"/>
                <a:ea typeface="Arial"/>
                <a:cs typeface="Arial"/>
                <a:sym typeface="Arial"/>
              </a:rPr>
              <a:t>0.6M*5*1/3 = $1M for 5 months ~ $2.4M per annum</a:t>
            </a:r>
            <a:endParaRPr sz="1200">
              <a:solidFill>
                <a:schemeClr val="dk1"/>
              </a:solidFill>
              <a:latin typeface="Neue Haas Grotesk Text Std"/>
              <a:ea typeface="Neue Haas Grotesk Text Std"/>
              <a:cs typeface="Neue Haas Grotesk Text Std"/>
              <a:sym typeface="Neue Haas Grotesk Text Std"/>
            </a:endParaRPr>
          </a:p>
          <a:p>
            <a:pPr marL="0" marR="0" lvl="0" indent="0" algn="ctr" rtl="0">
              <a:spcBef>
                <a:spcPts val="0"/>
              </a:spcBef>
              <a:spcAft>
                <a:spcPts val="0"/>
              </a:spcAft>
              <a:buNone/>
            </a:pPr>
            <a:endParaRPr sz="1200">
              <a:solidFill>
                <a:schemeClr val="dk1"/>
              </a:solidFill>
              <a:latin typeface="Arial"/>
              <a:ea typeface="Arial"/>
              <a:cs typeface="Arial"/>
              <a:sym typeface="Arial"/>
            </a:endParaRPr>
          </a:p>
          <a:p>
            <a:pPr marL="0" marR="0" lvl="0" indent="0" algn="ctr" rtl="0">
              <a:spcBef>
                <a:spcPts val="0"/>
              </a:spcBef>
              <a:spcAft>
                <a:spcPts val="0"/>
              </a:spcAft>
              <a:buNone/>
            </a:pPr>
            <a:r>
              <a:rPr lang="en" sz="1200">
                <a:solidFill>
                  <a:schemeClr val="dk1"/>
                </a:solidFill>
                <a:latin typeface="Arial"/>
                <a:ea typeface="Arial"/>
                <a:cs typeface="Arial"/>
                <a:sym typeface="Arial"/>
              </a:rPr>
              <a:t>Opportunity to sell travel pass to customers using predictive model for incremental revenue of $2.4M</a:t>
            </a:r>
            <a:endParaRPr/>
          </a:p>
        </p:txBody>
      </p:sp>
      <p:sp>
        <p:nvSpPr>
          <p:cNvPr id="1134" name="Google Shape;1134;p155"/>
          <p:cNvSpPr/>
          <p:nvPr/>
        </p:nvSpPr>
        <p:spPr>
          <a:xfrm>
            <a:off x="1646060" y="1230086"/>
            <a:ext cx="2922000" cy="3265800"/>
          </a:xfrm>
          <a:prstGeom prst="roundRect">
            <a:avLst>
              <a:gd name="adj" fmla="val 7507"/>
            </a:avLst>
          </a:prstGeom>
          <a:solidFill>
            <a:schemeClr val="lt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eue Haas Grotesk Text Std"/>
              <a:ea typeface="Neue Haas Grotesk Text Std"/>
              <a:cs typeface="Neue Haas Grotesk Text Std"/>
              <a:sym typeface="Neue Haas Grotesk Text Std"/>
            </a:endParaRPr>
          </a:p>
        </p:txBody>
      </p:sp>
      <p:sp>
        <p:nvSpPr>
          <p:cNvPr id="1135" name="Google Shape;1135;p155"/>
          <p:cNvSpPr/>
          <p:nvPr/>
        </p:nvSpPr>
        <p:spPr>
          <a:xfrm>
            <a:off x="342162" y="1775011"/>
            <a:ext cx="983700" cy="726600"/>
          </a:xfrm>
          <a:prstGeom prst="rect">
            <a:avLst/>
          </a:prstGeom>
          <a:solidFill>
            <a:schemeClr val="dk1"/>
          </a:solid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a:solidFill>
                  <a:schemeClr val="lt1"/>
                </a:solidFill>
                <a:latin typeface="Neue Haas Grotesk Text Std"/>
                <a:ea typeface="Neue Haas Grotesk Text Std"/>
                <a:cs typeface="Neue Haas Grotesk Text Std"/>
                <a:sym typeface="Neue Haas Grotesk Text Std"/>
              </a:rPr>
              <a:t>Travelled</a:t>
            </a:r>
            <a:endParaRPr/>
          </a:p>
          <a:p>
            <a:pPr marL="0" marR="0" lvl="0" indent="0" algn="ctr" rtl="0">
              <a:spcBef>
                <a:spcPts val="0"/>
              </a:spcBef>
              <a:spcAft>
                <a:spcPts val="0"/>
              </a:spcAft>
              <a:buNone/>
            </a:pPr>
            <a:r>
              <a:rPr lang="en" sz="1200">
                <a:solidFill>
                  <a:schemeClr val="lt1"/>
                </a:solidFill>
                <a:latin typeface="Neue Haas Grotesk Text Std"/>
                <a:ea typeface="Neue Haas Grotesk Text Std"/>
                <a:cs typeface="Neue Haas Grotesk Text Std"/>
                <a:sym typeface="Neue Haas Grotesk Text Std"/>
              </a:rPr>
              <a:t>(11M)</a:t>
            </a:r>
            <a:endParaRPr sz="1200">
              <a:solidFill>
                <a:schemeClr val="lt1"/>
              </a:solidFill>
              <a:latin typeface="Neue Haas Grotesk Text Std"/>
              <a:ea typeface="Neue Haas Grotesk Text Std"/>
              <a:cs typeface="Neue Haas Grotesk Text Std"/>
              <a:sym typeface="Neue Haas Grotesk Text Std"/>
            </a:endParaRPr>
          </a:p>
        </p:txBody>
      </p:sp>
      <p:sp>
        <p:nvSpPr>
          <p:cNvPr id="1136" name="Google Shape;1136;p155"/>
          <p:cNvSpPr txBox="1"/>
          <p:nvPr/>
        </p:nvSpPr>
        <p:spPr>
          <a:xfrm>
            <a:off x="457200" y="477911"/>
            <a:ext cx="8519100" cy="5145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dk1"/>
              </a:buClr>
              <a:buSzPts val="2400"/>
              <a:buFont typeface="Arial"/>
              <a:buNone/>
            </a:pPr>
            <a:r>
              <a:rPr lang="en" sz="1800" b="1" i="0" u="none" strike="noStrike" cap="none">
                <a:solidFill>
                  <a:schemeClr val="dk1"/>
                </a:solidFill>
                <a:latin typeface="Arial"/>
                <a:ea typeface="Arial"/>
                <a:cs typeface="Arial"/>
                <a:sym typeface="Arial"/>
              </a:rPr>
              <a:t>$2.4M potential Opportunity to sell travel pass by predicting propensity to buy</a:t>
            </a:r>
            <a:endParaRPr sz="1800" b="1" i="0" u="none" strike="noStrike" cap="none">
              <a:solidFill>
                <a:schemeClr val="dk1"/>
              </a:solidFill>
              <a:latin typeface="Arial"/>
              <a:ea typeface="Arial"/>
              <a:cs typeface="Arial"/>
              <a:sym typeface="Arial"/>
            </a:endParaRPr>
          </a:p>
        </p:txBody>
      </p:sp>
      <p:sp>
        <p:nvSpPr>
          <p:cNvPr id="1137" name="Google Shape;1137;p155"/>
          <p:cNvSpPr/>
          <p:nvPr/>
        </p:nvSpPr>
        <p:spPr>
          <a:xfrm>
            <a:off x="1853918" y="1552196"/>
            <a:ext cx="2489400" cy="518100"/>
          </a:xfrm>
          <a:prstGeom prst="rect">
            <a:avLst/>
          </a:prstGeom>
          <a:solidFill>
            <a:schemeClr val="lt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a:solidFill>
                  <a:schemeClr val="dk1"/>
                </a:solidFill>
                <a:latin typeface="Neue Haas Grotesk Text Std"/>
                <a:ea typeface="Neue Haas Grotesk Text Std"/>
                <a:cs typeface="Neue Haas Grotesk Text Std"/>
                <a:sym typeface="Neue Haas Grotesk Text Std"/>
              </a:rPr>
              <a:t>Plan Purchased without Call</a:t>
            </a:r>
            <a:endParaRPr/>
          </a:p>
          <a:p>
            <a:pPr marL="0" marR="0" lvl="0" indent="0" algn="ctr" rtl="0">
              <a:spcBef>
                <a:spcPts val="0"/>
              </a:spcBef>
              <a:spcAft>
                <a:spcPts val="0"/>
              </a:spcAft>
              <a:buNone/>
            </a:pPr>
            <a:r>
              <a:rPr lang="en" sz="1200">
                <a:solidFill>
                  <a:schemeClr val="dk1"/>
                </a:solidFill>
                <a:latin typeface="Neue Haas Grotesk Text Std"/>
                <a:ea typeface="Neue Haas Grotesk Text Std"/>
                <a:cs typeface="Neue Haas Grotesk Text Std"/>
                <a:sym typeface="Neue Haas Grotesk Text Std"/>
              </a:rPr>
              <a:t>(56%,6M)</a:t>
            </a:r>
            <a:endParaRPr sz="1200">
              <a:solidFill>
                <a:schemeClr val="dk1"/>
              </a:solidFill>
              <a:latin typeface="Neue Haas Grotesk Text Std"/>
              <a:ea typeface="Neue Haas Grotesk Text Std"/>
              <a:cs typeface="Neue Haas Grotesk Text Std"/>
              <a:sym typeface="Neue Haas Grotesk Text Std"/>
            </a:endParaRPr>
          </a:p>
        </p:txBody>
      </p:sp>
      <p:sp>
        <p:nvSpPr>
          <p:cNvPr id="1138" name="Google Shape;1138;p155"/>
          <p:cNvSpPr/>
          <p:nvPr/>
        </p:nvSpPr>
        <p:spPr>
          <a:xfrm>
            <a:off x="1334937" y="2152801"/>
            <a:ext cx="293100" cy="114000"/>
          </a:xfrm>
          <a:prstGeom prst="righ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eue Haas Grotesk Text Std"/>
              <a:ea typeface="Neue Haas Grotesk Text Std"/>
              <a:cs typeface="Neue Haas Grotesk Text Std"/>
              <a:sym typeface="Neue Haas Grotesk Text Std"/>
            </a:endParaRPr>
          </a:p>
        </p:txBody>
      </p:sp>
      <p:cxnSp>
        <p:nvCxnSpPr>
          <p:cNvPr id="1139" name="Google Shape;1139;p155"/>
          <p:cNvCxnSpPr>
            <a:stCxn id="1140" idx="3"/>
            <a:endCxn id="1141" idx="1"/>
          </p:cNvCxnSpPr>
          <p:nvPr/>
        </p:nvCxnSpPr>
        <p:spPr>
          <a:xfrm rot="10800000" flipH="1">
            <a:off x="4343318" y="2199707"/>
            <a:ext cx="838200" cy="1759500"/>
          </a:xfrm>
          <a:prstGeom prst="bentConnector3">
            <a:avLst>
              <a:gd name="adj1" fmla="val 50000"/>
            </a:avLst>
          </a:prstGeom>
          <a:solidFill>
            <a:schemeClr val="accent1"/>
          </a:solidFill>
          <a:ln w="12700" cap="sq" cmpd="sng">
            <a:solidFill>
              <a:schemeClr val="accent1"/>
            </a:solidFill>
            <a:prstDash val="solid"/>
            <a:round/>
            <a:headEnd type="none" w="sm" len="sm"/>
            <a:tailEnd type="triangle" w="med" len="med"/>
          </a:ln>
        </p:spPr>
      </p:cxnSp>
      <p:sp>
        <p:nvSpPr>
          <p:cNvPr id="1141" name="Google Shape;1141;p155"/>
          <p:cNvSpPr/>
          <p:nvPr/>
        </p:nvSpPr>
        <p:spPr>
          <a:xfrm>
            <a:off x="5181615" y="1958965"/>
            <a:ext cx="1676400" cy="481200"/>
          </a:xfrm>
          <a:prstGeom prst="rect">
            <a:avLst/>
          </a:prstGeom>
          <a:solidFill>
            <a:schemeClr val="dk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a:solidFill>
                  <a:schemeClr val="lt1"/>
                </a:solidFill>
                <a:latin typeface="Neue Haas Grotesk Text Std"/>
                <a:ea typeface="Neue Haas Grotesk Text Std"/>
                <a:cs typeface="Neue Haas Grotesk Text Std"/>
                <a:sym typeface="Neue Haas Grotesk Text Std"/>
              </a:rPr>
              <a:t>Visited Online</a:t>
            </a:r>
            <a:endParaRPr/>
          </a:p>
          <a:p>
            <a:pPr marL="0" marR="0" lvl="0" indent="0" algn="ctr" rtl="0">
              <a:spcBef>
                <a:spcPts val="0"/>
              </a:spcBef>
              <a:spcAft>
                <a:spcPts val="0"/>
              </a:spcAft>
              <a:buNone/>
            </a:pPr>
            <a:r>
              <a:rPr lang="en" sz="1200">
                <a:solidFill>
                  <a:schemeClr val="lt1"/>
                </a:solidFill>
                <a:latin typeface="Neue Haas Grotesk Text Std"/>
                <a:ea typeface="Neue Haas Grotesk Text Std"/>
                <a:cs typeface="Neue Haas Grotesk Text Std"/>
                <a:sym typeface="Neue Haas Grotesk Text Std"/>
              </a:rPr>
              <a:t>(14%,0.6M)</a:t>
            </a:r>
            <a:endParaRPr sz="1200">
              <a:solidFill>
                <a:schemeClr val="lt1"/>
              </a:solidFill>
              <a:latin typeface="Neue Haas Grotesk Text Std"/>
              <a:ea typeface="Neue Haas Grotesk Text Std"/>
              <a:cs typeface="Neue Haas Grotesk Text Std"/>
              <a:sym typeface="Neue Haas Grotesk Text Std"/>
            </a:endParaRPr>
          </a:p>
        </p:txBody>
      </p:sp>
      <p:sp>
        <p:nvSpPr>
          <p:cNvPr id="1142" name="Google Shape;1142;p155"/>
          <p:cNvSpPr/>
          <p:nvPr/>
        </p:nvSpPr>
        <p:spPr>
          <a:xfrm>
            <a:off x="6960065" y="1931141"/>
            <a:ext cx="1957500" cy="509100"/>
          </a:xfrm>
          <a:prstGeom prst="rect">
            <a:avLst/>
          </a:prstGeom>
          <a:solidFill>
            <a:schemeClr val="dk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a:solidFill>
                  <a:schemeClr val="lt1"/>
                </a:solidFill>
                <a:latin typeface="Neue Haas Grotesk Text Std"/>
                <a:ea typeface="Neue Haas Grotesk Text Std"/>
                <a:cs typeface="Neue Haas Grotesk Text Std"/>
                <a:sym typeface="Neue Haas Grotesk Text Std"/>
              </a:rPr>
              <a:t>International Page Visited</a:t>
            </a:r>
            <a:endParaRPr/>
          </a:p>
          <a:p>
            <a:pPr marL="0" marR="0" lvl="0" indent="0" algn="ctr" rtl="0">
              <a:spcBef>
                <a:spcPts val="0"/>
              </a:spcBef>
              <a:spcAft>
                <a:spcPts val="0"/>
              </a:spcAft>
              <a:buNone/>
            </a:pPr>
            <a:r>
              <a:rPr lang="en" sz="1200">
                <a:solidFill>
                  <a:schemeClr val="lt1"/>
                </a:solidFill>
                <a:latin typeface="Neue Haas Grotesk Text Std"/>
                <a:ea typeface="Neue Haas Grotesk Text Std"/>
                <a:cs typeface="Neue Haas Grotesk Text Std"/>
                <a:sym typeface="Neue Haas Grotesk Text Std"/>
              </a:rPr>
              <a:t>(24%, 0.1M)</a:t>
            </a:r>
            <a:endParaRPr sz="1200">
              <a:solidFill>
                <a:schemeClr val="lt1"/>
              </a:solidFill>
              <a:latin typeface="Neue Haas Grotesk Text Std"/>
              <a:ea typeface="Neue Haas Grotesk Text Std"/>
              <a:cs typeface="Neue Haas Grotesk Text Std"/>
              <a:sym typeface="Neue Haas Grotesk Text Std"/>
            </a:endParaRPr>
          </a:p>
        </p:txBody>
      </p:sp>
      <p:sp>
        <p:nvSpPr>
          <p:cNvPr id="1143" name="Google Shape;1143;p155"/>
          <p:cNvSpPr/>
          <p:nvPr/>
        </p:nvSpPr>
        <p:spPr>
          <a:xfrm>
            <a:off x="1853918" y="2268183"/>
            <a:ext cx="2489400" cy="518100"/>
          </a:xfrm>
          <a:prstGeom prst="rect">
            <a:avLst/>
          </a:prstGeom>
          <a:solidFill>
            <a:schemeClr val="lt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a:solidFill>
                  <a:schemeClr val="dk1"/>
                </a:solidFill>
                <a:latin typeface="Neue Haas Grotesk Text Std"/>
                <a:ea typeface="Neue Haas Grotesk Text Std"/>
                <a:cs typeface="Neue Haas Grotesk Text Std"/>
                <a:sym typeface="Neue Haas Grotesk Text Std"/>
              </a:rPr>
              <a:t>Plan Purchased before call</a:t>
            </a:r>
            <a:endParaRPr/>
          </a:p>
          <a:p>
            <a:pPr marL="0" marR="0" lvl="0" indent="0" algn="ctr" rtl="0">
              <a:spcBef>
                <a:spcPts val="0"/>
              </a:spcBef>
              <a:spcAft>
                <a:spcPts val="0"/>
              </a:spcAft>
              <a:buNone/>
            </a:pPr>
            <a:r>
              <a:rPr lang="en" sz="1200">
                <a:solidFill>
                  <a:schemeClr val="dk1"/>
                </a:solidFill>
                <a:latin typeface="Neue Haas Grotesk Text Std"/>
                <a:ea typeface="Neue Haas Grotesk Text Std"/>
                <a:cs typeface="Neue Haas Grotesk Text Std"/>
                <a:sym typeface="Neue Haas Grotesk Text Std"/>
              </a:rPr>
              <a:t>(5%, 0.5M)</a:t>
            </a:r>
            <a:endParaRPr/>
          </a:p>
        </p:txBody>
      </p:sp>
      <p:sp>
        <p:nvSpPr>
          <p:cNvPr id="1144" name="Google Shape;1144;p155"/>
          <p:cNvSpPr/>
          <p:nvPr/>
        </p:nvSpPr>
        <p:spPr>
          <a:xfrm>
            <a:off x="1853918" y="2984170"/>
            <a:ext cx="2489400" cy="518100"/>
          </a:xfrm>
          <a:prstGeom prst="rect">
            <a:avLst/>
          </a:prstGeom>
          <a:solidFill>
            <a:schemeClr val="lt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a:solidFill>
                  <a:schemeClr val="dk1"/>
                </a:solidFill>
                <a:latin typeface="Neue Haas Grotesk Text Std"/>
                <a:ea typeface="Neue Haas Grotesk Text Std"/>
                <a:cs typeface="Neue Haas Grotesk Text Std"/>
                <a:sym typeface="Neue Haas Grotesk Text Std"/>
              </a:rPr>
              <a:t>Plan Purchased after call</a:t>
            </a:r>
            <a:endParaRPr/>
          </a:p>
          <a:p>
            <a:pPr marL="0" marR="0" lvl="0" indent="0" algn="ctr" rtl="0">
              <a:spcBef>
                <a:spcPts val="0"/>
              </a:spcBef>
              <a:spcAft>
                <a:spcPts val="0"/>
              </a:spcAft>
              <a:buNone/>
            </a:pPr>
            <a:r>
              <a:rPr lang="en" sz="1200">
                <a:solidFill>
                  <a:schemeClr val="dk1"/>
                </a:solidFill>
                <a:latin typeface="Neue Haas Grotesk Text Std"/>
                <a:ea typeface="Neue Haas Grotesk Text Std"/>
                <a:cs typeface="Neue Haas Grotesk Text Std"/>
                <a:sym typeface="Neue Haas Grotesk Text Std"/>
              </a:rPr>
              <a:t>(1.15%, 0.1M)</a:t>
            </a:r>
            <a:endParaRPr/>
          </a:p>
        </p:txBody>
      </p:sp>
      <p:sp>
        <p:nvSpPr>
          <p:cNvPr id="1140" name="Google Shape;1140;p155"/>
          <p:cNvSpPr/>
          <p:nvPr/>
        </p:nvSpPr>
        <p:spPr>
          <a:xfrm>
            <a:off x="1853918" y="3700157"/>
            <a:ext cx="2489400" cy="518100"/>
          </a:xfrm>
          <a:prstGeom prst="rect">
            <a:avLst/>
          </a:prstGeom>
          <a:solidFill>
            <a:schemeClr val="dk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a:solidFill>
                  <a:schemeClr val="lt1"/>
                </a:solidFill>
                <a:latin typeface="Neue Haas Grotesk Text Std"/>
                <a:ea typeface="Neue Haas Grotesk Text Std"/>
                <a:cs typeface="Neue Haas Grotesk Text Std"/>
                <a:sym typeface="Neue Haas Grotesk Text Std"/>
              </a:rPr>
              <a:t>Plan not Purchased</a:t>
            </a:r>
            <a:endParaRPr/>
          </a:p>
          <a:p>
            <a:pPr marL="0" marR="0" lvl="0" indent="0" algn="ctr" rtl="0">
              <a:spcBef>
                <a:spcPts val="0"/>
              </a:spcBef>
              <a:spcAft>
                <a:spcPts val="0"/>
              </a:spcAft>
              <a:buNone/>
            </a:pPr>
            <a:r>
              <a:rPr lang="en" sz="1200">
                <a:solidFill>
                  <a:schemeClr val="lt1"/>
                </a:solidFill>
                <a:latin typeface="Neue Haas Grotesk Text Std"/>
                <a:ea typeface="Neue Haas Grotesk Text Std"/>
                <a:cs typeface="Neue Haas Grotesk Text Std"/>
                <a:sym typeface="Neue Haas Grotesk Text Std"/>
              </a:rPr>
              <a:t>(38%,4M)</a:t>
            </a:r>
            <a:endParaRPr/>
          </a:p>
        </p:txBody>
      </p:sp>
      <p:sp>
        <p:nvSpPr>
          <p:cNvPr id="1145" name="Google Shape;1145;p155"/>
          <p:cNvSpPr txBox="1"/>
          <p:nvPr/>
        </p:nvSpPr>
        <p:spPr>
          <a:xfrm>
            <a:off x="6776088" y="4495799"/>
            <a:ext cx="2010000" cy="253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50">
                <a:solidFill>
                  <a:schemeClr val="dk1"/>
                </a:solidFill>
                <a:latin typeface="Neue Haas Grotesk Text Std"/>
                <a:ea typeface="Neue Haas Grotesk Text Std"/>
                <a:cs typeface="Neue Haas Grotesk Text Std"/>
                <a:sym typeface="Neue Haas Grotesk Text Std"/>
              </a:rPr>
              <a:t>December’18,Feb’19-May’19</a:t>
            </a:r>
            <a:endParaRPr sz="1050">
              <a:solidFill>
                <a:schemeClr val="dk1"/>
              </a:solidFill>
              <a:latin typeface="Neue Haas Grotesk Text Std"/>
              <a:ea typeface="Neue Haas Grotesk Text Std"/>
              <a:cs typeface="Neue Haas Grotesk Text Std"/>
              <a:sym typeface="Neue Haas Grotesk Text Std"/>
            </a:endParaRPr>
          </a:p>
        </p:txBody>
      </p:sp>
      <p:sp>
        <p:nvSpPr>
          <p:cNvPr id="1146" name="Google Shape;1146;p155"/>
          <p:cNvSpPr/>
          <p:nvPr/>
        </p:nvSpPr>
        <p:spPr>
          <a:xfrm>
            <a:off x="177526" y="3502339"/>
            <a:ext cx="1382400" cy="716100"/>
          </a:xfrm>
          <a:prstGeom prst="rect">
            <a:avLst/>
          </a:prstGeom>
          <a:solidFill>
            <a:schemeClr val="dk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a:solidFill>
                  <a:schemeClr val="lt1"/>
                </a:solidFill>
                <a:latin typeface="Neue Haas Grotesk Text Std"/>
                <a:ea typeface="Neue Haas Grotesk Text Std"/>
                <a:cs typeface="Neue Haas Grotesk Text Std"/>
                <a:sym typeface="Neue Haas Grotesk Text Std"/>
              </a:rPr>
              <a:t>Called and not purchased 2%,183k</a:t>
            </a:r>
            <a:endParaRPr sz="1200">
              <a:solidFill>
                <a:schemeClr val="lt1"/>
              </a:solidFill>
              <a:latin typeface="Neue Haas Grotesk Text Std"/>
              <a:ea typeface="Neue Haas Grotesk Text Std"/>
              <a:cs typeface="Neue Haas Grotesk Text Std"/>
              <a:sym typeface="Neue Haas Grotesk Text Std"/>
            </a:endParaRPr>
          </a:p>
        </p:txBody>
      </p:sp>
      <p:cxnSp>
        <p:nvCxnSpPr>
          <p:cNvPr id="1147" name="Google Shape;1147;p155"/>
          <p:cNvCxnSpPr>
            <a:stCxn id="1135" idx="2"/>
          </p:cNvCxnSpPr>
          <p:nvPr/>
        </p:nvCxnSpPr>
        <p:spPr>
          <a:xfrm>
            <a:off x="834012" y="2501611"/>
            <a:ext cx="0" cy="856500"/>
          </a:xfrm>
          <a:prstGeom prst="straightConnector1">
            <a:avLst/>
          </a:prstGeom>
          <a:solidFill>
            <a:schemeClr val="accent1"/>
          </a:solidFill>
          <a:ln w="12700" cap="sq" cmpd="sng">
            <a:solidFill>
              <a:schemeClr val="accent1"/>
            </a:solidFill>
            <a:prstDash val="solid"/>
            <a:round/>
            <a:headEnd type="none" w="sm" len="sm"/>
            <a:tailEnd type="triangle" w="med" len="med"/>
          </a:ln>
        </p:spPr>
      </p:cxnSp>
    </p:spTree>
    <p:extLst>
      <p:ext uri="{BB962C8B-B14F-4D97-AF65-F5344CB8AC3E}">
        <p14:creationId xmlns:p14="http://schemas.microsoft.com/office/powerpoint/2010/main" val="2420831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59"/>
        <p:cNvGrpSpPr/>
        <p:nvPr/>
      </p:nvGrpSpPr>
      <p:grpSpPr>
        <a:xfrm>
          <a:off x="0" y="0"/>
          <a:ext cx="0" cy="0"/>
          <a:chOff x="0" y="0"/>
          <a:chExt cx="0" cy="0"/>
        </a:xfrm>
      </p:grpSpPr>
      <p:pic>
        <p:nvPicPr>
          <p:cNvPr id="1960" name="Google Shape;1960;p286"/>
          <p:cNvPicPr preferRelativeResize="0"/>
          <p:nvPr/>
        </p:nvPicPr>
        <p:blipFill>
          <a:blip r:embed="rId3">
            <a:alphaModFix/>
          </a:blip>
          <a:stretch>
            <a:fillRect/>
          </a:stretch>
        </p:blipFill>
        <p:spPr>
          <a:xfrm>
            <a:off x="1425700" y="0"/>
            <a:ext cx="7718299" cy="5138928"/>
          </a:xfrm>
          <a:prstGeom prst="rect">
            <a:avLst/>
          </a:prstGeom>
          <a:noFill/>
          <a:ln>
            <a:noFill/>
          </a:ln>
        </p:spPr>
      </p:pic>
      <p:sp>
        <p:nvSpPr>
          <p:cNvPr id="1961" name="Google Shape;1961;p286"/>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34</a:t>
            </a:fld>
            <a:endParaRPr/>
          </a:p>
        </p:txBody>
      </p:sp>
      <p:sp>
        <p:nvSpPr>
          <p:cNvPr id="1962" name="Google Shape;1962;p286"/>
          <p:cNvSpPr/>
          <p:nvPr/>
        </p:nvSpPr>
        <p:spPr>
          <a:xfrm rot="5400000">
            <a:off x="2709000" y="-1304400"/>
            <a:ext cx="5148000" cy="7756800"/>
          </a:xfrm>
          <a:prstGeom prst="rect">
            <a:avLst/>
          </a:prstGeom>
          <a:gradFill>
            <a:gsLst>
              <a:gs pos="0">
                <a:srgbClr val="FFFFFF">
                  <a:alpha val="0"/>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3" name="Google Shape;1963;p286"/>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1964" name="Google Shape;1964;p286"/>
          <p:cNvSpPr txBox="1">
            <a:spLocks noGrp="1"/>
          </p:cNvSpPr>
          <p:nvPr>
            <p:ph type="body" idx="1"/>
          </p:nvPr>
        </p:nvSpPr>
        <p:spPr>
          <a:xfrm>
            <a:off x="457200" y="856975"/>
            <a:ext cx="5483700" cy="1680900"/>
          </a:xfrm>
          <a:prstGeom prst="rect">
            <a:avLst/>
          </a:prstGeom>
        </p:spPr>
        <p:txBody>
          <a:bodyPr spcFirstLastPara="1" wrap="square" lIns="0" tIns="0" rIns="0" bIns="0" anchor="t" anchorCtr="0">
            <a:noAutofit/>
          </a:bodyPr>
          <a:lstStyle/>
          <a:p>
            <a:pPr marL="228600" lvl="0" indent="-177800" algn="l" rtl="0">
              <a:lnSpc>
                <a:spcPct val="115000"/>
              </a:lnSpc>
              <a:spcBef>
                <a:spcPts val="900"/>
              </a:spcBef>
              <a:spcAft>
                <a:spcPts val="0"/>
              </a:spcAft>
              <a:buSzPts val="1000"/>
              <a:buChar char="●"/>
            </a:pPr>
            <a:r>
              <a:rPr lang="en-US" sz="1000" b="0"/>
              <a:t>Algorithm was built on international call transcript data from Oct’18 to Dec’18.</a:t>
            </a:r>
            <a:endParaRPr sz="1000" b="0"/>
          </a:p>
          <a:p>
            <a:pPr marL="228600" lvl="0" indent="-177800" algn="l" rtl="0">
              <a:lnSpc>
                <a:spcPct val="115000"/>
              </a:lnSpc>
              <a:spcBef>
                <a:spcPts val="0"/>
              </a:spcBef>
              <a:spcAft>
                <a:spcPts val="0"/>
              </a:spcAft>
              <a:buSzPts val="1000"/>
              <a:buChar char="●"/>
            </a:pPr>
            <a:r>
              <a:rPr lang="en-US" sz="1000" b="0"/>
              <a:t>Algorithm ran on 10 months of call transcripts from Sep’18 to May’19</a:t>
            </a:r>
            <a:endParaRPr sz="1000" b="0"/>
          </a:p>
          <a:p>
            <a:pPr marL="228600" lvl="0" indent="-177800" algn="l" rtl="0">
              <a:lnSpc>
                <a:spcPct val="115000"/>
              </a:lnSpc>
              <a:spcBef>
                <a:spcPts val="0"/>
              </a:spcBef>
              <a:spcAft>
                <a:spcPts val="0"/>
              </a:spcAft>
              <a:buSzPts val="1000"/>
              <a:buChar char="●"/>
            </a:pPr>
            <a:r>
              <a:rPr lang="en-US" sz="1000" b="0"/>
              <a:t>Accuracy achieved by the algorithm – 70%</a:t>
            </a:r>
            <a:endParaRPr sz="1000" b="0"/>
          </a:p>
          <a:p>
            <a:pPr marL="228600" lvl="0" indent="-177800" algn="l" rtl="0">
              <a:lnSpc>
                <a:spcPct val="115000"/>
              </a:lnSpc>
              <a:spcBef>
                <a:spcPts val="0"/>
              </a:spcBef>
              <a:spcAft>
                <a:spcPts val="0"/>
              </a:spcAft>
              <a:buSzPts val="1000"/>
              <a:buChar char="●"/>
            </a:pPr>
            <a:r>
              <a:rPr lang="en-US" sz="1000" b="0"/>
              <a:t>Algorithm can be extended across multiple domains (billing, accounts, plan &amp; data). </a:t>
            </a:r>
            <a:endParaRPr sz="1000" b="0"/>
          </a:p>
          <a:p>
            <a:pPr marL="0" lvl="0" indent="0" algn="l" rtl="0">
              <a:spcBef>
                <a:spcPts val="900"/>
              </a:spcBef>
              <a:spcAft>
                <a:spcPts val="0"/>
              </a:spcAft>
              <a:buNone/>
            </a:pPr>
            <a:r>
              <a:rPr lang="en-US" sz="1400"/>
              <a:t>Key Insights based on Dec’18 to May’19 </a:t>
            </a:r>
            <a:endParaRPr sz="1400"/>
          </a:p>
          <a:p>
            <a:pPr marL="0" lvl="0" indent="0" algn="l" rtl="0">
              <a:lnSpc>
                <a:spcPct val="115000"/>
              </a:lnSpc>
              <a:spcBef>
                <a:spcPts val="900"/>
              </a:spcBef>
              <a:spcAft>
                <a:spcPts val="0"/>
              </a:spcAft>
              <a:buNone/>
            </a:pPr>
            <a:endParaRPr sz="1000" b="0"/>
          </a:p>
        </p:txBody>
      </p:sp>
      <p:graphicFrame>
        <p:nvGraphicFramePr>
          <p:cNvPr id="1965" name="Google Shape;1965;p286"/>
          <p:cNvGraphicFramePr/>
          <p:nvPr/>
        </p:nvGraphicFramePr>
        <p:xfrm>
          <a:off x="457200" y="2076450"/>
          <a:ext cx="5704625" cy="2499330"/>
        </p:xfrm>
        <a:graphic>
          <a:graphicData uri="http://schemas.openxmlformats.org/drawingml/2006/table">
            <a:tbl>
              <a:tblPr>
                <a:noFill/>
              </a:tblPr>
              <a:tblGrid>
                <a:gridCol w="1140925"/>
                <a:gridCol w="1140925"/>
                <a:gridCol w="1140925"/>
                <a:gridCol w="1140925"/>
                <a:gridCol w="1140925"/>
              </a:tblGrid>
              <a:tr h="375025">
                <a:tc>
                  <a:txBody>
                    <a:bodyPr/>
                    <a:lstStyle/>
                    <a:p>
                      <a:pPr marL="0" marR="0" lvl="0" indent="0" algn="ctr" rtl="0">
                        <a:spcBef>
                          <a:spcPts val="0"/>
                        </a:spcBef>
                        <a:spcAft>
                          <a:spcPts val="0"/>
                        </a:spcAft>
                        <a:buNone/>
                      </a:pPr>
                      <a:r>
                        <a:rPr lang="en-US" sz="900" b="1">
                          <a:solidFill>
                            <a:srgbClr val="FFFFFF"/>
                          </a:solidFill>
                          <a:latin typeface="Verizon NHG TX"/>
                          <a:ea typeface="Verizon NHG TX"/>
                          <a:cs typeface="Verizon NHG TX"/>
                          <a:sym typeface="Verizon NHG TX"/>
                        </a:rPr>
                        <a:t>Device </a:t>
                      </a:r>
                      <a:endParaRPr sz="900" b="1">
                        <a:solidFill>
                          <a:srgbClr val="FFFFFF"/>
                        </a:solidFill>
                        <a:latin typeface="Verizon NHG TX"/>
                        <a:ea typeface="Verizon NHG TX"/>
                        <a:cs typeface="Verizon NHG TX"/>
                        <a:sym typeface="Verizon NHG TX"/>
                      </a:endParaRPr>
                    </a:p>
                    <a:p>
                      <a:pPr marL="0" marR="0" lvl="0" indent="0" algn="ctr" rtl="0">
                        <a:spcBef>
                          <a:spcPts val="0"/>
                        </a:spcBef>
                        <a:spcAft>
                          <a:spcPts val="0"/>
                        </a:spcAft>
                        <a:buNone/>
                      </a:pPr>
                      <a:r>
                        <a:rPr lang="en-US" sz="900" b="1">
                          <a:solidFill>
                            <a:srgbClr val="FFFFFF"/>
                          </a:solidFill>
                          <a:latin typeface="Verizon NHG TX"/>
                          <a:ea typeface="Verizon NHG TX"/>
                          <a:cs typeface="Verizon NHG TX"/>
                          <a:sym typeface="Verizon NHG TX"/>
                        </a:rPr>
                        <a:t>Setting </a:t>
                      </a:r>
                      <a:endParaRPr sz="900" b="1">
                        <a:solidFill>
                          <a:srgbClr val="FFFFFF"/>
                        </a:solidFill>
                        <a:latin typeface="Verizon NHG TX"/>
                        <a:ea typeface="Verizon NHG TX"/>
                        <a:cs typeface="Verizon NHG TX"/>
                        <a:sym typeface="Verizon NHG TX"/>
                      </a:endParaRPr>
                    </a:p>
                    <a:p>
                      <a:pPr marL="0" marR="0" lvl="0" indent="0" algn="ctr" rtl="0">
                        <a:spcBef>
                          <a:spcPts val="0"/>
                        </a:spcBef>
                        <a:spcAft>
                          <a:spcPts val="0"/>
                        </a:spcAft>
                        <a:buNone/>
                      </a:pPr>
                      <a:r>
                        <a:rPr lang="en-US" sz="900" b="1">
                          <a:solidFill>
                            <a:srgbClr val="FFFFFF"/>
                          </a:solidFill>
                          <a:latin typeface="Verizon NHG TX"/>
                          <a:ea typeface="Verizon NHG TX"/>
                          <a:cs typeface="Verizon NHG TX"/>
                          <a:sym typeface="Verizon NHG TX"/>
                        </a:rPr>
                        <a:t>Calls</a:t>
                      </a:r>
                      <a:endParaRPr sz="900" b="1">
                        <a:solidFill>
                          <a:srgbClr val="FFFFFF"/>
                        </a:solidFill>
                        <a:latin typeface="Verizon NHG TX"/>
                        <a:ea typeface="Verizon NHG TX"/>
                        <a:cs typeface="Verizon NHG TX"/>
                        <a:sym typeface="Verizon NHG TX"/>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900" b="1">
                          <a:solidFill>
                            <a:srgbClr val="FFFFFF"/>
                          </a:solidFill>
                          <a:latin typeface="Verizon NHG TX"/>
                          <a:ea typeface="Verizon NHG TX"/>
                          <a:cs typeface="Verizon NHG TX"/>
                          <a:sym typeface="Verizon NHG TX"/>
                        </a:rPr>
                        <a:t>Device Setting </a:t>
                      </a:r>
                      <a:endParaRPr sz="900" b="1">
                        <a:solidFill>
                          <a:srgbClr val="FFFFFF"/>
                        </a:solidFill>
                        <a:latin typeface="Verizon NHG TX"/>
                        <a:ea typeface="Verizon NHG TX"/>
                        <a:cs typeface="Verizon NHG TX"/>
                        <a:sym typeface="Verizon NHG TX"/>
                      </a:endParaRPr>
                    </a:p>
                    <a:p>
                      <a:pPr marL="0" marR="0" lvl="0" indent="0" algn="ctr" rtl="0">
                        <a:spcBef>
                          <a:spcPts val="0"/>
                        </a:spcBef>
                        <a:spcAft>
                          <a:spcPts val="0"/>
                        </a:spcAft>
                        <a:buNone/>
                      </a:pPr>
                      <a:r>
                        <a:rPr lang="en-US" sz="900" b="1">
                          <a:solidFill>
                            <a:srgbClr val="FFFFFF"/>
                          </a:solidFill>
                          <a:latin typeface="Verizon NHG TX"/>
                          <a:ea typeface="Verizon NHG TX"/>
                          <a:cs typeface="Verizon NHG TX"/>
                          <a:sym typeface="Verizon NHG TX"/>
                        </a:rPr>
                        <a:t>Canada Vs Mexico</a:t>
                      </a:r>
                      <a:endParaRPr sz="900" b="1">
                        <a:solidFill>
                          <a:srgbClr val="FFFFFF"/>
                        </a:solidFill>
                        <a:latin typeface="Verizon NHG TX"/>
                        <a:ea typeface="Verizon NHG TX"/>
                        <a:cs typeface="Verizon NHG TX"/>
                        <a:sym typeface="Verizon NHG TX"/>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900" b="1">
                          <a:solidFill>
                            <a:srgbClr val="FFFFFF"/>
                          </a:solidFill>
                          <a:latin typeface="Verizon NHG TX"/>
                          <a:ea typeface="Verizon NHG TX"/>
                          <a:cs typeface="Verizon NHG TX"/>
                          <a:sym typeface="Verizon NHG TX"/>
                        </a:rPr>
                        <a:t>Calls after </a:t>
                      </a:r>
                      <a:endParaRPr sz="900" b="1">
                        <a:solidFill>
                          <a:srgbClr val="FFFFFF"/>
                        </a:solidFill>
                        <a:latin typeface="Verizon NHG TX"/>
                        <a:ea typeface="Verizon NHG TX"/>
                        <a:cs typeface="Verizon NHG TX"/>
                        <a:sym typeface="Verizon NHG TX"/>
                      </a:endParaRPr>
                    </a:p>
                    <a:p>
                      <a:pPr marL="0" marR="0" lvl="0" indent="0" algn="ctr" rtl="0">
                        <a:spcBef>
                          <a:spcPts val="0"/>
                        </a:spcBef>
                        <a:spcAft>
                          <a:spcPts val="0"/>
                        </a:spcAft>
                        <a:buNone/>
                      </a:pPr>
                      <a:r>
                        <a:rPr lang="en-US" sz="900" b="1">
                          <a:solidFill>
                            <a:srgbClr val="FFFFFF"/>
                          </a:solidFill>
                          <a:latin typeface="Verizon NHG TX"/>
                          <a:ea typeface="Verizon NHG TX"/>
                          <a:cs typeface="Verizon NHG TX"/>
                          <a:sym typeface="Verizon NHG TX"/>
                        </a:rPr>
                        <a:t>visiting the </a:t>
                      </a:r>
                      <a:endParaRPr sz="900" b="1">
                        <a:solidFill>
                          <a:srgbClr val="FFFFFF"/>
                        </a:solidFill>
                        <a:latin typeface="Verizon NHG TX"/>
                        <a:ea typeface="Verizon NHG TX"/>
                        <a:cs typeface="Verizon NHG TX"/>
                        <a:sym typeface="Verizon NHG TX"/>
                      </a:endParaRPr>
                    </a:p>
                    <a:p>
                      <a:pPr marL="0" marR="0" lvl="0" indent="0" algn="ctr" rtl="0">
                        <a:spcBef>
                          <a:spcPts val="0"/>
                        </a:spcBef>
                        <a:spcAft>
                          <a:spcPts val="0"/>
                        </a:spcAft>
                        <a:buNone/>
                      </a:pPr>
                      <a:r>
                        <a:rPr lang="en-US" sz="900" b="1">
                          <a:solidFill>
                            <a:srgbClr val="FFFFFF"/>
                          </a:solidFill>
                          <a:latin typeface="Verizon NHG TX"/>
                          <a:ea typeface="Verizon NHG TX"/>
                          <a:cs typeface="Verizon NHG TX"/>
                          <a:sym typeface="Verizon NHG TX"/>
                        </a:rPr>
                        <a:t>website</a:t>
                      </a:r>
                      <a:endParaRPr sz="900" b="1">
                        <a:solidFill>
                          <a:srgbClr val="FFFFFF"/>
                        </a:solidFill>
                        <a:latin typeface="Verizon NHG TX"/>
                        <a:ea typeface="Verizon NHG TX"/>
                        <a:cs typeface="Verizon NHG TX"/>
                        <a:sym typeface="Verizon NHG TX"/>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900" b="1">
                          <a:solidFill>
                            <a:srgbClr val="FFFFFF"/>
                          </a:solidFill>
                          <a:latin typeface="Verizon NHG TX"/>
                          <a:ea typeface="Verizon NHG TX"/>
                          <a:cs typeface="Verizon NHG TX"/>
                          <a:sym typeface="Verizon NHG TX"/>
                        </a:rPr>
                        <a:t>Calls for </a:t>
                      </a:r>
                      <a:endParaRPr sz="900" b="1">
                        <a:solidFill>
                          <a:srgbClr val="FFFFFF"/>
                        </a:solidFill>
                        <a:latin typeface="Verizon NHG TX"/>
                        <a:ea typeface="Verizon NHG TX"/>
                        <a:cs typeface="Verizon NHG TX"/>
                        <a:sym typeface="Verizon NHG TX"/>
                      </a:endParaRPr>
                    </a:p>
                    <a:p>
                      <a:pPr marL="0" marR="0" lvl="0" indent="0" algn="ctr" rtl="0">
                        <a:spcBef>
                          <a:spcPts val="0"/>
                        </a:spcBef>
                        <a:spcAft>
                          <a:spcPts val="0"/>
                        </a:spcAft>
                        <a:buNone/>
                      </a:pPr>
                      <a:r>
                        <a:rPr lang="en-US" sz="900" b="1">
                          <a:solidFill>
                            <a:srgbClr val="FFFFFF"/>
                          </a:solidFill>
                          <a:latin typeface="Verizon NHG TX"/>
                          <a:ea typeface="Verizon NHG TX"/>
                          <a:cs typeface="Verizon NHG TX"/>
                          <a:sym typeface="Verizon NHG TX"/>
                        </a:rPr>
                        <a:t>Network </a:t>
                      </a:r>
                      <a:endParaRPr sz="900" b="1">
                        <a:solidFill>
                          <a:srgbClr val="FFFFFF"/>
                        </a:solidFill>
                        <a:latin typeface="Verizon NHG TX"/>
                        <a:ea typeface="Verizon NHG TX"/>
                        <a:cs typeface="Verizon NHG TX"/>
                        <a:sym typeface="Verizon NHG TX"/>
                      </a:endParaRPr>
                    </a:p>
                    <a:p>
                      <a:pPr marL="0" marR="0" lvl="0" indent="0" algn="ctr" rtl="0">
                        <a:spcBef>
                          <a:spcPts val="0"/>
                        </a:spcBef>
                        <a:spcAft>
                          <a:spcPts val="0"/>
                        </a:spcAft>
                        <a:buNone/>
                      </a:pPr>
                      <a:r>
                        <a:rPr lang="en-US" sz="900" b="1">
                          <a:solidFill>
                            <a:srgbClr val="FFFFFF"/>
                          </a:solidFill>
                          <a:latin typeface="Verizon NHG TX"/>
                          <a:ea typeface="Verizon NHG TX"/>
                          <a:cs typeface="Verizon NHG TX"/>
                          <a:sym typeface="Verizon NHG TX"/>
                        </a:rPr>
                        <a:t>Coverage</a:t>
                      </a:r>
                      <a:endParaRPr sz="900" b="1">
                        <a:solidFill>
                          <a:srgbClr val="FFFFFF"/>
                        </a:solidFill>
                        <a:latin typeface="Verizon NHG TX"/>
                        <a:ea typeface="Verizon NHG TX"/>
                        <a:cs typeface="Verizon NHG TX"/>
                        <a:sym typeface="Verizon NHG TX"/>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900" b="1">
                          <a:solidFill>
                            <a:srgbClr val="FFFFFF"/>
                          </a:solidFill>
                          <a:latin typeface="Verizon NHG TX"/>
                          <a:ea typeface="Verizon NHG TX"/>
                          <a:cs typeface="Verizon NHG TX"/>
                          <a:sym typeface="Verizon NHG TX"/>
                        </a:rPr>
                        <a:t>Call Enquiry </a:t>
                      </a:r>
                      <a:endParaRPr sz="900" b="1">
                        <a:solidFill>
                          <a:srgbClr val="FFFFFF"/>
                        </a:solidFill>
                        <a:latin typeface="Verizon NHG TX"/>
                        <a:ea typeface="Verizon NHG TX"/>
                        <a:cs typeface="Verizon NHG TX"/>
                        <a:sym typeface="Verizon NHG TX"/>
                      </a:endParaRPr>
                    </a:p>
                    <a:p>
                      <a:pPr marL="0" marR="0" lvl="0" indent="0" algn="ctr" rtl="0">
                        <a:spcBef>
                          <a:spcPts val="0"/>
                        </a:spcBef>
                        <a:spcAft>
                          <a:spcPts val="0"/>
                        </a:spcAft>
                        <a:buNone/>
                      </a:pPr>
                      <a:r>
                        <a:rPr lang="en-US" sz="900" b="1">
                          <a:solidFill>
                            <a:srgbClr val="FFFFFF"/>
                          </a:solidFill>
                          <a:latin typeface="Verizon NHG TX"/>
                          <a:ea typeface="Verizon NHG TX"/>
                          <a:cs typeface="Verizon NHG TX"/>
                          <a:sym typeface="Verizon NHG TX"/>
                        </a:rPr>
                        <a:t>made behalf </a:t>
                      </a:r>
                      <a:endParaRPr sz="900" b="1">
                        <a:solidFill>
                          <a:srgbClr val="FFFFFF"/>
                        </a:solidFill>
                        <a:latin typeface="Verizon NHG TX"/>
                        <a:ea typeface="Verizon NHG TX"/>
                        <a:cs typeface="Verizon NHG TX"/>
                        <a:sym typeface="Verizon NHG TX"/>
                      </a:endParaRPr>
                    </a:p>
                    <a:p>
                      <a:pPr marL="0" marR="0" lvl="0" indent="0" algn="ctr" rtl="0">
                        <a:spcBef>
                          <a:spcPts val="0"/>
                        </a:spcBef>
                        <a:spcAft>
                          <a:spcPts val="0"/>
                        </a:spcAft>
                        <a:buNone/>
                      </a:pPr>
                      <a:r>
                        <a:rPr lang="en-US" sz="900" b="1">
                          <a:solidFill>
                            <a:srgbClr val="FFFFFF"/>
                          </a:solidFill>
                          <a:latin typeface="Verizon NHG TX"/>
                          <a:ea typeface="Verizon NHG TX"/>
                          <a:cs typeface="Verizon NHG TX"/>
                          <a:sym typeface="Verizon NHG TX"/>
                        </a:rPr>
                        <a:t>on family</a:t>
                      </a:r>
                      <a:endParaRPr sz="900" b="1">
                        <a:solidFill>
                          <a:srgbClr val="FFFFFF"/>
                        </a:solidFill>
                        <a:latin typeface="Verizon NHG TX"/>
                        <a:ea typeface="Verizon NHG TX"/>
                        <a:cs typeface="Verizon NHG TX"/>
                        <a:sym typeface="Verizon NHG TX"/>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B7B7B7"/>
                      </a:solidFill>
                      <a:prstDash val="solid"/>
                      <a:round/>
                      <a:headEnd type="none" w="sm" len="sm"/>
                      <a:tailEnd type="none" w="sm" len="sm"/>
                    </a:lnB>
                    <a:solidFill>
                      <a:srgbClr val="000000"/>
                    </a:solidFill>
                  </a:tcPr>
                </a:tc>
              </a:tr>
              <a:tr h="1868000">
                <a:tc>
                  <a:txBody>
                    <a:bodyPr/>
                    <a:lstStyle/>
                    <a:p>
                      <a:pPr marL="0" marR="0" lvl="0" indent="0" algn="l" rtl="0">
                        <a:spcBef>
                          <a:spcPts val="0"/>
                        </a:spcBef>
                        <a:spcAft>
                          <a:spcPts val="0"/>
                        </a:spcAft>
                        <a:buNone/>
                      </a:pPr>
                      <a:r>
                        <a:rPr lang="en-US" sz="1600" b="1">
                          <a:solidFill>
                            <a:schemeClr val="dk1"/>
                          </a:solidFill>
                          <a:latin typeface="Verizon NHG TX"/>
                          <a:ea typeface="Verizon NHG TX"/>
                          <a:cs typeface="Verizon NHG TX"/>
                          <a:sym typeface="Verizon NHG TX"/>
                        </a:rPr>
                        <a:t>28K </a:t>
                      </a:r>
                      <a:endParaRPr sz="1600" b="1">
                        <a:solidFill>
                          <a:schemeClr val="dk1"/>
                        </a:solidFill>
                        <a:latin typeface="Verizon NHG TX"/>
                        <a:ea typeface="Verizon NHG TX"/>
                        <a:cs typeface="Verizon NHG TX"/>
                        <a:sym typeface="Verizon NHG TX"/>
                      </a:endParaRPr>
                    </a:p>
                    <a:p>
                      <a:pPr marL="0" marR="0" lvl="0" indent="0" algn="l" rtl="0">
                        <a:spcBef>
                          <a:spcPts val="0"/>
                        </a:spcBef>
                        <a:spcAft>
                          <a:spcPts val="0"/>
                        </a:spcAft>
                        <a:buNone/>
                      </a:pPr>
                      <a:endParaRPr sz="1000" b="1">
                        <a:solidFill>
                          <a:schemeClr val="dk1"/>
                        </a:solidFill>
                        <a:latin typeface="Verizon NHG TX"/>
                        <a:ea typeface="Verizon NHG TX"/>
                        <a:cs typeface="Verizon NHG TX"/>
                        <a:sym typeface="Verizon NHG TX"/>
                      </a:endParaRPr>
                    </a:p>
                    <a:p>
                      <a:pPr marL="0" marR="0" lvl="0" indent="0" algn="l" rtl="0">
                        <a:spcBef>
                          <a:spcPts val="0"/>
                        </a:spcBef>
                        <a:spcAft>
                          <a:spcPts val="0"/>
                        </a:spcAft>
                        <a:buNone/>
                      </a:pPr>
                      <a:endParaRPr b="1">
                        <a:solidFill>
                          <a:schemeClr val="dk1"/>
                        </a:solidFill>
                        <a:latin typeface="Verizon NHG TX"/>
                        <a:ea typeface="Verizon NHG TX"/>
                        <a:cs typeface="Verizon NHG TX"/>
                        <a:sym typeface="Verizon NHG TX"/>
                      </a:endParaRPr>
                    </a:p>
                    <a:p>
                      <a:pPr marL="0" marR="0" lvl="0" indent="0" algn="l" rtl="0">
                        <a:spcBef>
                          <a:spcPts val="0"/>
                        </a:spcBef>
                        <a:spcAft>
                          <a:spcPts val="0"/>
                        </a:spcAft>
                        <a:buNone/>
                      </a:pPr>
                      <a:r>
                        <a:rPr lang="en-US" b="1">
                          <a:solidFill>
                            <a:schemeClr val="dk1"/>
                          </a:solidFill>
                          <a:latin typeface="Verizon NHG TX"/>
                          <a:ea typeface="Verizon NHG TX"/>
                          <a:cs typeface="Verizon NHG TX"/>
                          <a:sym typeface="Verizon NHG TX"/>
                        </a:rPr>
                        <a:t>40% </a:t>
                      </a:r>
                      <a:r>
                        <a:rPr lang="en-US" sz="1100">
                          <a:solidFill>
                            <a:schemeClr val="dk1"/>
                          </a:solidFill>
                          <a:latin typeface="Verizon NHG TX"/>
                          <a:ea typeface="Verizon NHG TX"/>
                          <a:cs typeface="Verizon NHG TX"/>
                          <a:sym typeface="Verizon NHG TX"/>
                        </a:rPr>
                        <a:t>within </a:t>
                      </a:r>
                      <a:endParaRPr sz="1100">
                        <a:solidFill>
                          <a:schemeClr val="dk1"/>
                        </a:solidFill>
                        <a:latin typeface="Verizon NHG TX"/>
                        <a:ea typeface="Verizon NHG TX"/>
                        <a:cs typeface="Verizon NHG TX"/>
                        <a:sym typeface="Verizon NHG TX"/>
                      </a:endParaRPr>
                    </a:p>
                    <a:p>
                      <a:pPr marL="0" marR="0" lvl="0" indent="0" algn="l" rtl="0">
                        <a:spcBef>
                          <a:spcPts val="0"/>
                        </a:spcBef>
                        <a:spcAft>
                          <a:spcPts val="0"/>
                        </a:spcAft>
                        <a:buNone/>
                      </a:pPr>
                      <a:r>
                        <a:rPr lang="en-US" sz="1100">
                          <a:solidFill>
                            <a:schemeClr val="dk1"/>
                          </a:solidFill>
                          <a:latin typeface="Verizon NHG TX"/>
                          <a:ea typeface="Verizon NHG TX"/>
                          <a:cs typeface="Verizon NHG TX"/>
                          <a:sym typeface="Verizon NHG TX"/>
                        </a:rPr>
                        <a:t>48 hrs of travel </a:t>
                      </a:r>
                      <a:endParaRPr sz="1100">
                        <a:solidFill>
                          <a:schemeClr val="dk1"/>
                        </a:solidFill>
                        <a:latin typeface="Verizon NHG TX"/>
                        <a:ea typeface="Verizon NHG TX"/>
                        <a:cs typeface="Verizon NHG TX"/>
                        <a:sym typeface="Verizon NHG TX"/>
                      </a:endParaRPr>
                    </a:p>
                  </a:txBody>
                  <a:tcPr marL="18287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a:solidFill>
                            <a:schemeClr val="dk1"/>
                          </a:solidFill>
                          <a:latin typeface="Verizon NHG TX"/>
                          <a:ea typeface="Verizon NHG TX"/>
                          <a:cs typeface="Verizon NHG TX"/>
                          <a:sym typeface="Verizon NHG TX"/>
                        </a:rPr>
                        <a:t>3.6K </a:t>
                      </a:r>
                      <a:endParaRPr sz="1600">
                        <a:solidFill>
                          <a:schemeClr val="dk1"/>
                        </a:solidFill>
                        <a:latin typeface="Verizon NHG TX"/>
                        <a:ea typeface="Verizon NHG TX"/>
                        <a:cs typeface="Verizon NHG TX"/>
                        <a:sym typeface="Verizon NHG TX"/>
                      </a:endParaRPr>
                    </a:p>
                    <a:p>
                      <a:pPr marL="0" marR="0" lvl="0" indent="0" algn="l" rtl="0">
                        <a:spcBef>
                          <a:spcPts val="0"/>
                        </a:spcBef>
                        <a:spcAft>
                          <a:spcPts val="0"/>
                        </a:spcAft>
                        <a:buNone/>
                      </a:pPr>
                      <a:r>
                        <a:rPr lang="en-US" sz="1000" b="1">
                          <a:solidFill>
                            <a:schemeClr val="dk1"/>
                          </a:solidFill>
                          <a:latin typeface="Verizon NHG TX"/>
                          <a:ea typeface="Verizon NHG TX"/>
                          <a:cs typeface="Verizon NHG TX"/>
                          <a:sym typeface="Verizon NHG TX"/>
                        </a:rPr>
                        <a:t> </a:t>
                      </a:r>
                      <a:endParaRPr sz="1000" b="1">
                        <a:solidFill>
                          <a:schemeClr val="dk1"/>
                        </a:solidFill>
                        <a:latin typeface="Verizon NHG TX"/>
                        <a:ea typeface="Verizon NHG TX"/>
                        <a:cs typeface="Verizon NHG TX"/>
                        <a:sym typeface="Verizon NHG TX"/>
                      </a:endParaRPr>
                    </a:p>
                    <a:p>
                      <a:pPr marL="0" marR="0" lvl="0" indent="0" algn="l" rtl="0">
                        <a:spcBef>
                          <a:spcPts val="0"/>
                        </a:spcBef>
                        <a:spcAft>
                          <a:spcPts val="0"/>
                        </a:spcAft>
                        <a:buNone/>
                      </a:pPr>
                      <a:r>
                        <a:rPr lang="en-US" b="1">
                          <a:solidFill>
                            <a:schemeClr val="dk1"/>
                          </a:solidFill>
                          <a:latin typeface="Verizon NHG TX"/>
                          <a:ea typeface="Verizon NHG TX"/>
                          <a:cs typeface="Verizon NHG TX"/>
                          <a:sym typeface="Verizon NHG TX"/>
                        </a:rPr>
                        <a:t>60% </a:t>
                      </a:r>
                      <a:r>
                        <a:rPr lang="en-US" sz="1100">
                          <a:solidFill>
                            <a:schemeClr val="dk1"/>
                          </a:solidFill>
                          <a:latin typeface="Verizon NHG TX"/>
                          <a:ea typeface="Verizon NHG TX"/>
                          <a:cs typeface="Verizon NHG TX"/>
                          <a:sym typeface="Verizon NHG TX"/>
                        </a:rPr>
                        <a:t>within </a:t>
                      </a:r>
                      <a:endParaRPr sz="1100">
                        <a:solidFill>
                          <a:schemeClr val="dk1"/>
                        </a:solidFill>
                        <a:latin typeface="Verizon NHG TX"/>
                        <a:ea typeface="Verizon NHG TX"/>
                        <a:cs typeface="Verizon NHG TX"/>
                        <a:sym typeface="Verizon NHG TX"/>
                      </a:endParaRPr>
                    </a:p>
                    <a:p>
                      <a:pPr marL="0" marR="0" lvl="0" indent="0" algn="l" rtl="0">
                        <a:spcBef>
                          <a:spcPts val="0"/>
                        </a:spcBef>
                        <a:spcAft>
                          <a:spcPts val="0"/>
                        </a:spcAft>
                        <a:buNone/>
                      </a:pPr>
                      <a:r>
                        <a:rPr lang="en-US" sz="1100">
                          <a:solidFill>
                            <a:schemeClr val="dk1"/>
                          </a:solidFill>
                          <a:latin typeface="Verizon NHG TX"/>
                          <a:ea typeface="Verizon NHG TX"/>
                          <a:cs typeface="Verizon NHG TX"/>
                          <a:sym typeface="Verizon NHG TX"/>
                        </a:rPr>
                        <a:t>48 hrs  </a:t>
                      </a:r>
                      <a:endParaRPr sz="1000" b="1">
                        <a:solidFill>
                          <a:schemeClr val="dk1"/>
                        </a:solidFill>
                        <a:latin typeface="Verizon NHG TX"/>
                        <a:ea typeface="Verizon NHG TX"/>
                        <a:cs typeface="Verizon NHG TX"/>
                        <a:sym typeface="Verizon NHG TX"/>
                      </a:endParaRPr>
                    </a:p>
                    <a:p>
                      <a:pPr marL="0" marR="0" lvl="0" indent="0" algn="l" rtl="0">
                        <a:spcBef>
                          <a:spcPts val="0"/>
                        </a:spcBef>
                        <a:spcAft>
                          <a:spcPts val="0"/>
                        </a:spcAft>
                        <a:buNone/>
                      </a:pPr>
                      <a:endParaRPr sz="1000" b="1">
                        <a:solidFill>
                          <a:schemeClr val="dk1"/>
                        </a:solidFill>
                        <a:latin typeface="Verizon NHG TX"/>
                        <a:ea typeface="Verizon NHG TX"/>
                        <a:cs typeface="Verizon NHG TX"/>
                        <a:sym typeface="Verizon NHG TX"/>
                      </a:endParaRPr>
                    </a:p>
                    <a:p>
                      <a:pPr marL="0" marR="0" lvl="0" indent="0" algn="l" rtl="0">
                        <a:spcBef>
                          <a:spcPts val="0"/>
                        </a:spcBef>
                        <a:spcAft>
                          <a:spcPts val="0"/>
                        </a:spcAft>
                        <a:buClr>
                          <a:schemeClr val="dk1"/>
                        </a:buClr>
                        <a:buSzPts val="1100"/>
                        <a:buFont typeface="Arial"/>
                        <a:buNone/>
                      </a:pPr>
                      <a:r>
                        <a:rPr lang="en-US" sz="1600" b="1">
                          <a:solidFill>
                            <a:schemeClr val="dk1"/>
                          </a:solidFill>
                          <a:latin typeface="Verizon NHG TX"/>
                          <a:ea typeface="Verizon NHG TX"/>
                          <a:cs typeface="Verizon NHG TX"/>
                          <a:sym typeface="Verizon NHG TX"/>
                        </a:rPr>
                        <a:t>5.3K</a:t>
                      </a:r>
                      <a:endParaRPr sz="800">
                        <a:solidFill>
                          <a:schemeClr val="dk1"/>
                        </a:solidFill>
                        <a:latin typeface="Verizon NHG TX"/>
                        <a:ea typeface="Verizon NHG TX"/>
                        <a:cs typeface="Verizon NHG TX"/>
                        <a:sym typeface="Verizon NHG TX"/>
                      </a:endParaRPr>
                    </a:p>
                    <a:p>
                      <a:pPr marL="0" marR="0" lvl="0" indent="0" algn="l" rtl="0">
                        <a:spcBef>
                          <a:spcPts val="0"/>
                        </a:spcBef>
                        <a:spcAft>
                          <a:spcPts val="0"/>
                        </a:spcAft>
                        <a:buClr>
                          <a:schemeClr val="dk1"/>
                        </a:buClr>
                        <a:buSzPts val="1100"/>
                        <a:buFont typeface="Arial"/>
                        <a:buNone/>
                      </a:pPr>
                      <a:endParaRPr sz="800">
                        <a:solidFill>
                          <a:schemeClr val="dk1"/>
                        </a:solidFill>
                        <a:latin typeface="Verizon NHG TX"/>
                        <a:ea typeface="Verizon NHG TX"/>
                        <a:cs typeface="Verizon NHG TX"/>
                        <a:sym typeface="Verizon NHG TX"/>
                      </a:endParaRPr>
                    </a:p>
                    <a:p>
                      <a:pPr marL="0" marR="0" lvl="0" indent="0" algn="l" rtl="0">
                        <a:spcBef>
                          <a:spcPts val="0"/>
                        </a:spcBef>
                        <a:spcAft>
                          <a:spcPts val="0"/>
                        </a:spcAft>
                        <a:buNone/>
                      </a:pPr>
                      <a:r>
                        <a:rPr lang="en-US" b="1">
                          <a:solidFill>
                            <a:schemeClr val="dk1"/>
                          </a:solidFill>
                          <a:latin typeface="Verizon NHG TX"/>
                          <a:ea typeface="Verizon NHG TX"/>
                          <a:cs typeface="Verizon NHG TX"/>
                          <a:sym typeface="Verizon NHG TX"/>
                        </a:rPr>
                        <a:t>40%</a:t>
                      </a:r>
                      <a:r>
                        <a:rPr lang="en-US">
                          <a:latin typeface="Verizon NHG TX"/>
                          <a:ea typeface="Verizon NHG TX"/>
                          <a:cs typeface="Verizon NHG TX"/>
                          <a:sym typeface="Verizon NHG TX"/>
                        </a:rPr>
                        <a:t> </a:t>
                      </a:r>
                      <a:r>
                        <a:rPr lang="en-US" sz="1100">
                          <a:solidFill>
                            <a:schemeClr val="dk1"/>
                          </a:solidFill>
                          <a:latin typeface="Verizon NHG TX"/>
                          <a:ea typeface="Verizon NHG TX"/>
                          <a:cs typeface="Verizon NHG TX"/>
                          <a:sym typeface="Verizon NHG TX"/>
                        </a:rPr>
                        <a:t>within </a:t>
                      </a:r>
                      <a:endParaRPr sz="1100">
                        <a:solidFill>
                          <a:schemeClr val="dk1"/>
                        </a:solidFill>
                        <a:latin typeface="Verizon NHG TX"/>
                        <a:ea typeface="Verizon NHG TX"/>
                        <a:cs typeface="Verizon NHG TX"/>
                        <a:sym typeface="Verizon NHG TX"/>
                      </a:endParaRPr>
                    </a:p>
                    <a:p>
                      <a:pPr marL="0" marR="0" lvl="0" indent="0" algn="l" rtl="0">
                        <a:spcBef>
                          <a:spcPts val="0"/>
                        </a:spcBef>
                        <a:spcAft>
                          <a:spcPts val="0"/>
                        </a:spcAft>
                        <a:buNone/>
                      </a:pPr>
                      <a:r>
                        <a:rPr lang="en-US" sz="1100">
                          <a:solidFill>
                            <a:schemeClr val="dk1"/>
                          </a:solidFill>
                          <a:latin typeface="Verizon NHG TX"/>
                          <a:ea typeface="Verizon NHG TX"/>
                          <a:cs typeface="Verizon NHG TX"/>
                          <a:sym typeface="Verizon NHG TX"/>
                        </a:rPr>
                        <a:t>48 hrs of travel</a:t>
                      </a:r>
                      <a:endParaRPr sz="1100">
                        <a:solidFill>
                          <a:schemeClr val="dk1"/>
                        </a:solidFill>
                        <a:latin typeface="Verizon NHG TX"/>
                        <a:ea typeface="Verizon NHG TX"/>
                        <a:cs typeface="Verizon NHG TX"/>
                        <a:sym typeface="Verizon NHG TX"/>
                      </a:endParaRPr>
                    </a:p>
                    <a:p>
                      <a:pPr marL="0" marR="0" lvl="0" indent="0" algn="l" rtl="0">
                        <a:spcBef>
                          <a:spcPts val="0"/>
                        </a:spcBef>
                        <a:spcAft>
                          <a:spcPts val="0"/>
                        </a:spcAft>
                        <a:buNone/>
                      </a:pPr>
                      <a:endParaRPr sz="800">
                        <a:solidFill>
                          <a:schemeClr val="dk1"/>
                        </a:solidFill>
                        <a:latin typeface="Verizon NHG TX"/>
                        <a:ea typeface="Verizon NHG TX"/>
                        <a:cs typeface="Verizon NHG TX"/>
                        <a:sym typeface="Verizon NHG TX"/>
                      </a:endParaRPr>
                    </a:p>
                  </a:txBody>
                  <a:tcPr marL="182875" marR="0"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a:solidFill>
                            <a:schemeClr val="dk1"/>
                          </a:solidFill>
                          <a:latin typeface="Verizon NHG TX"/>
                          <a:ea typeface="Verizon NHG TX"/>
                          <a:cs typeface="Verizon NHG TX"/>
                          <a:sym typeface="Verizon NHG TX"/>
                        </a:rPr>
                        <a:t>40%</a:t>
                      </a:r>
                      <a:r>
                        <a:rPr lang="en-US" sz="1100">
                          <a:solidFill>
                            <a:schemeClr val="dk1"/>
                          </a:solidFill>
                          <a:latin typeface="Verizon NHG TX"/>
                          <a:ea typeface="Verizon NHG TX"/>
                          <a:cs typeface="Verizon NHG TX"/>
                          <a:sym typeface="Verizon NHG TX"/>
                        </a:rPr>
                        <a:t> of them are on </a:t>
                      </a:r>
                      <a:endParaRPr sz="1100">
                        <a:solidFill>
                          <a:schemeClr val="dk1"/>
                        </a:solidFill>
                        <a:latin typeface="Verizon NHG TX"/>
                        <a:ea typeface="Verizon NHG TX"/>
                        <a:cs typeface="Verizon NHG TX"/>
                        <a:sym typeface="Verizon NHG TX"/>
                      </a:endParaRPr>
                    </a:p>
                    <a:p>
                      <a:pPr marL="0" marR="0" lvl="0" indent="0" algn="l" rtl="0">
                        <a:spcBef>
                          <a:spcPts val="0"/>
                        </a:spcBef>
                        <a:spcAft>
                          <a:spcPts val="0"/>
                        </a:spcAft>
                        <a:buNone/>
                      </a:pPr>
                      <a:endParaRPr sz="1100">
                        <a:solidFill>
                          <a:schemeClr val="dk1"/>
                        </a:solidFill>
                        <a:latin typeface="Verizon NHG TX"/>
                        <a:ea typeface="Verizon NHG TX"/>
                        <a:cs typeface="Verizon NHG TX"/>
                        <a:sym typeface="Verizon NHG TX"/>
                      </a:endParaRPr>
                    </a:p>
                    <a:p>
                      <a:pPr marL="28575" marR="0" lvl="0" indent="-127000" algn="l" rtl="0">
                        <a:spcBef>
                          <a:spcPts val="0"/>
                        </a:spcBef>
                        <a:spcAft>
                          <a:spcPts val="0"/>
                        </a:spcAft>
                        <a:buClr>
                          <a:schemeClr val="dk1"/>
                        </a:buClr>
                        <a:buSzPts val="1100"/>
                        <a:buFont typeface="Verizon NHG TX"/>
                        <a:buChar char="●"/>
                      </a:pPr>
                      <a:r>
                        <a:rPr lang="en-US" sz="1100">
                          <a:solidFill>
                            <a:schemeClr val="dk1"/>
                          </a:solidFill>
                          <a:latin typeface="Verizon NHG TX"/>
                          <a:ea typeface="Verizon NHG TX"/>
                          <a:cs typeface="Verizon NHG TX"/>
                          <a:sym typeface="Verizon NHG TX"/>
                        </a:rPr>
                        <a:t>Travel Pass </a:t>
                      </a:r>
                      <a:r>
                        <a:rPr lang="en-US" sz="1100" b="1">
                          <a:solidFill>
                            <a:schemeClr val="dk1"/>
                          </a:solidFill>
                          <a:latin typeface="Verizon NHG TX"/>
                          <a:ea typeface="Verizon NHG TX"/>
                          <a:cs typeface="Verizon NHG TX"/>
                          <a:sym typeface="Verizon NHG TX"/>
                        </a:rPr>
                        <a:t>(36K)</a:t>
                      </a:r>
                      <a:r>
                        <a:rPr lang="en-US" sz="1100">
                          <a:solidFill>
                            <a:schemeClr val="dk1"/>
                          </a:solidFill>
                          <a:latin typeface="Verizon NHG TX"/>
                          <a:ea typeface="Verizon NHG TX"/>
                          <a:cs typeface="Verizon NHG TX"/>
                          <a:sym typeface="Verizon NHG TX"/>
                        </a:rPr>
                        <a:t> </a:t>
                      </a:r>
                      <a:endParaRPr sz="1100">
                        <a:solidFill>
                          <a:schemeClr val="dk1"/>
                        </a:solidFill>
                        <a:latin typeface="Verizon NHG TX"/>
                        <a:ea typeface="Verizon NHG TX"/>
                        <a:cs typeface="Verizon NHG TX"/>
                        <a:sym typeface="Verizon NHG TX"/>
                      </a:endParaRPr>
                    </a:p>
                    <a:p>
                      <a:pPr marL="0" marR="0" lvl="0" indent="0" algn="l" rtl="0">
                        <a:spcBef>
                          <a:spcPts val="0"/>
                        </a:spcBef>
                        <a:spcAft>
                          <a:spcPts val="0"/>
                        </a:spcAft>
                        <a:buNone/>
                      </a:pPr>
                      <a:endParaRPr sz="800">
                        <a:solidFill>
                          <a:schemeClr val="dk1"/>
                        </a:solidFill>
                        <a:latin typeface="Verizon NHG TX"/>
                        <a:ea typeface="Verizon NHG TX"/>
                        <a:cs typeface="Verizon NHG TX"/>
                        <a:sym typeface="Verizon NHG TX"/>
                      </a:endParaRPr>
                    </a:p>
                    <a:p>
                      <a:pPr marL="0" marR="0" lvl="0" indent="0" algn="l" rtl="0">
                        <a:spcBef>
                          <a:spcPts val="0"/>
                        </a:spcBef>
                        <a:spcAft>
                          <a:spcPts val="0"/>
                        </a:spcAft>
                        <a:buNone/>
                      </a:pPr>
                      <a:r>
                        <a:rPr lang="en-US" sz="1100">
                          <a:solidFill>
                            <a:schemeClr val="dk1"/>
                          </a:solidFill>
                          <a:latin typeface="Verizon NHG TX"/>
                          <a:ea typeface="Verizon NHG TX"/>
                          <a:cs typeface="Verizon NHG TX"/>
                          <a:sym typeface="Verizon NHG TX"/>
                        </a:rPr>
                        <a:t>within </a:t>
                      </a:r>
                      <a:r>
                        <a:rPr lang="en-US" b="1">
                          <a:solidFill>
                            <a:schemeClr val="dk1"/>
                          </a:solidFill>
                          <a:latin typeface="Verizon NHG TX"/>
                          <a:ea typeface="Verizon NHG TX"/>
                          <a:cs typeface="Verizon NHG TX"/>
                          <a:sym typeface="Verizon NHG TX"/>
                        </a:rPr>
                        <a:t>48</a:t>
                      </a:r>
                      <a:r>
                        <a:rPr lang="en-US">
                          <a:solidFill>
                            <a:schemeClr val="dk1"/>
                          </a:solidFill>
                          <a:latin typeface="Verizon NHG TX"/>
                          <a:ea typeface="Verizon NHG TX"/>
                          <a:cs typeface="Verizon NHG TX"/>
                          <a:sym typeface="Verizon NHG TX"/>
                        </a:rPr>
                        <a:t> </a:t>
                      </a:r>
                      <a:r>
                        <a:rPr lang="en-US" sz="1100">
                          <a:solidFill>
                            <a:schemeClr val="dk1"/>
                          </a:solidFill>
                          <a:latin typeface="Verizon NHG TX"/>
                          <a:ea typeface="Verizon NHG TX"/>
                          <a:cs typeface="Verizon NHG TX"/>
                          <a:sym typeface="Verizon NHG TX"/>
                        </a:rPr>
                        <a:t>hrs of website visit. </a:t>
                      </a:r>
                      <a:endParaRPr sz="1100">
                        <a:solidFill>
                          <a:schemeClr val="dk1"/>
                        </a:solidFill>
                        <a:latin typeface="Verizon NHG TX"/>
                        <a:ea typeface="Verizon NHG TX"/>
                        <a:cs typeface="Verizon NHG TX"/>
                        <a:sym typeface="Verizon NHG TX"/>
                      </a:endParaRPr>
                    </a:p>
                    <a:p>
                      <a:pPr marL="0" marR="0" lvl="0" indent="0" algn="l" rtl="0">
                        <a:spcBef>
                          <a:spcPts val="0"/>
                        </a:spcBef>
                        <a:spcAft>
                          <a:spcPts val="0"/>
                        </a:spcAft>
                        <a:buNone/>
                      </a:pPr>
                      <a:endParaRPr sz="800">
                        <a:solidFill>
                          <a:schemeClr val="dk1"/>
                        </a:solidFill>
                        <a:latin typeface="Verizon NHG TX"/>
                        <a:ea typeface="Verizon NHG TX"/>
                        <a:cs typeface="Verizon NHG TX"/>
                        <a:sym typeface="Verizon NHG TX"/>
                      </a:endParaRPr>
                    </a:p>
                    <a:p>
                      <a:pPr marL="0" marR="0" lvl="0" indent="0" algn="l" rtl="0">
                        <a:spcBef>
                          <a:spcPts val="0"/>
                        </a:spcBef>
                        <a:spcAft>
                          <a:spcPts val="0"/>
                        </a:spcAft>
                        <a:buNone/>
                      </a:pPr>
                      <a:r>
                        <a:rPr lang="en-US" sz="800">
                          <a:solidFill>
                            <a:schemeClr val="dk1"/>
                          </a:solidFill>
                          <a:latin typeface="Verizon NHG TX"/>
                          <a:ea typeface="Verizon NHG TX"/>
                          <a:cs typeface="Verizon NHG TX"/>
                          <a:sym typeface="Verizon NHG TX"/>
                        </a:rPr>
                        <a:t>.</a:t>
                      </a:r>
                      <a:endParaRPr sz="800">
                        <a:solidFill>
                          <a:schemeClr val="dk1"/>
                        </a:solidFill>
                        <a:latin typeface="Verizon NHG TX"/>
                        <a:ea typeface="Verizon NHG TX"/>
                        <a:cs typeface="Verizon NHG TX"/>
                        <a:sym typeface="Verizon NHG TX"/>
                      </a:endParaRPr>
                    </a:p>
                  </a:txBody>
                  <a:tcPr marL="18287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spcBef>
                          <a:spcPts val="0"/>
                        </a:spcBef>
                        <a:spcAft>
                          <a:spcPts val="0"/>
                        </a:spcAft>
                        <a:buNone/>
                      </a:pPr>
                      <a:r>
                        <a:rPr lang="en-US" sz="1000" b="1">
                          <a:solidFill>
                            <a:schemeClr val="dk1"/>
                          </a:solidFill>
                          <a:latin typeface="Verizon NHG TX"/>
                          <a:ea typeface="Verizon NHG TX"/>
                          <a:cs typeface="Verizon NHG TX"/>
                          <a:sym typeface="Verizon NHG TX"/>
                        </a:rPr>
                        <a:t>    </a:t>
                      </a:r>
                      <a:r>
                        <a:rPr lang="en-US" sz="1600" b="1">
                          <a:solidFill>
                            <a:schemeClr val="dk1"/>
                          </a:solidFill>
                          <a:latin typeface="Verizon NHG TX"/>
                          <a:ea typeface="Verizon NHG TX"/>
                          <a:cs typeface="Verizon NHG TX"/>
                          <a:sym typeface="Verizon NHG TX"/>
                        </a:rPr>
                        <a:t>52K</a:t>
                      </a:r>
                      <a:r>
                        <a:rPr lang="en-US" sz="1600">
                          <a:solidFill>
                            <a:schemeClr val="dk1"/>
                          </a:solidFill>
                          <a:latin typeface="Verizon NHG TX"/>
                          <a:ea typeface="Verizon NHG TX"/>
                          <a:cs typeface="Verizon NHG TX"/>
                          <a:sym typeface="Verizon NHG TX"/>
                        </a:rPr>
                        <a:t> </a:t>
                      </a:r>
                      <a:endParaRPr sz="800">
                        <a:solidFill>
                          <a:schemeClr val="dk1"/>
                        </a:solidFill>
                        <a:latin typeface="Verizon NHG TX"/>
                        <a:ea typeface="Verizon NHG TX"/>
                        <a:cs typeface="Verizon NHG TX"/>
                        <a:sym typeface="Verizon NHG TX"/>
                      </a:endParaRPr>
                    </a:p>
                    <a:p>
                      <a:pPr marL="0" marR="0" lvl="0" indent="0" algn="l" rtl="0">
                        <a:spcBef>
                          <a:spcPts val="0"/>
                        </a:spcBef>
                        <a:spcAft>
                          <a:spcPts val="0"/>
                        </a:spcAft>
                        <a:buNone/>
                      </a:pPr>
                      <a:r>
                        <a:rPr lang="en-US" sz="800">
                          <a:solidFill>
                            <a:schemeClr val="dk1"/>
                          </a:solidFill>
                          <a:latin typeface="Verizon NHG TX"/>
                          <a:ea typeface="Verizon NHG TX"/>
                          <a:cs typeface="Verizon NHG TX"/>
                          <a:sym typeface="Verizon NHG TX"/>
                        </a:rPr>
                        <a:t>       </a:t>
                      </a:r>
                      <a:r>
                        <a:rPr lang="en-US" sz="1000" b="1">
                          <a:solidFill>
                            <a:schemeClr val="dk1"/>
                          </a:solidFill>
                          <a:latin typeface="Verizon NHG TX"/>
                          <a:ea typeface="Verizon NHG TX"/>
                          <a:cs typeface="Verizon NHG TX"/>
                          <a:sym typeface="Verizon NHG TX"/>
                        </a:rPr>
                        <a:t>(8%)</a:t>
                      </a:r>
                      <a:endParaRPr sz="1000" b="1">
                        <a:solidFill>
                          <a:schemeClr val="dk1"/>
                        </a:solidFill>
                        <a:latin typeface="Verizon NHG TX"/>
                        <a:ea typeface="Verizon NHG TX"/>
                        <a:cs typeface="Verizon NHG TX"/>
                        <a:sym typeface="Verizon NHG TX"/>
                      </a:endParaRPr>
                    </a:p>
                    <a:p>
                      <a:pPr marL="0" marR="0" lvl="0" indent="0" algn="l" rtl="0">
                        <a:spcBef>
                          <a:spcPts val="0"/>
                        </a:spcBef>
                        <a:spcAft>
                          <a:spcPts val="0"/>
                        </a:spcAft>
                        <a:buNone/>
                      </a:pPr>
                      <a:r>
                        <a:rPr lang="en-US" sz="800">
                          <a:solidFill>
                            <a:schemeClr val="dk1"/>
                          </a:solidFill>
                          <a:latin typeface="Verizon NHG TX"/>
                          <a:ea typeface="Verizon NHG TX"/>
                          <a:cs typeface="Verizon NHG TX"/>
                          <a:sym typeface="Verizon NHG TX"/>
                        </a:rPr>
                        <a:t>   </a:t>
                      </a:r>
                      <a:endParaRPr sz="800">
                        <a:solidFill>
                          <a:schemeClr val="dk1"/>
                        </a:solidFill>
                        <a:latin typeface="Verizon NHG TX"/>
                        <a:ea typeface="Verizon NHG TX"/>
                        <a:cs typeface="Verizon NHG TX"/>
                        <a:sym typeface="Verizon NHG TX"/>
                      </a:endParaRPr>
                    </a:p>
                    <a:p>
                      <a:pPr marL="0" marR="0" lvl="0" indent="0" algn="ctr" rtl="0">
                        <a:spcBef>
                          <a:spcPts val="0"/>
                        </a:spcBef>
                        <a:spcAft>
                          <a:spcPts val="0"/>
                        </a:spcAft>
                        <a:buNone/>
                      </a:pPr>
                      <a:r>
                        <a:rPr lang="en-US" sz="1100">
                          <a:solidFill>
                            <a:schemeClr val="dk1"/>
                          </a:solidFill>
                          <a:latin typeface="Verizon NHG TX"/>
                          <a:ea typeface="Verizon NHG TX"/>
                          <a:cs typeface="Verizon NHG TX"/>
                          <a:sym typeface="Verizon NHG TX"/>
                        </a:rPr>
                        <a:t>network </a:t>
                      </a:r>
                      <a:endParaRPr sz="1100">
                        <a:solidFill>
                          <a:schemeClr val="dk1"/>
                        </a:solidFill>
                        <a:latin typeface="Verizon NHG TX"/>
                        <a:ea typeface="Verizon NHG TX"/>
                        <a:cs typeface="Verizon NHG TX"/>
                        <a:sym typeface="Verizon NHG TX"/>
                      </a:endParaRPr>
                    </a:p>
                    <a:p>
                      <a:pPr marL="0" marR="0" lvl="0" indent="0" algn="ctr" rtl="0">
                        <a:spcBef>
                          <a:spcPts val="0"/>
                        </a:spcBef>
                        <a:spcAft>
                          <a:spcPts val="0"/>
                        </a:spcAft>
                        <a:buNone/>
                      </a:pPr>
                      <a:r>
                        <a:rPr lang="en-US" sz="1100">
                          <a:solidFill>
                            <a:schemeClr val="dk1"/>
                          </a:solidFill>
                          <a:latin typeface="Verizon NHG TX"/>
                          <a:ea typeface="Verizon NHG TX"/>
                          <a:cs typeface="Verizon NHG TX"/>
                          <a:sym typeface="Verizon NHG TX"/>
                        </a:rPr>
                        <a:t>coverage </a:t>
                      </a:r>
                      <a:endParaRPr sz="1100">
                        <a:solidFill>
                          <a:schemeClr val="dk1"/>
                        </a:solidFill>
                        <a:latin typeface="Verizon NHG TX"/>
                        <a:ea typeface="Verizon NHG TX"/>
                        <a:cs typeface="Verizon NHG TX"/>
                        <a:sym typeface="Verizon NHG TX"/>
                      </a:endParaRPr>
                    </a:p>
                    <a:p>
                      <a:pPr marL="0" marR="0" lvl="0" indent="0" algn="ctr" rtl="0">
                        <a:spcBef>
                          <a:spcPts val="0"/>
                        </a:spcBef>
                        <a:spcAft>
                          <a:spcPts val="0"/>
                        </a:spcAft>
                        <a:buNone/>
                      </a:pPr>
                      <a:r>
                        <a:rPr lang="en-US" sz="1100">
                          <a:solidFill>
                            <a:schemeClr val="dk1"/>
                          </a:solidFill>
                          <a:latin typeface="Verizon NHG TX"/>
                          <a:ea typeface="Verizon NHG TX"/>
                          <a:cs typeface="Verizon NHG TX"/>
                          <a:sym typeface="Verizon NHG TX"/>
                        </a:rPr>
                        <a:t>in the visiting </a:t>
                      </a:r>
                      <a:endParaRPr sz="1100">
                        <a:solidFill>
                          <a:schemeClr val="dk1"/>
                        </a:solidFill>
                        <a:latin typeface="Verizon NHG TX"/>
                        <a:ea typeface="Verizon NHG TX"/>
                        <a:cs typeface="Verizon NHG TX"/>
                        <a:sym typeface="Verizon NHG TX"/>
                      </a:endParaRPr>
                    </a:p>
                    <a:p>
                      <a:pPr marL="0" marR="0" lvl="0" indent="0" algn="ctr" rtl="0">
                        <a:spcBef>
                          <a:spcPts val="0"/>
                        </a:spcBef>
                        <a:spcAft>
                          <a:spcPts val="0"/>
                        </a:spcAft>
                        <a:buNone/>
                      </a:pPr>
                      <a:r>
                        <a:rPr lang="en-US" sz="1100">
                          <a:solidFill>
                            <a:schemeClr val="dk1"/>
                          </a:solidFill>
                          <a:latin typeface="Verizon NHG TX"/>
                          <a:ea typeface="Verizon NHG TX"/>
                          <a:cs typeface="Verizon NHG TX"/>
                          <a:sym typeface="Verizon NHG TX"/>
                        </a:rPr>
                        <a:t>country</a:t>
                      </a:r>
                      <a:endParaRPr sz="1100">
                        <a:solidFill>
                          <a:schemeClr val="dk1"/>
                        </a:solidFill>
                        <a:latin typeface="Verizon NHG TX"/>
                        <a:ea typeface="Verizon NHG TX"/>
                        <a:cs typeface="Verizon NHG TX"/>
                        <a:sym typeface="Verizon NHG TX"/>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a:solidFill>
                            <a:schemeClr val="dk1"/>
                          </a:solidFill>
                          <a:latin typeface="Verizon NHG TX"/>
                          <a:ea typeface="Verizon NHG TX"/>
                          <a:cs typeface="Verizon NHG TX"/>
                          <a:sym typeface="Verizon NHG TX"/>
                        </a:rPr>
                        <a:t>  59K</a:t>
                      </a:r>
                      <a:r>
                        <a:rPr lang="en-US" sz="800">
                          <a:solidFill>
                            <a:schemeClr val="dk1"/>
                          </a:solidFill>
                          <a:latin typeface="Verizon NHG TX"/>
                          <a:ea typeface="Verizon NHG TX"/>
                          <a:cs typeface="Verizon NHG TX"/>
                          <a:sym typeface="Verizon NHG TX"/>
                        </a:rPr>
                        <a:t> </a:t>
                      </a:r>
                      <a:endParaRPr sz="800">
                        <a:solidFill>
                          <a:schemeClr val="dk1"/>
                        </a:solidFill>
                        <a:latin typeface="Verizon NHG TX"/>
                        <a:ea typeface="Verizon NHG TX"/>
                        <a:cs typeface="Verizon NHG TX"/>
                        <a:sym typeface="Verizon NHG TX"/>
                      </a:endParaRPr>
                    </a:p>
                    <a:p>
                      <a:pPr marL="0" marR="0" lvl="0" indent="0" algn="l" rtl="0">
                        <a:spcBef>
                          <a:spcPts val="0"/>
                        </a:spcBef>
                        <a:spcAft>
                          <a:spcPts val="0"/>
                        </a:spcAft>
                        <a:buClr>
                          <a:schemeClr val="dk1"/>
                        </a:buClr>
                        <a:buSzPts val="1100"/>
                        <a:buFont typeface="Arial"/>
                        <a:buNone/>
                      </a:pPr>
                      <a:r>
                        <a:rPr lang="en-US" sz="1000" b="1">
                          <a:solidFill>
                            <a:schemeClr val="dk1"/>
                          </a:solidFill>
                          <a:latin typeface="Verizon NHG TX"/>
                          <a:ea typeface="Verizon NHG TX"/>
                          <a:cs typeface="Verizon NHG TX"/>
                          <a:sym typeface="Verizon NHG TX"/>
                        </a:rPr>
                        <a:t>     (9%) </a:t>
                      </a:r>
                      <a:endParaRPr sz="800">
                        <a:solidFill>
                          <a:schemeClr val="dk1"/>
                        </a:solidFill>
                        <a:latin typeface="Verizon NHG TX"/>
                        <a:ea typeface="Verizon NHG TX"/>
                        <a:cs typeface="Verizon NHG TX"/>
                        <a:sym typeface="Verizon NHG TX"/>
                      </a:endParaRPr>
                    </a:p>
                    <a:p>
                      <a:pPr marL="0" marR="0" lvl="0" indent="0" algn="l" rtl="0">
                        <a:spcBef>
                          <a:spcPts val="0"/>
                        </a:spcBef>
                        <a:spcAft>
                          <a:spcPts val="0"/>
                        </a:spcAft>
                        <a:buNone/>
                      </a:pPr>
                      <a:endParaRPr sz="800">
                        <a:solidFill>
                          <a:schemeClr val="dk1"/>
                        </a:solidFill>
                        <a:latin typeface="Verizon NHG TX"/>
                        <a:ea typeface="Verizon NHG TX"/>
                        <a:cs typeface="Verizon NHG TX"/>
                        <a:sym typeface="Verizon NHG TX"/>
                      </a:endParaRPr>
                    </a:p>
                    <a:p>
                      <a:pPr marL="0" marR="0" lvl="0" indent="0" algn="ctr" rtl="0">
                        <a:spcBef>
                          <a:spcPts val="0"/>
                        </a:spcBef>
                        <a:spcAft>
                          <a:spcPts val="0"/>
                        </a:spcAft>
                        <a:buNone/>
                      </a:pPr>
                      <a:endParaRPr sz="800">
                        <a:solidFill>
                          <a:schemeClr val="dk1"/>
                        </a:solidFill>
                        <a:latin typeface="Verizon NHG TX"/>
                        <a:ea typeface="Verizon NHG TX"/>
                        <a:cs typeface="Verizon NHG TX"/>
                        <a:sym typeface="Verizon NHG TX"/>
                      </a:endParaRPr>
                    </a:p>
                    <a:p>
                      <a:pPr marL="0" marR="0" lvl="0" indent="0" algn="ctr" rtl="0">
                        <a:spcBef>
                          <a:spcPts val="0"/>
                        </a:spcBef>
                        <a:spcAft>
                          <a:spcPts val="0"/>
                        </a:spcAft>
                        <a:buNone/>
                      </a:pPr>
                      <a:r>
                        <a:rPr lang="en-US" sz="1100">
                          <a:solidFill>
                            <a:schemeClr val="dk1"/>
                          </a:solidFill>
                          <a:latin typeface="Verizon NHG TX"/>
                          <a:ea typeface="Verizon NHG TX"/>
                          <a:cs typeface="Verizon NHG TX"/>
                          <a:sym typeface="Verizon NHG TX"/>
                        </a:rPr>
                        <a:t>for </a:t>
                      </a:r>
                      <a:endParaRPr sz="1100">
                        <a:solidFill>
                          <a:schemeClr val="dk1"/>
                        </a:solidFill>
                        <a:latin typeface="Verizon NHG TX"/>
                        <a:ea typeface="Verizon NHG TX"/>
                        <a:cs typeface="Verizon NHG TX"/>
                        <a:sym typeface="Verizon NHG TX"/>
                      </a:endParaRPr>
                    </a:p>
                    <a:p>
                      <a:pPr marL="0" marR="0" lvl="0" indent="0" algn="ctr" rtl="0">
                        <a:spcBef>
                          <a:spcPts val="0"/>
                        </a:spcBef>
                        <a:spcAft>
                          <a:spcPts val="0"/>
                        </a:spcAft>
                        <a:buNone/>
                      </a:pPr>
                      <a:r>
                        <a:rPr lang="en-US" sz="1100">
                          <a:solidFill>
                            <a:schemeClr val="dk1"/>
                          </a:solidFill>
                          <a:latin typeface="Verizon NHG TX"/>
                          <a:ea typeface="Verizon NHG TX"/>
                          <a:cs typeface="Verizon NHG TX"/>
                          <a:sym typeface="Verizon NHG TX"/>
                        </a:rPr>
                        <a:t>travel pass</a:t>
                      </a:r>
                      <a:r>
                        <a:rPr lang="en-US" sz="1100" b="1">
                          <a:solidFill>
                            <a:schemeClr val="dk1"/>
                          </a:solidFill>
                          <a:latin typeface="Verizon NHG TX"/>
                          <a:ea typeface="Verizon NHG TX"/>
                          <a:cs typeface="Verizon NHG TX"/>
                          <a:sym typeface="Verizon NHG TX"/>
                        </a:rPr>
                        <a:t> </a:t>
                      </a:r>
                      <a:endParaRPr sz="1100" b="1">
                        <a:solidFill>
                          <a:schemeClr val="dk1"/>
                        </a:solidFill>
                        <a:latin typeface="Verizon NHG TX"/>
                        <a:ea typeface="Verizon NHG TX"/>
                        <a:cs typeface="Verizon NHG TX"/>
                        <a:sym typeface="Verizon NHG TX"/>
                      </a:endParaRPr>
                    </a:p>
                    <a:p>
                      <a:pPr marL="0" marR="0" lvl="0" indent="0" algn="ctr" rtl="0">
                        <a:spcBef>
                          <a:spcPts val="0"/>
                        </a:spcBef>
                        <a:spcAft>
                          <a:spcPts val="0"/>
                        </a:spcAft>
                        <a:buNone/>
                      </a:pPr>
                      <a:endParaRPr sz="800" b="1">
                        <a:solidFill>
                          <a:schemeClr val="dk1"/>
                        </a:solidFill>
                        <a:latin typeface="Verizon NHG TX"/>
                        <a:ea typeface="Verizon NHG TX"/>
                        <a:cs typeface="Verizon NHG TX"/>
                        <a:sym typeface="Verizon NHG TX"/>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r>
            </a:tbl>
          </a:graphicData>
        </a:graphic>
      </p:graphicFrame>
      <p:sp>
        <p:nvSpPr>
          <p:cNvPr id="1966" name="Google Shape;1966;p286"/>
          <p:cNvSpPr txBox="1"/>
          <p:nvPr/>
        </p:nvSpPr>
        <p:spPr>
          <a:xfrm>
            <a:off x="1009650" y="4663716"/>
            <a:ext cx="7124700" cy="3012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US" sz="650" b="0" i="0" u="none" strike="noStrike" cap="none">
                <a:solidFill>
                  <a:schemeClr val="dk1"/>
                </a:solidFill>
                <a:latin typeface="Verizon NHG DS"/>
                <a:ea typeface="Verizon NHG DS"/>
                <a:cs typeface="Verizon NHG DS"/>
                <a:sym typeface="Verizon NHG DS"/>
              </a:rPr>
              <a:t>Verizon confidential and proprietary. Unauthorized disclosure, reproduction or other use prohibited.</a:t>
            </a:r>
            <a:endParaRPr sz="650" b="0" i="0" u="none" strike="noStrike" cap="none">
              <a:solidFill>
                <a:schemeClr val="dk1"/>
              </a:solidFill>
              <a:latin typeface="Verizon NHG DS"/>
              <a:ea typeface="Verizon NHG DS"/>
              <a:cs typeface="Verizon NHG DS"/>
              <a:sym typeface="Verizon NHG DS"/>
            </a:endParaRPr>
          </a:p>
        </p:txBody>
      </p:sp>
      <p:pic>
        <p:nvPicPr>
          <p:cNvPr id="1967" name="Google Shape;1967;p286"/>
          <p:cNvPicPr preferRelativeResize="0"/>
          <p:nvPr/>
        </p:nvPicPr>
        <p:blipFill>
          <a:blip r:embed="rId4">
            <a:alphaModFix/>
          </a:blip>
          <a:stretch>
            <a:fillRect/>
          </a:stretch>
        </p:blipFill>
        <p:spPr>
          <a:xfrm>
            <a:off x="1105125" y="2652275"/>
            <a:ext cx="422324" cy="422324"/>
          </a:xfrm>
          <a:prstGeom prst="rect">
            <a:avLst/>
          </a:prstGeom>
          <a:noFill/>
          <a:ln>
            <a:noFill/>
          </a:ln>
        </p:spPr>
      </p:pic>
      <p:pic>
        <p:nvPicPr>
          <p:cNvPr id="1968" name="Google Shape;1968;p286"/>
          <p:cNvPicPr preferRelativeResize="0"/>
          <p:nvPr/>
        </p:nvPicPr>
        <p:blipFill>
          <a:blip r:embed="rId5">
            <a:alphaModFix/>
          </a:blip>
          <a:stretch>
            <a:fillRect/>
          </a:stretch>
        </p:blipFill>
        <p:spPr>
          <a:xfrm>
            <a:off x="2244174" y="3481271"/>
            <a:ext cx="422325" cy="429768"/>
          </a:xfrm>
          <a:prstGeom prst="rect">
            <a:avLst/>
          </a:prstGeom>
          <a:noFill/>
          <a:ln>
            <a:noFill/>
          </a:ln>
          <a:effectLst>
            <a:outerShdw blurRad="57150" dist="19050" dir="5400000" algn="bl" rotWithShape="0">
              <a:srgbClr val="000000">
                <a:alpha val="50000"/>
              </a:srgbClr>
            </a:outerShdw>
          </a:effectLst>
        </p:spPr>
      </p:pic>
      <p:pic>
        <p:nvPicPr>
          <p:cNvPr id="1969" name="Google Shape;1969;p286"/>
          <p:cNvPicPr preferRelativeResize="0"/>
          <p:nvPr/>
        </p:nvPicPr>
        <p:blipFill rotWithShape="1">
          <a:blip r:embed="rId6">
            <a:alphaModFix/>
          </a:blip>
          <a:srcRect l="347" r="337"/>
          <a:stretch/>
        </p:blipFill>
        <p:spPr>
          <a:xfrm>
            <a:off x="2244175" y="2540876"/>
            <a:ext cx="422324" cy="429768"/>
          </a:xfrm>
          <a:prstGeom prst="rect">
            <a:avLst/>
          </a:prstGeom>
          <a:noFill/>
          <a:ln>
            <a:noFill/>
          </a:ln>
          <a:effectLst>
            <a:outerShdw blurRad="57150" dist="19050" dir="5400000" algn="bl" rotWithShape="0">
              <a:srgbClr val="000000">
                <a:alpha val="50000"/>
              </a:srgbClr>
            </a:outerShdw>
          </a:effectLst>
        </p:spPr>
      </p:pic>
      <p:sp>
        <p:nvSpPr>
          <p:cNvPr id="1970" name="Google Shape;1970;p286"/>
          <p:cNvSpPr txBox="1">
            <a:spLocks noGrp="1"/>
          </p:cNvSpPr>
          <p:nvPr>
            <p:ph type="title"/>
          </p:nvPr>
        </p:nvSpPr>
        <p:spPr>
          <a:xfrm>
            <a:off x="457200" y="594356"/>
            <a:ext cx="8229600" cy="301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Summary</a:t>
            </a:r>
            <a:endParaRPr/>
          </a:p>
        </p:txBody>
      </p:sp>
      <p:pic>
        <p:nvPicPr>
          <p:cNvPr id="1971" name="Google Shape;1971;p286"/>
          <p:cNvPicPr preferRelativeResize="0"/>
          <p:nvPr/>
        </p:nvPicPr>
        <p:blipFill>
          <a:blip r:embed="rId7">
            <a:alphaModFix/>
          </a:blip>
          <a:stretch>
            <a:fillRect/>
          </a:stretch>
        </p:blipFill>
        <p:spPr>
          <a:xfrm>
            <a:off x="4472250" y="2571909"/>
            <a:ext cx="548640" cy="548640"/>
          </a:xfrm>
          <a:prstGeom prst="rect">
            <a:avLst/>
          </a:prstGeom>
          <a:noFill/>
          <a:ln>
            <a:noFill/>
          </a:ln>
        </p:spPr>
      </p:pic>
      <p:pic>
        <p:nvPicPr>
          <p:cNvPr id="1972" name="Google Shape;1972;p286"/>
          <p:cNvPicPr preferRelativeResize="0"/>
          <p:nvPr/>
        </p:nvPicPr>
        <p:blipFill>
          <a:blip r:embed="rId8">
            <a:alphaModFix/>
          </a:blip>
          <a:stretch>
            <a:fillRect/>
          </a:stretch>
        </p:blipFill>
        <p:spPr>
          <a:xfrm>
            <a:off x="5613175" y="2557646"/>
            <a:ext cx="548640" cy="548640"/>
          </a:xfrm>
          <a:prstGeom prst="rect">
            <a:avLst/>
          </a:prstGeom>
          <a:noFill/>
          <a:ln>
            <a:noFill/>
          </a:ln>
        </p:spPr>
      </p:pic>
      <p:sp>
        <p:nvSpPr>
          <p:cNvPr id="1973" name="Google Shape;1973;p286"/>
          <p:cNvSpPr txBox="1"/>
          <p:nvPr/>
        </p:nvSpPr>
        <p:spPr>
          <a:xfrm>
            <a:off x="2235550" y="4554750"/>
            <a:ext cx="2075400" cy="301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a:solidFill>
                  <a:schemeClr val="dk1"/>
                </a:solidFill>
                <a:latin typeface="Verizon NHG TX"/>
                <a:ea typeface="Verizon NHG TX"/>
                <a:cs typeface="Verizon NHG TX"/>
                <a:sym typeface="Verizon NHG TX"/>
              </a:rPr>
              <a:t>*customer travels &amp; calls in the same month  </a:t>
            </a:r>
            <a:endParaRPr sz="800">
              <a:solidFill>
                <a:schemeClr val="dk1"/>
              </a:solidFill>
              <a:latin typeface="Verizon NHG TX"/>
              <a:ea typeface="Verizon NHG TX"/>
              <a:cs typeface="Verizon NHG TX"/>
              <a:sym typeface="Verizon NHG TX"/>
            </a:endParaRPr>
          </a:p>
          <a:p>
            <a:pPr marL="0" marR="0" lvl="0" indent="0" algn="l" rtl="0">
              <a:spcBef>
                <a:spcPts val="0"/>
              </a:spcBef>
              <a:spcAft>
                <a:spcPts val="0"/>
              </a:spcAft>
              <a:buNone/>
            </a:pPr>
            <a:r>
              <a:rPr lang="en-US" sz="800">
                <a:solidFill>
                  <a:schemeClr val="dk1"/>
                </a:solidFill>
                <a:latin typeface="Verizon NHG TX"/>
                <a:ea typeface="Verizon NHG TX"/>
                <a:cs typeface="Verizon NHG TX"/>
                <a:sym typeface="Verizon NHG TX"/>
              </a:rPr>
              <a:t>*website visit within 7 days prior to travel</a:t>
            </a:r>
            <a:endParaRPr/>
          </a:p>
        </p:txBody>
      </p:sp>
      <p:sp>
        <p:nvSpPr>
          <p:cNvPr id="1974" name="Google Shape;1974;p286"/>
          <p:cNvSpPr txBox="1"/>
          <p:nvPr/>
        </p:nvSpPr>
        <p:spPr>
          <a:xfrm>
            <a:off x="2235550" y="0"/>
            <a:ext cx="20754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dirty="0">
              <a:solidFill>
                <a:srgbClr val="FF0000"/>
              </a:solidFill>
              <a:latin typeface="Verizon NHG TX"/>
              <a:ea typeface="Verizon NHG TX"/>
              <a:cs typeface="Verizon NHG TX"/>
              <a:sym typeface="Verizon NHG TX"/>
            </a:endParaRPr>
          </a:p>
        </p:txBody>
      </p:sp>
      <p:sp>
        <p:nvSpPr>
          <p:cNvPr id="1975" name="Google Shape;1975;p286"/>
          <p:cNvSpPr txBox="1"/>
          <p:nvPr/>
        </p:nvSpPr>
        <p:spPr>
          <a:xfrm>
            <a:off x="1451250" y="4435200"/>
            <a:ext cx="14967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b="1">
                <a:latin typeface="Verizon NHG TX"/>
                <a:ea typeface="Verizon NHG TX"/>
                <a:cs typeface="Verizon NHG TX"/>
                <a:sym typeface="Verizon NHG TX"/>
              </a:rPr>
              <a:t>Legend:</a:t>
            </a:r>
            <a:endParaRPr sz="900" b="1">
              <a:latin typeface="Verizon NHG TX"/>
              <a:ea typeface="Verizon NHG TX"/>
              <a:cs typeface="Verizon NHG TX"/>
              <a:sym typeface="Verizon NHG TX"/>
            </a:endParaRPr>
          </a:p>
        </p:txBody>
      </p:sp>
    </p:spTree>
    <p:extLst>
      <p:ext uri="{BB962C8B-B14F-4D97-AF65-F5344CB8AC3E}">
        <p14:creationId xmlns:p14="http://schemas.microsoft.com/office/powerpoint/2010/main" val="811787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57"/>
          <p:cNvSpPr txBox="1">
            <a:spLocks noGrp="1"/>
          </p:cNvSpPr>
          <p:nvPr>
            <p:ph type="title"/>
          </p:nvPr>
        </p:nvSpPr>
        <p:spPr>
          <a:xfrm>
            <a:off x="457200" y="594360"/>
            <a:ext cx="7086600" cy="68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75" name="Google Shape;1175;p157"/>
          <p:cNvSpPr txBox="1">
            <a:spLocks noGrp="1"/>
          </p:cNvSpPr>
          <p:nvPr>
            <p:ph type="body" idx="1"/>
          </p:nvPr>
        </p:nvSpPr>
        <p:spPr>
          <a:xfrm>
            <a:off x="457200" y="1459580"/>
            <a:ext cx="7086600" cy="2979000"/>
          </a:xfrm>
          <a:prstGeom prst="rect">
            <a:avLst/>
          </a:prstGeom>
        </p:spPr>
        <p:txBody>
          <a:bodyPr spcFirstLastPara="1" wrap="square" lIns="0" tIns="0" rIns="0" bIns="0" anchor="t" anchorCtr="0">
            <a:noAutofit/>
          </a:bodyPr>
          <a:lstStyle/>
          <a:p>
            <a:pPr marL="0" lvl="0" indent="0" algn="l" rtl="0">
              <a:spcBef>
                <a:spcPts val="900"/>
              </a:spcBef>
              <a:spcAft>
                <a:spcPts val="0"/>
              </a:spcAft>
              <a:buNone/>
            </a:pPr>
            <a:endParaRPr/>
          </a:p>
        </p:txBody>
      </p:sp>
    </p:spTree>
    <p:extLst>
      <p:ext uri="{BB962C8B-B14F-4D97-AF65-F5344CB8AC3E}">
        <p14:creationId xmlns:p14="http://schemas.microsoft.com/office/powerpoint/2010/main" val="1244473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158"/>
          <p:cNvSpPr txBox="1">
            <a:spLocks noGrp="1"/>
          </p:cNvSpPr>
          <p:nvPr>
            <p:ph type="title"/>
          </p:nvPr>
        </p:nvSpPr>
        <p:spPr>
          <a:xfrm>
            <a:off x="457200" y="457200"/>
            <a:ext cx="4270200" cy="832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lt1"/>
              </a:buClr>
              <a:buSzPts val="6000"/>
              <a:buFont typeface="Verizon NHG DS"/>
              <a:buNone/>
            </a:pPr>
            <a:r>
              <a:rPr lang="en" sz="6000"/>
              <a:t>Appendix B</a:t>
            </a:r>
            <a:endParaRPr sz="6000"/>
          </a:p>
        </p:txBody>
      </p:sp>
      <p:sp>
        <p:nvSpPr>
          <p:cNvPr id="1181" name="Google Shape;1181;p158"/>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36</a:t>
            </a:fld>
            <a:endParaRPr/>
          </a:p>
        </p:txBody>
      </p:sp>
      <p:sp>
        <p:nvSpPr>
          <p:cNvPr id="1182" name="Google Shape;1182;p158"/>
          <p:cNvSpPr txBox="1"/>
          <p:nvPr/>
        </p:nvSpPr>
        <p:spPr>
          <a:xfrm>
            <a:off x="457199" y="2493115"/>
            <a:ext cx="5222700" cy="883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600"/>
              </a:spcBef>
              <a:spcAft>
                <a:spcPts val="0"/>
              </a:spcAft>
              <a:buClr>
                <a:srgbClr val="000000"/>
              </a:buClr>
              <a:buSzPts val="1600"/>
              <a:buFont typeface="Verizon NHG DS"/>
              <a:buNone/>
            </a:pPr>
            <a:r>
              <a:rPr lang="en" sz="3000" b="1">
                <a:solidFill>
                  <a:srgbClr val="FFFFFF"/>
                </a:solidFill>
                <a:latin typeface="Verizon NHG DS"/>
                <a:ea typeface="Verizon NHG DS"/>
                <a:cs typeface="Verizon NHG DS"/>
                <a:sym typeface="Verizon NHG DS"/>
              </a:rPr>
              <a:t>Insights</a:t>
            </a:r>
            <a:endParaRPr>
              <a:solidFill>
                <a:srgbClr val="FFFFFF"/>
              </a:solidFill>
            </a:endParaRPr>
          </a:p>
        </p:txBody>
      </p:sp>
    </p:spTree>
    <p:extLst>
      <p:ext uri="{BB962C8B-B14F-4D97-AF65-F5344CB8AC3E}">
        <p14:creationId xmlns:p14="http://schemas.microsoft.com/office/powerpoint/2010/main" val="1414100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159"/>
          <p:cNvSpPr txBox="1">
            <a:spLocks noGrp="1"/>
          </p:cNvSpPr>
          <p:nvPr>
            <p:ph type="title"/>
          </p:nvPr>
        </p:nvSpPr>
        <p:spPr>
          <a:xfrm>
            <a:off x="457200" y="594350"/>
            <a:ext cx="8001000" cy="685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en"/>
              <a:t>International Call Dec Monthly Insights Example </a:t>
            </a:r>
            <a:r>
              <a:rPr lang="en" sz="1800" b="0"/>
              <a:t>(Internal) </a:t>
            </a:r>
            <a:endParaRPr sz="1800" b="0"/>
          </a:p>
        </p:txBody>
      </p:sp>
      <p:sp>
        <p:nvSpPr>
          <p:cNvPr id="1189" name="Google Shape;1189;p159"/>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37</a:t>
            </a:fld>
            <a:endParaRPr/>
          </a:p>
        </p:txBody>
      </p:sp>
      <p:pic>
        <p:nvPicPr>
          <p:cNvPr id="1190" name="Google Shape;1190;p159"/>
          <p:cNvPicPr preferRelativeResize="0"/>
          <p:nvPr/>
        </p:nvPicPr>
        <p:blipFill rotWithShape="1">
          <a:blip r:embed="rId3">
            <a:alphaModFix/>
          </a:blip>
          <a:srcRect/>
          <a:stretch/>
        </p:blipFill>
        <p:spPr>
          <a:xfrm>
            <a:off x="489825" y="1061825"/>
            <a:ext cx="8273175" cy="2318463"/>
          </a:xfrm>
          <a:prstGeom prst="rect">
            <a:avLst/>
          </a:prstGeom>
          <a:noFill/>
          <a:ln>
            <a:noFill/>
          </a:ln>
        </p:spPr>
      </p:pic>
      <p:pic>
        <p:nvPicPr>
          <p:cNvPr id="1191" name="Google Shape;1191;p159"/>
          <p:cNvPicPr preferRelativeResize="0"/>
          <p:nvPr/>
        </p:nvPicPr>
        <p:blipFill rotWithShape="1">
          <a:blip r:embed="rId4">
            <a:alphaModFix/>
          </a:blip>
          <a:srcRect/>
          <a:stretch/>
        </p:blipFill>
        <p:spPr>
          <a:xfrm>
            <a:off x="533400" y="3551625"/>
            <a:ext cx="8301262" cy="887025"/>
          </a:xfrm>
          <a:prstGeom prst="rect">
            <a:avLst/>
          </a:prstGeom>
          <a:noFill/>
          <a:ln>
            <a:noFill/>
          </a:ln>
        </p:spPr>
      </p:pic>
    </p:spTree>
    <p:extLst>
      <p:ext uri="{BB962C8B-B14F-4D97-AF65-F5344CB8AC3E}">
        <p14:creationId xmlns:p14="http://schemas.microsoft.com/office/powerpoint/2010/main" val="356185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pic>
        <p:nvPicPr>
          <p:cNvPr id="1197" name="Google Shape;1197;p160"/>
          <p:cNvPicPr preferRelativeResize="0"/>
          <p:nvPr/>
        </p:nvPicPr>
        <p:blipFill rotWithShape="1">
          <a:blip r:embed="rId3">
            <a:alphaModFix/>
          </a:blip>
          <a:srcRect/>
          <a:stretch/>
        </p:blipFill>
        <p:spPr>
          <a:xfrm>
            <a:off x="1425700" y="0"/>
            <a:ext cx="7718299" cy="5143499"/>
          </a:xfrm>
          <a:prstGeom prst="rect">
            <a:avLst/>
          </a:prstGeom>
          <a:noFill/>
          <a:ln>
            <a:noFill/>
          </a:ln>
        </p:spPr>
      </p:pic>
      <p:sp>
        <p:nvSpPr>
          <p:cNvPr id="1198" name="Google Shape;1198;p160"/>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700"/>
              <a:buNone/>
            </a:pPr>
            <a:fld id="{00000000-1234-1234-1234-123412341234}" type="slidenum">
              <a:rPr lang="en">
                <a:solidFill>
                  <a:srgbClr val="FFFFFF"/>
                </a:solidFill>
              </a:rPr>
              <a:t>38</a:t>
            </a:fld>
            <a:endParaRPr>
              <a:solidFill>
                <a:srgbClr val="FFFFFF"/>
              </a:solidFill>
            </a:endParaRPr>
          </a:p>
        </p:txBody>
      </p:sp>
      <p:sp>
        <p:nvSpPr>
          <p:cNvPr id="1199" name="Google Shape;1199;p160"/>
          <p:cNvSpPr/>
          <p:nvPr/>
        </p:nvSpPr>
        <p:spPr>
          <a:xfrm rot="5400000">
            <a:off x="1854050" y="-449400"/>
            <a:ext cx="5163600" cy="6062400"/>
          </a:xfrm>
          <a:prstGeom prst="rect">
            <a:avLst/>
          </a:prstGeom>
          <a:gradFill>
            <a:gsLst>
              <a:gs pos="0">
                <a:srgbClr val="FFFFFF">
                  <a:alpha val="0"/>
                </a:srgbClr>
              </a:gs>
              <a:gs pos="100000">
                <a:srgbClr val="FF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00" name="Google Shape;1200;p160"/>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1201" name="Google Shape;1201;p160"/>
          <p:cNvSpPr txBox="1">
            <a:spLocks noGrp="1"/>
          </p:cNvSpPr>
          <p:nvPr>
            <p:ph type="body" idx="1"/>
          </p:nvPr>
        </p:nvSpPr>
        <p:spPr>
          <a:xfrm>
            <a:off x="457200" y="856975"/>
            <a:ext cx="6301800" cy="1680900"/>
          </a:xfrm>
          <a:prstGeom prst="rect">
            <a:avLst/>
          </a:prstGeom>
          <a:noFill/>
          <a:ln>
            <a:noFill/>
          </a:ln>
        </p:spPr>
        <p:txBody>
          <a:bodyPr spcFirstLastPara="1" wrap="square" lIns="0" tIns="0" rIns="0" bIns="0" anchor="t" anchorCtr="0">
            <a:noAutofit/>
          </a:bodyPr>
          <a:lstStyle/>
          <a:p>
            <a:pPr marL="228600" lvl="0" indent="-190500" algn="l" rtl="0">
              <a:lnSpc>
                <a:spcPct val="115000"/>
              </a:lnSpc>
              <a:spcBef>
                <a:spcPts val="900"/>
              </a:spcBef>
              <a:spcAft>
                <a:spcPts val="0"/>
              </a:spcAft>
              <a:buSzPts val="1200"/>
              <a:buChar char="●"/>
            </a:pPr>
            <a:r>
              <a:rPr lang="en" sz="1200" b="0"/>
              <a:t>Algorithm was built on international call transcript data from Oct’18 to Dec’18.</a:t>
            </a:r>
            <a:endParaRPr sz="1200" b="0"/>
          </a:p>
          <a:p>
            <a:pPr marL="228600" lvl="0" indent="-190500" algn="l" rtl="0">
              <a:lnSpc>
                <a:spcPct val="115000"/>
              </a:lnSpc>
              <a:spcBef>
                <a:spcPts val="0"/>
              </a:spcBef>
              <a:spcAft>
                <a:spcPts val="0"/>
              </a:spcAft>
              <a:buSzPts val="1200"/>
              <a:buChar char="●"/>
            </a:pPr>
            <a:r>
              <a:rPr lang="en" sz="1200" b="0"/>
              <a:t>Algorithm ran on 10 months of call transcripts – From Sep’18 to May’19</a:t>
            </a:r>
            <a:endParaRPr sz="1200" b="0"/>
          </a:p>
          <a:p>
            <a:pPr marL="228600" lvl="0" indent="-190500" algn="l" rtl="0">
              <a:lnSpc>
                <a:spcPct val="115000"/>
              </a:lnSpc>
              <a:spcBef>
                <a:spcPts val="0"/>
              </a:spcBef>
              <a:spcAft>
                <a:spcPts val="0"/>
              </a:spcAft>
              <a:buSzPts val="1200"/>
              <a:buChar char="●"/>
            </a:pPr>
            <a:r>
              <a:rPr lang="en" sz="1200" b="0"/>
              <a:t>Accuracy achieved by the algorithm – 70%</a:t>
            </a:r>
            <a:endParaRPr sz="1200" b="0"/>
          </a:p>
          <a:p>
            <a:pPr marL="228600" lvl="0" indent="-177800" algn="l" rtl="0">
              <a:lnSpc>
                <a:spcPct val="115000"/>
              </a:lnSpc>
              <a:spcBef>
                <a:spcPts val="0"/>
              </a:spcBef>
              <a:spcAft>
                <a:spcPts val="0"/>
              </a:spcAft>
              <a:buSzPts val="1000"/>
              <a:buChar char="●"/>
            </a:pPr>
            <a:r>
              <a:rPr lang="en" sz="1200" b="0"/>
              <a:t>Algorithm can be extended across multiple domains (Billing, Accounts, Plan &amp; Data)</a:t>
            </a:r>
            <a:r>
              <a:rPr lang="en" sz="1000" b="0"/>
              <a:t> </a:t>
            </a:r>
            <a:endParaRPr sz="1000" b="0"/>
          </a:p>
          <a:p>
            <a:pPr marL="0" lvl="0" indent="0" algn="l" rtl="0">
              <a:lnSpc>
                <a:spcPct val="100000"/>
              </a:lnSpc>
              <a:spcBef>
                <a:spcPts val="900"/>
              </a:spcBef>
              <a:spcAft>
                <a:spcPts val="0"/>
              </a:spcAft>
              <a:buSzPts val="1600"/>
              <a:buNone/>
            </a:pPr>
            <a:r>
              <a:rPr lang="en" sz="1400"/>
              <a:t>Key Insights based on 5 months of data</a:t>
            </a:r>
            <a:endParaRPr sz="1400"/>
          </a:p>
          <a:p>
            <a:pPr marL="0" lvl="0" indent="0" algn="l" rtl="0">
              <a:lnSpc>
                <a:spcPct val="115000"/>
              </a:lnSpc>
              <a:spcBef>
                <a:spcPts val="900"/>
              </a:spcBef>
              <a:spcAft>
                <a:spcPts val="0"/>
              </a:spcAft>
              <a:buSzPts val="1600"/>
              <a:buNone/>
            </a:pPr>
            <a:endParaRPr sz="1000" b="0"/>
          </a:p>
        </p:txBody>
      </p:sp>
      <p:sp>
        <p:nvSpPr>
          <p:cNvPr id="1202" name="Google Shape;1202;p160"/>
          <p:cNvSpPr txBox="1"/>
          <p:nvPr/>
        </p:nvSpPr>
        <p:spPr>
          <a:xfrm>
            <a:off x="1333500" y="4612166"/>
            <a:ext cx="7124700" cy="3012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Clr>
                <a:srgbClr val="000000"/>
              </a:buClr>
              <a:buSzPts val="650"/>
              <a:buFont typeface="Arial"/>
              <a:buNone/>
            </a:pPr>
            <a:r>
              <a:rPr lang="en" sz="650" b="0" i="0" u="none" strike="noStrike" cap="none">
                <a:solidFill>
                  <a:schemeClr val="dk1"/>
                </a:solidFill>
                <a:latin typeface="Verizon NHG DS"/>
                <a:ea typeface="Verizon NHG DS"/>
                <a:cs typeface="Verizon NHG DS"/>
                <a:sym typeface="Verizon NHG DS"/>
              </a:rPr>
              <a:t>Verizon confidential and proprietary. Unauthorized disclosure, reproduction or other use prohibited.</a:t>
            </a:r>
            <a:endParaRPr sz="650" b="0" i="0" u="none" strike="noStrike" cap="none">
              <a:solidFill>
                <a:schemeClr val="dk1"/>
              </a:solidFill>
              <a:latin typeface="Verizon NHG DS"/>
              <a:ea typeface="Verizon NHG DS"/>
              <a:cs typeface="Verizon NHG DS"/>
              <a:sym typeface="Verizon NHG DS"/>
            </a:endParaRPr>
          </a:p>
        </p:txBody>
      </p:sp>
      <p:sp>
        <p:nvSpPr>
          <p:cNvPr id="1203" name="Google Shape;1203;p160"/>
          <p:cNvSpPr txBox="1">
            <a:spLocks noGrp="1"/>
          </p:cNvSpPr>
          <p:nvPr>
            <p:ph type="title"/>
          </p:nvPr>
        </p:nvSpPr>
        <p:spPr>
          <a:xfrm>
            <a:off x="457200" y="594356"/>
            <a:ext cx="8229600" cy="3012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2400"/>
              <a:buNone/>
            </a:pPr>
            <a:r>
              <a:rPr lang="en"/>
              <a:t>Summary</a:t>
            </a:r>
            <a:endParaRPr/>
          </a:p>
        </p:txBody>
      </p:sp>
      <p:sp>
        <p:nvSpPr>
          <p:cNvPr id="1204" name="Google Shape;1204;p160"/>
          <p:cNvSpPr txBox="1"/>
          <p:nvPr/>
        </p:nvSpPr>
        <p:spPr>
          <a:xfrm>
            <a:off x="3491450" y="2280675"/>
            <a:ext cx="1586100" cy="465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400" b="1" i="0" u="none" strike="noStrike" cap="none">
                <a:solidFill>
                  <a:schemeClr val="dk1"/>
                </a:solidFill>
                <a:latin typeface="Verizon NHG DS"/>
                <a:ea typeface="Verizon NHG DS"/>
                <a:cs typeface="Verizon NHG DS"/>
                <a:sym typeface="Verizon NHG DS"/>
              </a:rPr>
              <a:t>8</a:t>
            </a:r>
            <a:r>
              <a:rPr lang="en" sz="1800" b="1" i="0" u="none" strike="noStrike" cap="none">
                <a:solidFill>
                  <a:schemeClr val="dk1"/>
                </a:solidFill>
                <a:latin typeface="Verizon NHG DS"/>
                <a:ea typeface="Verizon NHG DS"/>
                <a:cs typeface="Verizon NHG DS"/>
                <a:sym typeface="Verizon NHG DS"/>
              </a:rPr>
              <a:t>% </a:t>
            </a:r>
            <a:r>
              <a:rPr lang="en" sz="1800" b="0" i="0" u="none" strike="noStrike" cap="none">
                <a:solidFill>
                  <a:schemeClr val="dk1"/>
                </a:solidFill>
                <a:latin typeface="Verizon NHG DS"/>
                <a:ea typeface="Verizon NHG DS"/>
                <a:cs typeface="Verizon NHG DS"/>
                <a:sym typeface="Verizon NHG DS"/>
              </a:rPr>
              <a:t>(52k)</a:t>
            </a:r>
            <a:endParaRPr sz="800" b="0" i="0" u="none" strike="noStrike" cap="none">
              <a:solidFill>
                <a:srgbClr val="000000"/>
              </a:solidFill>
              <a:latin typeface="Verizon NHG TX"/>
              <a:ea typeface="Verizon NHG TX"/>
              <a:cs typeface="Verizon NHG TX"/>
              <a:sym typeface="Verizon NHG TX"/>
            </a:endParaRPr>
          </a:p>
          <a:p>
            <a:pPr marL="0" marR="0" lvl="0" indent="0" algn="l" rtl="0">
              <a:lnSpc>
                <a:spcPct val="100000"/>
              </a:lnSpc>
              <a:spcBef>
                <a:spcPts val="0"/>
              </a:spcBef>
              <a:spcAft>
                <a:spcPts val="0"/>
              </a:spcAft>
              <a:buClr>
                <a:srgbClr val="000000"/>
              </a:buClr>
              <a:buSzPts val="800"/>
              <a:buFont typeface="Verizon NHG TX"/>
              <a:buNone/>
            </a:pPr>
            <a:r>
              <a:rPr lang="en" sz="1200" b="0" i="0" u="none" strike="noStrike" cap="none">
                <a:solidFill>
                  <a:srgbClr val="000000"/>
                </a:solidFill>
                <a:latin typeface="Verizon NHG TX"/>
                <a:ea typeface="Verizon NHG TX"/>
                <a:cs typeface="Verizon NHG TX"/>
                <a:sym typeface="Verizon NHG TX"/>
              </a:rPr>
              <a:t>of callers are calling for </a:t>
            </a:r>
            <a:r>
              <a:rPr lang="en" sz="1200" b="1" i="0" u="none" strike="noStrike" cap="none">
                <a:solidFill>
                  <a:srgbClr val="000000"/>
                </a:solidFill>
                <a:latin typeface="Verizon NHG TX"/>
                <a:ea typeface="Verizon NHG TX"/>
                <a:cs typeface="Verizon NHG TX"/>
                <a:sym typeface="Verizon NHG TX"/>
              </a:rPr>
              <a:t>network coverage</a:t>
            </a:r>
            <a:r>
              <a:rPr lang="en" sz="1200" b="0" i="0" u="none" strike="noStrike" cap="none">
                <a:solidFill>
                  <a:srgbClr val="000000"/>
                </a:solidFill>
                <a:latin typeface="Verizon NHG TX"/>
                <a:ea typeface="Verizon NHG TX"/>
                <a:cs typeface="Verizon NHG TX"/>
                <a:sym typeface="Verizon NHG TX"/>
              </a:rPr>
              <a:t> in the visiting country</a:t>
            </a:r>
            <a:endParaRPr sz="1200" b="0" i="0" u="none" strike="noStrike" cap="none">
              <a:solidFill>
                <a:srgbClr val="000000"/>
              </a:solidFill>
              <a:latin typeface="Arial"/>
              <a:ea typeface="Arial"/>
              <a:cs typeface="Arial"/>
              <a:sym typeface="Arial"/>
            </a:endParaRPr>
          </a:p>
        </p:txBody>
      </p:sp>
      <p:grpSp>
        <p:nvGrpSpPr>
          <p:cNvPr id="1205" name="Google Shape;1205;p160"/>
          <p:cNvGrpSpPr/>
          <p:nvPr/>
        </p:nvGrpSpPr>
        <p:grpSpPr>
          <a:xfrm>
            <a:off x="362700" y="2280675"/>
            <a:ext cx="2205600" cy="636926"/>
            <a:chOff x="362700" y="2509275"/>
            <a:chExt cx="2205600" cy="636926"/>
          </a:xfrm>
        </p:grpSpPr>
        <p:sp>
          <p:nvSpPr>
            <p:cNvPr id="1206" name="Google Shape;1206;p160"/>
            <p:cNvSpPr txBox="1"/>
            <p:nvPr/>
          </p:nvSpPr>
          <p:spPr>
            <a:xfrm>
              <a:off x="903000" y="2509275"/>
              <a:ext cx="1665300" cy="465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400" b="1" i="0" u="none" strike="noStrike" cap="none">
                  <a:solidFill>
                    <a:schemeClr val="dk1"/>
                  </a:solidFill>
                  <a:latin typeface="Verizon NHG DS"/>
                  <a:ea typeface="Verizon NHG DS"/>
                  <a:cs typeface="Verizon NHG DS"/>
                  <a:sym typeface="Verizon NHG DS"/>
                </a:rPr>
                <a:t>50</a:t>
              </a:r>
              <a:r>
                <a:rPr lang="en" sz="1800" b="1" i="0" u="none" strike="noStrike" cap="none">
                  <a:solidFill>
                    <a:schemeClr val="dk1"/>
                  </a:solidFill>
                  <a:latin typeface="Verizon NHG DS"/>
                  <a:ea typeface="Verizon NHG DS"/>
                  <a:cs typeface="Verizon NHG DS"/>
                  <a:sym typeface="Verizon NHG DS"/>
                </a:rPr>
                <a:t>%</a:t>
              </a:r>
              <a:r>
                <a:rPr lang="en" sz="2400" b="0" i="0" u="none" strike="noStrike" cap="none">
                  <a:solidFill>
                    <a:schemeClr val="dk1"/>
                  </a:solidFill>
                  <a:latin typeface="Verizon NHG DS"/>
                  <a:ea typeface="Verizon NHG DS"/>
                  <a:cs typeface="Verizon NHG DS"/>
                  <a:sym typeface="Verizon NHG DS"/>
                </a:rPr>
                <a:t> </a:t>
              </a:r>
              <a:r>
                <a:rPr lang="en" sz="1800" b="0" i="0" u="none" strike="noStrike" cap="none">
                  <a:solidFill>
                    <a:schemeClr val="dk1"/>
                  </a:solidFill>
                  <a:latin typeface="Verizon NHG DS"/>
                  <a:ea typeface="Verizon NHG DS"/>
                  <a:cs typeface="Verizon NHG DS"/>
                  <a:sym typeface="Verizon NHG DS"/>
                </a:rPr>
                <a:t>(30k)</a:t>
              </a:r>
              <a:endParaRPr sz="800" b="0" i="0" u="none" strike="noStrike" cap="none">
                <a:solidFill>
                  <a:srgbClr val="000000"/>
                </a:solidFill>
                <a:latin typeface="Verizon NHG TX"/>
                <a:ea typeface="Verizon NHG TX"/>
                <a:cs typeface="Verizon NHG TX"/>
                <a:sym typeface="Verizon NHG TX"/>
              </a:endParaRPr>
            </a:p>
            <a:p>
              <a:pPr marL="0" marR="0" lvl="0" indent="0" algn="l" rtl="0">
                <a:lnSpc>
                  <a:spcPct val="100000"/>
                </a:lnSpc>
                <a:spcBef>
                  <a:spcPts val="0"/>
                </a:spcBef>
                <a:spcAft>
                  <a:spcPts val="0"/>
                </a:spcAft>
                <a:buClr>
                  <a:srgbClr val="000000"/>
                </a:buClr>
                <a:buSzPts val="800"/>
                <a:buFont typeface="Verizon NHG TX"/>
                <a:buNone/>
              </a:pPr>
              <a:r>
                <a:rPr lang="en" sz="1200" b="0" i="0" u="none" strike="noStrike" cap="none">
                  <a:solidFill>
                    <a:srgbClr val="000000"/>
                  </a:solidFill>
                  <a:latin typeface="Verizon NHG TX"/>
                  <a:ea typeface="Verizon NHG TX"/>
                  <a:cs typeface="Verizon NHG TX"/>
                  <a:sym typeface="Verizon NHG TX"/>
                </a:rPr>
                <a:t>of </a:t>
              </a:r>
              <a:r>
                <a:rPr lang="en" sz="1200" b="1" i="0" u="none" strike="noStrike" cap="none">
                  <a:solidFill>
                    <a:srgbClr val="000000"/>
                  </a:solidFill>
                  <a:latin typeface="Verizon NHG TX"/>
                  <a:ea typeface="Verizon NHG TX"/>
                  <a:cs typeface="Verizon NHG TX"/>
                  <a:sym typeface="Verizon NHG TX"/>
                </a:rPr>
                <a:t>phone setting</a:t>
              </a:r>
              <a:r>
                <a:rPr lang="en" sz="1200" b="0" i="0" u="none" strike="noStrike" cap="none">
                  <a:solidFill>
                    <a:srgbClr val="000000"/>
                  </a:solidFill>
                  <a:latin typeface="Verizon NHG TX"/>
                  <a:ea typeface="Verizon NHG TX"/>
                  <a:cs typeface="Verizon NHG TX"/>
                  <a:sym typeface="Verizon NHG TX"/>
                </a:rPr>
                <a:t> calls are coming within </a:t>
              </a:r>
              <a:endParaRPr sz="1200" b="0" i="0" u="none" strike="noStrike" cap="none">
                <a:solidFill>
                  <a:srgbClr val="000000"/>
                </a:solidFill>
                <a:latin typeface="Verizon NHG TX"/>
                <a:ea typeface="Verizon NHG TX"/>
                <a:cs typeface="Verizon NHG TX"/>
                <a:sym typeface="Verizon NHG TX"/>
              </a:endParaRPr>
            </a:p>
            <a:p>
              <a:pPr marL="0" marR="0" lvl="0" indent="0" algn="l" rtl="0">
                <a:lnSpc>
                  <a:spcPct val="100000"/>
                </a:lnSpc>
                <a:spcBef>
                  <a:spcPts val="0"/>
                </a:spcBef>
                <a:spcAft>
                  <a:spcPts val="0"/>
                </a:spcAft>
                <a:buClr>
                  <a:srgbClr val="000000"/>
                </a:buClr>
                <a:buSzPts val="800"/>
                <a:buFont typeface="Verizon NHG TX"/>
                <a:buNone/>
              </a:pPr>
              <a:r>
                <a:rPr lang="en" sz="1200" b="0" i="0" u="none" strike="noStrike" cap="none">
                  <a:solidFill>
                    <a:srgbClr val="000000"/>
                  </a:solidFill>
                  <a:latin typeface="Verizon NHG TX"/>
                  <a:ea typeface="Verizon NHG TX"/>
                  <a:cs typeface="Verizon NHG TX"/>
                  <a:sym typeface="Verizon NHG TX"/>
                </a:rPr>
                <a:t>48 hours of travel</a:t>
              </a:r>
              <a:endParaRPr sz="1200" b="0" i="0" u="none" strike="noStrike" cap="none">
                <a:solidFill>
                  <a:srgbClr val="000000"/>
                </a:solidFill>
                <a:latin typeface="Arial"/>
                <a:ea typeface="Arial"/>
                <a:cs typeface="Arial"/>
                <a:sym typeface="Arial"/>
              </a:endParaRPr>
            </a:p>
          </p:txBody>
        </p:sp>
        <p:pic>
          <p:nvPicPr>
            <p:cNvPr id="1207" name="Google Shape;1207;p160"/>
            <p:cNvPicPr preferRelativeResize="0"/>
            <p:nvPr/>
          </p:nvPicPr>
          <p:blipFill rotWithShape="1">
            <a:blip r:embed="rId4">
              <a:alphaModFix/>
            </a:blip>
            <a:srcRect/>
            <a:stretch/>
          </p:blipFill>
          <p:spPr>
            <a:xfrm>
              <a:off x="362700" y="2586975"/>
              <a:ext cx="559226" cy="559226"/>
            </a:xfrm>
            <a:prstGeom prst="rect">
              <a:avLst/>
            </a:prstGeom>
            <a:noFill/>
            <a:ln>
              <a:noFill/>
            </a:ln>
          </p:spPr>
        </p:pic>
      </p:grpSp>
      <p:sp>
        <p:nvSpPr>
          <p:cNvPr id="1208" name="Google Shape;1208;p160"/>
          <p:cNvSpPr txBox="1"/>
          <p:nvPr/>
        </p:nvSpPr>
        <p:spPr>
          <a:xfrm>
            <a:off x="3491450" y="3570025"/>
            <a:ext cx="1922100" cy="465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400" b="1" i="0" u="none" strike="noStrike" cap="none">
                <a:solidFill>
                  <a:schemeClr val="dk1"/>
                </a:solidFill>
                <a:latin typeface="Verizon NHG DS"/>
                <a:ea typeface="Verizon NHG DS"/>
                <a:cs typeface="Verizon NHG DS"/>
                <a:sym typeface="Verizon NHG DS"/>
              </a:rPr>
              <a:t>9</a:t>
            </a:r>
            <a:r>
              <a:rPr lang="en" sz="1800" b="1" i="0" u="none" strike="noStrike" cap="none">
                <a:solidFill>
                  <a:schemeClr val="dk1"/>
                </a:solidFill>
                <a:latin typeface="Verizon NHG DS"/>
                <a:ea typeface="Verizon NHG DS"/>
                <a:cs typeface="Verizon NHG DS"/>
                <a:sym typeface="Verizon NHG DS"/>
              </a:rPr>
              <a:t>% (59k)</a:t>
            </a:r>
            <a:endParaRPr sz="800" b="0" i="0" u="none" strike="noStrike" cap="none">
              <a:solidFill>
                <a:srgbClr val="000000"/>
              </a:solidFill>
              <a:latin typeface="Verizon NHG TX"/>
              <a:ea typeface="Verizon NHG TX"/>
              <a:cs typeface="Verizon NHG TX"/>
              <a:sym typeface="Verizon NHG TX"/>
            </a:endParaRPr>
          </a:p>
          <a:p>
            <a:pPr marL="0" marR="0" lvl="0" indent="0" algn="l" rtl="0">
              <a:lnSpc>
                <a:spcPct val="100000"/>
              </a:lnSpc>
              <a:spcBef>
                <a:spcPts val="0"/>
              </a:spcBef>
              <a:spcAft>
                <a:spcPts val="0"/>
              </a:spcAft>
              <a:buClr>
                <a:srgbClr val="000000"/>
              </a:buClr>
              <a:buSzPts val="800"/>
              <a:buFont typeface="Verizon NHG TX"/>
              <a:buNone/>
            </a:pPr>
            <a:r>
              <a:rPr lang="en" sz="1200" b="0" i="0" u="none" strike="noStrike" cap="none">
                <a:solidFill>
                  <a:srgbClr val="000000"/>
                </a:solidFill>
                <a:latin typeface="Verizon NHG TX"/>
                <a:ea typeface="Verizon NHG TX"/>
                <a:cs typeface="Verizon NHG TX"/>
                <a:sym typeface="Verizon NHG TX"/>
              </a:rPr>
              <a:t>of callers are calling on behalf of their </a:t>
            </a:r>
            <a:r>
              <a:rPr lang="en" sz="1200" b="1" i="0" u="none" strike="noStrike" cap="none">
                <a:solidFill>
                  <a:srgbClr val="000000"/>
                </a:solidFill>
                <a:latin typeface="Verizon NHG TX"/>
                <a:ea typeface="Verizon NHG TX"/>
                <a:cs typeface="Verizon NHG TX"/>
                <a:sym typeface="Verizon NHG TX"/>
              </a:rPr>
              <a:t>family</a:t>
            </a:r>
            <a:r>
              <a:rPr lang="en" sz="1200" b="0" i="0" u="none" strike="noStrike" cap="none">
                <a:solidFill>
                  <a:srgbClr val="000000"/>
                </a:solidFill>
                <a:latin typeface="Verizon NHG TX"/>
                <a:ea typeface="Verizon NHG TX"/>
                <a:cs typeface="Verizon NHG TX"/>
                <a:sym typeface="Verizon NHG TX"/>
              </a:rPr>
              <a:t> for </a:t>
            </a:r>
            <a:r>
              <a:rPr lang="en" sz="1200" b="1" i="0" u="none" strike="noStrike" cap="none">
                <a:solidFill>
                  <a:srgbClr val="000000"/>
                </a:solidFill>
                <a:latin typeface="Verizon NHG TX"/>
                <a:ea typeface="Verizon NHG TX"/>
                <a:cs typeface="Verizon NHG TX"/>
                <a:sym typeface="Verizon NHG TX"/>
              </a:rPr>
              <a:t>Travel Pass Enquiry </a:t>
            </a:r>
            <a:endParaRPr sz="1200" b="1" i="0" u="none" strike="noStrike" cap="none">
              <a:solidFill>
                <a:srgbClr val="000000"/>
              </a:solidFill>
              <a:latin typeface="Arial"/>
              <a:ea typeface="Arial"/>
              <a:cs typeface="Arial"/>
              <a:sym typeface="Arial"/>
            </a:endParaRPr>
          </a:p>
        </p:txBody>
      </p:sp>
      <p:grpSp>
        <p:nvGrpSpPr>
          <p:cNvPr id="1209" name="Google Shape;1209;p160"/>
          <p:cNvGrpSpPr/>
          <p:nvPr/>
        </p:nvGrpSpPr>
        <p:grpSpPr>
          <a:xfrm>
            <a:off x="421275" y="3167625"/>
            <a:ext cx="1665199" cy="1004425"/>
            <a:chOff x="421275" y="3320025"/>
            <a:chExt cx="1665199" cy="1004425"/>
          </a:xfrm>
        </p:grpSpPr>
        <p:sp>
          <p:nvSpPr>
            <p:cNvPr id="1210" name="Google Shape;1210;p160"/>
            <p:cNvSpPr txBox="1"/>
            <p:nvPr/>
          </p:nvSpPr>
          <p:spPr>
            <a:xfrm>
              <a:off x="481474" y="3722425"/>
              <a:ext cx="1605000" cy="465600"/>
            </a:xfrm>
            <a:prstGeom prst="rect">
              <a:avLst/>
            </a:prstGeom>
            <a:noFill/>
            <a:ln>
              <a:noFill/>
            </a:ln>
          </p:spPr>
          <p:txBody>
            <a:bodyPr spcFirstLastPara="1" wrap="square" lIns="0" tIns="0" rIns="0" bIns="0" anchor="t" anchorCtr="0">
              <a:noAutofit/>
            </a:bodyPr>
            <a:lstStyle/>
            <a:p>
              <a:pPr marL="0" marR="0" lvl="0" indent="2357" algn="l" rtl="0">
                <a:lnSpc>
                  <a:spcPct val="100000"/>
                </a:lnSpc>
                <a:spcBef>
                  <a:spcPts val="0"/>
                </a:spcBef>
                <a:spcAft>
                  <a:spcPts val="0"/>
                </a:spcAft>
                <a:buClr>
                  <a:schemeClr val="dk1"/>
                </a:buClr>
                <a:buSzPts val="1100"/>
                <a:buFont typeface="Arial"/>
                <a:buNone/>
              </a:pPr>
              <a:r>
                <a:rPr lang="en" sz="2400" b="1" i="0" u="none" strike="noStrike" cap="none">
                  <a:solidFill>
                    <a:schemeClr val="dk1"/>
                  </a:solidFill>
                  <a:latin typeface="Verizon NHG DS"/>
                  <a:ea typeface="Verizon NHG DS"/>
                  <a:cs typeface="Verizon NHG DS"/>
                  <a:sym typeface="Verizon NHG DS"/>
                </a:rPr>
                <a:t>                   12</a:t>
              </a:r>
              <a:r>
                <a:rPr lang="en" sz="1800" b="1" i="0" u="none" strike="noStrike" cap="none">
                  <a:solidFill>
                    <a:schemeClr val="dk1"/>
                  </a:solidFill>
                  <a:latin typeface="Verizon NHG DS"/>
                  <a:ea typeface="Verizon NHG DS"/>
                  <a:cs typeface="Verizon NHG DS"/>
                  <a:sym typeface="Verizon NHG DS"/>
                </a:rPr>
                <a:t>%</a:t>
              </a:r>
              <a:endParaRPr sz="800" b="0" i="0" u="none" strike="noStrike" cap="none">
                <a:solidFill>
                  <a:srgbClr val="000000"/>
                </a:solidFill>
                <a:latin typeface="Verizon NHG TX"/>
                <a:ea typeface="Verizon NHG TX"/>
                <a:cs typeface="Verizon NHG TX"/>
                <a:sym typeface="Verizon NHG TX"/>
              </a:endParaRPr>
            </a:p>
            <a:p>
              <a:pPr marL="0" marR="0" lvl="0" indent="0" algn="l" rtl="0">
                <a:lnSpc>
                  <a:spcPct val="100000"/>
                </a:lnSpc>
                <a:spcBef>
                  <a:spcPts val="0"/>
                </a:spcBef>
                <a:spcAft>
                  <a:spcPts val="0"/>
                </a:spcAft>
                <a:buClr>
                  <a:srgbClr val="000000"/>
                </a:buClr>
                <a:buSzPts val="800"/>
                <a:buFont typeface="Verizon NHG TX"/>
                <a:buNone/>
              </a:pPr>
              <a:r>
                <a:rPr lang="en" sz="1200" b="0" i="0" u="none" strike="noStrike" cap="none">
                  <a:solidFill>
                    <a:srgbClr val="000000"/>
                  </a:solidFill>
                  <a:latin typeface="Verizon NHG TX"/>
                  <a:ea typeface="Verizon NHG TX"/>
                  <a:cs typeface="Verizon NHG TX"/>
                  <a:sym typeface="Verizon NHG TX"/>
                </a:rPr>
                <a:t>Majority of </a:t>
              </a:r>
              <a:r>
                <a:rPr lang="en" sz="1200" b="1" i="0" u="none" strike="noStrike" cap="none">
                  <a:solidFill>
                    <a:srgbClr val="000000"/>
                  </a:solidFill>
                  <a:latin typeface="Verizon NHG TX"/>
                  <a:ea typeface="Verizon NHG TX"/>
                  <a:cs typeface="Verizon NHG TX"/>
                  <a:sym typeface="Verizon NHG TX"/>
                </a:rPr>
                <a:t>phone settings </a:t>
              </a:r>
              <a:r>
                <a:rPr lang="en" sz="1200" b="0" i="0" u="none" strike="noStrike" cap="none">
                  <a:solidFill>
                    <a:srgbClr val="000000"/>
                  </a:solidFill>
                  <a:latin typeface="Verizon NHG TX"/>
                  <a:ea typeface="Verizon NHG TX"/>
                  <a:cs typeface="Verizon NHG TX"/>
                  <a:sym typeface="Verizon NHG TX"/>
                </a:rPr>
                <a:t>calls are from Canada and Mexico</a:t>
              </a:r>
              <a:endParaRPr sz="1200" b="0" i="0" u="none" strike="noStrike" cap="none">
                <a:solidFill>
                  <a:srgbClr val="000000"/>
                </a:solidFill>
                <a:latin typeface="Arial"/>
                <a:ea typeface="Arial"/>
                <a:cs typeface="Arial"/>
                <a:sym typeface="Arial"/>
              </a:endParaRPr>
            </a:p>
          </p:txBody>
        </p:sp>
        <p:pic>
          <p:nvPicPr>
            <p:cNvPr id="1211" name="Google Shape;1211;p160"/>
            <p:cNvPicPr preferRelativeResize="0"/>
            <p:nvPr/>
          </p:nvPicPr>
          <p:blipFill rotWithShape="1">
            <a:blip r:embed="rId5">
              <a:alphaModFix/>
            </a:blip>
            <a:srcRect/>
            <a:stretch/>
          </p:blipFill>
          <p:spPr>
            <a:xfrm>
              <a:off x="421275" y="3320025"/>
              <a:ext cx="1004425" cy="1004425"/>
            </a:xfrm>
            <a:prstGeom prst="rect">
              <a:avLst/>
            </a:prstGeom>
            <a:noFill/>
            <a:ln>
              <a:noFill/>
            </a:ln>
          </p:spPr>
        </p:pic>
      </p:grpSp>
      <p:pic>
        <p:nvPicPr>
          <p:cNvPr id="1212" name="Google Shape;1212;p160"/>
          <p:cNvPicPr preferRelativeResize="0"/>
          <p:nvPr/>
        </p:nvPicPr>
        <p:blipFill rotWithShape="1">
          <a:blip r:embed="rId6">
            <a:alphaModFix/>
          </a:blip>
          <a:srcRect/>
          <a:stretch/>
        </p:blipFill>
        <p:spPr>
          <a:xfrm>
            <a:off x="2739675" y="3655675"/>
            <a:ext cx="636925" cy="636925"/>
          </a:xfrm>
          <a:prstGeom prst="rect">
            <a:avLst/>
          </a:prstGeom>
          <a:noFill/>
          <a:ln>
            <a:noFill/>
          </a:ln>
        </p:spPr>
      </p:pic>
      <p:pic>
        <p:nvPicPr>
          <p:cNvPr id="1213" name="Google Shape;1213;p160"/>
          <p:cNvPicPr preferRelativeResize="0"/>
          <p:nvPr/>
        </p:nvPicPr>
        <p:blipFill rotWithShape="1">
          <a:blip r:embed="rId7">
            <a:alphaModFix/>
          </a:blip>
          <a:srcRect/>
          <a:stretch/>
        </p:blipFill>
        <p:spPr>
          <a:xfrm>
            <a:off x="2684875" y="2350325"/>
            <a:ext cx="690001" cy="690001"/>
          </a:xfrm>
          <a:prstGeom prst="rect">
            <a:avLst/>
          </a:prstGeom>
          <a:noFill/>
          <a:ln>
            <a:noFill/>
          </a:ln>
        </p:spPr>
      </p:pic>
    </p:spTree>
    <p:extLst>
      <p:ext uri="{BB962C8B-B14F-4D97-AF65-F5344CB8AC3E}">
        <p14:creationId xmlns:p14="http://schemas.microsoft.com/office/powerpoint/2010/main" val="2139345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pic>
        <p:nvPicPr>
          <p:cNvPr id="1219" name="Google Shape;1219;p161"/>
          <p:cNvPicPr preferRelativeResize="0"/>
          <p:nvPr/>
        </p:nvPicPr>
        <p:blipFill rotWithShape="1">
          <a:blip r:embed="rId3">
            <a:alphaModFix/>
          </a:blip>
          <a:srcRect r="17149"/>
          <a:stretch/>
        </p:blipFill>
        <p:spPr>
          <a:xfrm>
            <a:off x="2760400" y="0"/>
            <a:ext cx="6383593" cy="5143502"/>
          </a:xfrm>
          <a:prstGeom prst="rect">
            <a:avLst/>
          </a:prstGeom>
          <a:noFill/>
          <a:ln>
            <a:noFill/>
          </a:ln>
        </p:spPr>
      </p:pic>
      <p:sp>
        <p:nvSpPr>
          <p:cNvPr id="1220" name="Google Shape;1220;p161"/>
          <p:cNvSpPr/>
          <p:nvPr/>
        </p:nvSpPr>
        <p:spPr>
          <a:xfrm rot="5400000">
            <a:off x="2527250" y="208200"/>
            <a:ext cx="5148000" cy="4731600"/>
          </a:xfrm>
          <a:prstGeom prst="rect">
            <a:avLst/>
          </a:prstGeom>
          <a:gradFill>
            <a:gsLst>
              <a:gs pos="0">
                <a:srgbClr val="FFFFFF">
                  <a:alpha val="0"/>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1" name="Google Shape;1221;p161"/>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1222" name="Google Shape;1222;p161"/>
          <p:cNvSpPr txBox="1"/>
          <p:nvPr/>
        </p:nvSpPr>
        <p:spPr>
          <a:xfrm>
            <a:off x="1333500" y="4612166"/>
            <a:ext cx="7124700" cy="3012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 sz="650" b="0" i="0" u="none" strike="noStrike" cap="none">
                <a:solidFill>
                  <a:schemeClr val="dk1"/>
                </a:solidFill>
                <a:latin typeface="Verizon NHG DS"/>
                <a:ea typeface="Verizon NHG DS"/>
                <a:cs typeface="Verizon NHG DS"/>
                <a:sym typeface="Verizon NHG DS"/>
              </a:rPr>
              <a:t>Verizon confidential and proprietary. Unauthorized disclosure, reproduction or other use prohibited.</a:t>
            </a:r>
            <a:endParaRPr sz="650" b="0" i="0" u="none" strike="noStrike" cap="none">
              <a:solidFill>
                <a:schemeClr val="dk1"/>
              </a:solidFill>
              <a:latin typeface="Verizon NHG DS"/>
              <a:ea typeface="Verizon NHG DS"/>
              <a:cs typeface="Verizon NHG DS"/>
              <a:sym typeface="Verizon NHG DS"/>
            </a:endParaRPr>
          </a:p>
        </p:txBody>
      </p:sp>
      <p:sp>
        <p:nvSpPr>
          <p:cNvPr id="1223" name="Google Shape;1223;p161"/>
          <p:cNvSpPr txBox="1">
            <a:spLocks noGrp="1"/>
          </p:cNvSpPr>
          <p:nvPr>
            <p:ph type="title"/>
          </p:nvPr>
        </p:nvSpPr>
        <p:spPr>
          <a:xfrm>
            <a:off x="457200" y="594360"/>
            <a:ext cx="8229600" cy="36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International Call Intent Categories</a:t>
            </a:r>
            <a:endParaRPr/>
          </a:p>
        </p:txBody>
      </p:sp>
      <p:sp>
        <p:nvSpPr>
          <p:cNvPr id="1224" name="Google Shape;1224;p161"/>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700"/>
              <a:buFont typeface="Arial"/>
              <a:buNone/>
            </a:pPr>
            <a:fld id="{00000000-1234-1234-1234-123412341234}" type="slidenum">
              <a:rPr lang="en"/>
              <a:t>39</a:t>
            </a:fld>
            <a:endParaRPr/>
          </a:p>
        </p:txBody>
      </p:sp>
      <p:sp>
        <p:nvSpPr>
          <p:cNvPr id="1225" name="Google Shape;1225;p161"/>
          <p:cNvSpPr/>
          <p:nvPr/>
        </p:nvSpPr>
        <p:spPr>
          <a:xfrm>
            <a:off x="530666" y="1185450"/>
            <a:ext cx="2371500" cy="364800"/>
          </a:xfrm>
          <a:prstGeom prst="rect">
            <a:avLst/>
          </a:prstGeom>
          <a:solidFill>
            <a:srgbClr val="000000"/>
          </a:solid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600" b="1">
                <a:solidFill>
                  <a:schemeClr val="lt1"/>
                </a:solidFill>
                <a:latin typeface="Verizon NHG TX"/>
                <a:ea typeface="Verizon NHG TX"/>
                <a:cs typeface="Verizon NHG TX"/>
                <a:sym typeface="Verizon NHG TX"/>
              </a:rPr>
              <a:t>Call Before Travel</a:t>
            </a:r>
            <a:endParaRPr sz="1600" b="1">
              <a:solidFill>
                <a:srgbClr val="FFFFFF"/>
              </a:solidFill>
              <a:latin typeface="Verizon NHG TX"/>
              <a:ea typeface="Verizon NHG TX"/>
              <a:cs typeface="Verizon NHG TX"/>
              <a:sym typeface="Verizon NHG TX"/>
            </a:endParaRPr>
          </a:p>
        </p:txBody>
      </p:sp>
      <p:grpSp>
        <p:nvGrpSpPr>
          <p:cNvPr id="1226" name="Google Shape;1226;p161"/>
          <p:cNvGrpSpPr/>
          <p:nvPr/>
        </p:nvGrpSpPr>
        <p:grpSpPr>
          <a:xfrm>
            <a:off x="530666" y="1439995"/>
            <a:ext cx="1803076" cy="2998719"/>
            <a:chOff x="440500" y="1794225"/>
            <a:chExt cx="987500" cy="2223250"/>
          </a:xfrm>
        </p:grpSpPr>
        <p:sp>
          <p:nvSpPr>
            <p:cNvPr id="1227" name="Google Shape;1227;p161"/>
            <p:cNvSpPr/>
            <p:nvPr/>
          </p:nvSpPr>
          <p:spPr>
            <a:xfrm>
              <a:off x="665089" y="197311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Plan/Tp Enquiry</a:t>
              </a:r>
              <a:endParaRPr sz="900" b="1">
                <a:solidFill>
                  <a:schemeClr val="dk1"/>
                </a:solidFill>
                <a:latin typeface="Verizon NHG TX"/>
                <a:ea typeface="Verizon NHG TX"/>
                <a:cs typeface="Verizon NHG TX"/>
                <a:sym typeface="Verizon NHG TX"/>
              </a:endParaRPr>
            </a:p>
            <a:p>
              <a:pPr marL="0" marR="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(169,361, 37.20%)</a:t>
              </a:r>
              <a:endParaRPr sz="900" b="1">
                <a:latin typeface="Verizon NHG TX"/>
                <a:ea typeface="Verizon NHG TX"/>
                <a:cs typeface="Verizon NHG TX"/>
                <a:sym typeface="Verizon NHG TX"/>
              </a:endParaRPr>
            </a:p>
          </p:txBody>
        </p:sp>
        <p:sp>
          <p:nvSpPr>
            <p:cNvPr id="1228" name="Google Shape;1228;p161"/>
            <p:cNvSpPr/>
            <p:nvPr/>
          </p:nvSpPr>
          <p:spPr>
            <a:xfrm>
              <a:off x="665089" y="232192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Bill Details</a:t>
              </a:r>
              <a:endParaRPr sz="900" b="1">
                <a:solidFill>
                  <a:schemeClr val="dk1"/>
                </a:solidFill>
                <a:latin typeface="Verizon NHG TX"/>
                <a:ea typeface="Verizon NHG TX"/>
                <a:cs typeface="Verizon NHG TX"/>
                <a:sym typeface="Verizon NHG TX"/>
              </a:endParaRPr>
            </a:p>
            <a:p>
              <a:pPr marL="0" marR="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(52,727, 11.60%)</a:t>
              </a:r>
              <a:endParaRPr sz="900" b="1">
                <a:latin typeface="Verizon NHG TX"/>
                <a:ea typeface="Verizon NHG TX"/>
                <a:cs typeface="Verizon NHG TX"/>
                <a:sym typeface="Verizon NHG TX"/>
              </a:endParaRPr>
            </a:p>
          </p:txBody>
        </p:sp>
        <p:sp>
          <p:nvSpPr>
            <p:cNvPr id="1229" name="Google Shape;1229;p161"/>
            <p:cNvSpPr/>
            <p:nvPr/>
          </p:nvSpPr>
          <p:spPr>
            <a:xfrm>
              <a:off x="665089" y="267073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Plan/Tp Data &amp; Wifi</a:t>
              </a:r>
              <a:endParaRPr sz="900" b="1">
                <a:solidFill>
                  <a:schemeClr val="dk1"/>
                </a:solidFill>
                <a:latin typeface="Verizon NHG TX"/>
                <a:ea typeface="Verizon NHG TX"/>
                <a:cs typeface="Verizon NHG TX"/>
                <a:sym typeface="Verizon NHG TX"/>
              </a:endParaRPr>
            </a:p>
            <a:p>
              <a:pPr marL="0" marR="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(47,718, 10.50%)</a:t>
              </a:r>
              <a:endParaRPr sz="900" b="1">
                <a:latin typeface="Verizon NHG TX"/>
                <a:ea typeface="Verizon NHG TX"/>
                <a:cs typeface="Verizon NHG TX"/>
                <a:sym typeface="Verizon NHG TX"/>
              </a:endParaRPr>
            </a:p>
          </p:txBody>
        </p:sp>
        <p:sp>
          <p:nvSpPr>
            <p:cNvPr id="1230" name="Google Shape;1230;p161"/>
            <p:cNvSpPr/>
            <p:nvPr/>
          </p:nvSpPr>
          <p:spPr>
            <a:xfrm>
              <a:off x="665089" y="301954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Coverage</a:t>
              </a:r>
              <a:endParaRPr sz="900" b="1">
                <a:solidFill>
                  <a:schemeClr val="dk1"/>
                </a:solidFill>
                <a:latin typeface="Verizon NHG TX"/>
                <a:ea typeface="Verizon NHG TX"/>
                <a:cs typeface="Verizon NHG TX"/>
                <a:sym typeface="Verizon NHG TX"/>
              </a:endParaRPr>
            </a:p>
            <a:p>
              <a:pPr marL="0" marR="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(35,644, 7.80%)</a:t>
              </a:r>
              <a:endParaRPr sz="900" b="1">
                <a:latin typeface="Verizon NHG TX"/>
                <a:ea typeface="Verizon NHG TX"/>
                <a:cs typeface="Verizon NHG TX"/>
                <a:sym typeface="Verizon NHG TX"/>
              </a:endParaRPr>
            </a:p>
          </p:txBody>
        </p:sp>
        <p:sp>
          <p:nvSpPr>
            <p:cNvPr id="1231" name="Google Shape;1231;p161"/>
            <p:cNvSpPr/>
            <p:nvPr/>
          </p:nvSpPr>
          <p:spPr>
            <a:xfrm>
              <a:off x="665089" y="3368353"/>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Family</a:t>
              </a:r>
              <a:endParaRPr sz="900" b="1">
                <a:solidFill>
                  <a:schemeClr val="dk1"/>
                </a:solidFill>
                <a:latin typeface="Verizon NHG TX"/>
                <a:ea typeface="Verizon NHG TX"/>
                <a:cs typeface="Verizon NHG TX"/>
                <a:sym typeface="Verizon NHG TX"/>
              </a:endParaRPr>
            </a:p>
            <a:p>
              <a:pPr marL="0" marR="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(34,049, 7.50%)</a:t>
              </a:r>
              <a:endParaRPr sz="900" b="1">
                <a:latin typeface="Verizon NHG TX"/>
                <a:ea typeface="Verizon NHG TX"/>
                <a:cs typeface="Verizon NHG TX"/>
                <a:sym typeface="Verizon NHG TX"/>
              </a:endParaRPr>
            </a:p>
          </p:txBody>
        </p:sp>
        <p:sp>
          <p:nvSpPr>
            <p:cNvPr id="1232" name="Google Shape;1232;p161"/>
            <p:cNvSpPr/>
            <p:nvPr/>
          </p:nvSpPr>
          <p:spPr>
            <a:xfrm>
              <a:off x="665100" y="3717175"/>
              <a:ext cx="762900" cy="3003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Cruise Plan</a:t>
              </a:r>
              <a:endParaRPr sz="900" b="1">
                <a:solidFill>
                  <a:schemeClr val="dk1"/>
                </a:solidFill>
                <a:latin typeface="Verizon NHG TX"/>
                <a:ea typeface="Verizon NHG TX"/>
                <a:cs typeface="Verizon NHG TX"/>
                <a:sym typeface="Verizon NHG TX"/>
              </a:endParaRPr>
            </a:p>
            <a:p>
              <a:pPr marL="0" marR="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(32,792, 7.20%)</a:t>
              </a:r>
              <a:endParaRPr sz="900" b="1">
                <a:latin typeface="Verizon NHG TX"/>
                <a:ea typeface="Verizon NHG TX"/>
                <a:cs typeface="Verizon NHG TX"/>
                <a:sym typeface="Verizon NHG TX"/>
              </a:endParaRPr>
            </a:p>
          </p:txBody>
        </p:sp>
        <p:sp>
          <p:nvSpPr>
            <p:cNvPr id="1233" name="Google Shape;1233;p161"/>
            <p:cNvSpPr/>
            <p:nvPr/>
          </p:nvSpPr>
          <p:spPr>
            <a:xfrm>
              <a:off x="440500" y="1794225"/>
              <a:ext cx="159000" cy="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4" name="Google Shape;1234;p161"/>
            <p:cNvCxnSpPr>
              <a:stCxn id="1233" idx="2"/>
              <a:endCxn id="1227" idx="1"/>
            </p:cNvCxnSpPr>
            <p:nvPr/>
          </p:nvCxnSpPr>
          <p:spPr>
            <a:xfrm rot="-5400000" flipH="1">
              <a:off x="476500" y="1935525"/>
              <a:ext cx="232200" cy="145200"/>
            </a:xfrm>
            <a:prstGeom prst="bentConnector2">
              <a:avLst/>
            </a:prstGeom>
            <a:noFill/>
            <a:ln w="9525" cap="flat" cmpd="sng">
              <a:solidFill>
                <a:schemeClr val="dk2"/>
              </a:solidFill>
              <a:prstDash val="solid"/>
              <a:round/>
              <a:headEnd type="none" w="med" len="med"/>
              <a:tailEnd type="triangle" w="med" len="med"/>
            </a:ln>
          </p:spPr>
        </p:cxnSp>
        <p:cxnSp>
          <p:nvCxnSpPr>
            <p:cNvPr id="1235" name="Google Shape;1235;p161"/>
            <p:cNvCxnSpPr>
              <a:stCxn id="1233" idx="2"/>
              <a:endCxn id="1228" idx="1"/>
            </p:cNvCxnSpPr>
            <p:nvPr/>
          </p:nvCxnSpPr>
          <p:spPr>
            <a:xfrm rot="-5400000" flipH="1">
              <a:off x="302050" y="2109975"/>
              <a:ext cx="581100" cy="145200"/>
            </a:xfrm>
            <a:prstGeom prst="bentConnector2">
              <a:avLst/>
            </a:prstGeom>
            <a:noFill/>
            <a:ln w="9525" cap="flat" cmpd="sng">
              <a:solidFill>
                <a:schemeClr val="dk2"/>
              </a:solidFill>
              <a:prstDash val="solid"/>
              <a:round/>
              <a:headEnd type="none" w="med" len="med"/>
              <a:tailEnd type="triangle" w="med" len="med"/>
            </a:ln>
          </p:spPr>
        </p:cxnSp>
        <p:cxnSp>
          <p:nvCxnSpPr>
            <p:cNvPr id="1236" name="Google Shape;1236;p161"/>
            <p:cNvCxnSpPr>
              <a:stCxn id="1233" idx="2"/>
              <a:endCxn id="1229" idx="1"/>
            </p:cNvCxnSpPr>
            <p:nvPr/>
          </p:nvCxnSpPr>
          <p:spPr>
            <a:xfrm rot="-5400000" flipH="1">
              <a:off x="127600" y="2284425"/>
              <a:ext cx="930000" cy="145200"/>
            </a:xfrm>
            <a:prstGeom prst="bentConnector2">
              <a:avLst/>
            </a:prstGeom>
            <a:noFill/>
            <a:ln w="9525" cap="flat" cmpd="sng">
              <a:solidFill>
                <a:schemeClr val="dk2"/>
              </a:solidFill>
              <a:prstDash val="solid"/>
              <a:round/>
              <a:headEnd type="none" w="med" len="med"/>
              <a:tailEnd type="triangle" w="med" len="med"/>
            </a:ln>
          </p:spPr>
        </p:cxnSp>
        <p:cxnSp>
          <p:nvCxnSpPr>
            <p:cNvPr id="1237" name="Google Shape;1237;p161"/>
            <p:cNvCxnSpPr>
              <a:stCxn id="1233" idx="2"/>
              <a:endCxn id="1230" idx="1"/>
            </p:cNvCxnSpPr>
            <p:nvPr/>
          </p:nvCxnSpPr>
          <p:spPr>
            <a:xfrm rot="-5400000" flipH="1">
              <a:off x="-46700" y="2458725"/>
              <a:ext cx="1278600" cy="145200"/>
            </a:xfrm>
            <a:prstGeom prst="bentConnector2">
              <a:avLst/>
            </a:prstGeom>
            <a:noFill/>
            <a:ln w="9525" cap="flat" cmpd="sng">
              <a:solidFill>
                <a:schemeClr val="dk2"/>
              </a:solidFill>
              <a:prstDash val="solid"/>
              <a:round/>
              <a:headEnd type="none" w="med" len="med"/>
              <a:tailEnd type="triangle" w="med" len="med"/>
            </a:ln>
          </p:spPr>
        </p:cxnSp>
        <p:cxnSp>
          <p:nvCxnSpPr>
            <p:cNvPr id="1238" name="Google Shape;1238;p161"/>
            <p:cNvCxnSpPr>
              <a:stCxn id="1233" idx="2"/>
              <a:endCxn id="1231" idx="1"/>
            </p:cNvCxnSpPr>
            <p:nvPr/>
          </p:nvCxnSpPr>
          <p:spPr>
            <a:xfrm rot="-5400000" flipH="1">
              <a:off x="-221150" y="2633175"/>
              <a:ext cx="1627500" cy="145200"/>
            </a:xfrm>
            <a:prstGeom prst="bentConnector2">
              <a:avLst/>
            </a:prstGeom>
            <a:noFill/>
            <a:ln w="9525" cap="flat" cmpd="sng">
              <a:solidFill>
                <a:schemeClr val="dk2"/>
              </a:solidFill>
              <a:prstDash val="solid"/>
              <a:round/>
              <a:headEnd type="none" w="med" len="med"/>
              <a:tailEnd type="triangle" w="med" len="med"/>
            </a:ln>
          </p:spPr>
        </p:cxnSp>
        <p:cxnSp>
          <p:nvCxnSpPr>
            <p:cNvPr id="1239" name="Google Shape;1239;p161"/>
            <p:cNvCxnSpPr>
              <a:stCxn id="1233" idx="2"/>
              <a:endCxn id="1232" idx="1"/>
            </p:cNvCxnSpPr>
            <p:nvPr/>
          </p:nvCxnSpPr>
          <p:spPr>
            <a:xfrm rot="-5400000" flipH="1">
              <a:off x="-395000" y="2807025"/>
              <a:ext cx="1975200" cy="145200"/>
            </a:xfrm>
            <a:prstGeom prst="bentConnector2">
              <a:avLst/>
            </a:prstGeom>
            <a:noFill/>
            <a:ln w="9525" cap="flat" cmpd="sng">
              <a:solidFill>
                <a:schemeClr val="dk2"/>
              </a:solidFill>
              <a:prstDash val="solid"/>
              <a:round/>
              <a:headEnd type="none" w="med" len="med"/>
              <a:tailEnd type="triangle" w="med" len="med"/>
            </a:ln>
          </p:spPr>
        </p:cxnSp>
      </p:grpSp>
      <p:sp>
        <p:nvSpPr>
          <p:cNvPr id="1240" name="Google Shape;1240;p161"/>
          <p:cNvSpPr/>
          <p:nvPr/>
        </p:nvSpPr>
        <p:spPr>
          <a:xfrm>
            <a:off x="3117100" y="1185450"/>
            <a:ext cx="2655300" cy="364800"/>
          </a:xfrm>
          <a:prstGeom prst="rect">
            <a:avLst/>
          </a:prstGeom>
          <a:solidFill>
            <a:srgbClr val="000000"/>
          </a:solid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600" b="1">
                <a:solidFill>
                  <a:schemeClr val="lt1"/>
                </a:solidFill>
                <a:latin typeface="Verizon NHG TX"/>
                <a:ea typeface="Verizon NHG TX"/>
                <a:cs typeface="Verizon NHG TX"/>
                <a:sym typeface="Verizon NHG TX"/>
              </a:rPr>
              <a:t>Call During/ After Travel</a:t>
            </a:r>
            <a:endParaRPr sz="1600" b="1">
              <a:solidFill>
                <a:srgbClr val="FFFFFF"/>
              </a:solidFill>
              <a:latin typeface="Verizon NHG TX"/>
              <a:ea typeface="Verizon NHG TX"/>
              <a:cs typeface="Verizon NHG TX"/>
              <a:sym typeface="Verizon NHG TX"/>
            </a:endParaRPr>
          </a:p>
        </p:txBody>
      </p:sp>
      <p:grpSp>
        <p:nvGrpSpPr>
          <p:cNvPr id="1241" name="Google Shape;1241;p161"/>
          <p:cNvGrpSpPr/>
          <p:nvPr/>
        </p:nvGrpSpPr>
        <p:grpSpPr>
          <a:xfrm>
            <a:off x="3117091" y="1439995"/>
            <a:ext cx="1803076" cy="2998719"/>
            <a:chOff x="440500" y="1794225"/>
            <a:chExt cx="987500" cy="2223250"/>
          </a:xfrm>
        </p:grpSpPr>
        <p:sp>
          <p:nvSpPr>
            <p:cNvPr id="1242" name="Google Shape;1242;p161"/>
            <p:cNvSpPr/>
            <p:nvPr/>
          </p:nvSpPr>
          <p:spPr>
            <a:xfrm>
              <a:off x="665089" y="197311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Bill Details</a:t>
              </a:r>
              <a:endParaRPr sz="900" b="1">
                <a:solidFill>
                  <a:schemeClr val="dk1"/>
                </a:solidFill>
                <a:latin typeface="Verizon NHG TX"/>
                <a:ea typeface="Verizon NHG TX"/>
                <a:cs typeface="Verizon NHG TX"/>
                <a:sym typeface="Verizon NHG TX"/>
              </a:endParaRPr>
            </a:p>
            <a:p>
              <a:pPr marL="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(55,031, 36.10%)</a:t>
              </a:r>
              <a:endParaRPr sz="900" b="1">
                <a:solidFill>
                  <a:schemeClr val="dk1"/>
                </a:solidFill>
                <a:latin typeface="Verizon NHG TX"/>
                <a:ea typeface="Verizon NHG TX"/>
                <a:cs typeface="Verizon NHG TX"/>
                <a:sym typeface="Verizon NHG TX"/>
              </a:endParaRPr>
            </a:p>
          </p:txBody>
        </p:sp>
        <p:sp>
          <p:nvSpPr>
            <p:cNvPr id="1243" name="Google Shape;1243;p161"/>
            <p:cNvSpPr/>
            <p:nvPr/>
          </p:nvSpPr>
          <p:spPr>
            <a:xfrm>
              <a:off x="665089" y="232192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Plan/Tp Enquiry</a:t>
              </a:r>
              <a:endParaRPr sz="900" b="1">
                <a:solidFill>
                  <a:schemeClr val="dk1"/>
                </a:solidFill>
                <a:latin typeface="Verizon NHG TX"/>
                <a:ea typeface="Verizon NHG TX"/>
                <a:cs typeface="Verizon NHG TX"/>
                <a:sym typeface="Verizon NHG TX"/>
              </a:endParaRPr>
            </a:p>
            <a:p>
              <a:pPr marL="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(30,290, 19.90%)</a:t>
              </a:r>
              <a:endParaRPr sz="900" b="1">
                <a:solidFill>
                  <a:schemeClr val="dk1"/>
                </a:solidFill>
                <a:latin typeface="Verizon NHG TX"/>
                <a:ea typeface="Verizon NHG TX"/>
                <a:cs typeface="Verizon NHG TX"/>
                <a:sym typeface="Verizon NHG TX"/>
              </a:endParaRPr>
            </a:p>
          </p:txBody>
        </p:sp>
        <p:sp>
          <p:nvSpPr>
            <p:cNvPr id="1244" name="Google Shape;1244;p161"/>
            <p:cNvSpPr/>
            <p:nvPr/>
          </p:nvSpPr>
          <p:spPr>
            <a:xfrm>
              <a:off x="665089" y="267073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Plan /Tp Data &amp; Wifi</a:t>
              </a:r>
              <a:endParaRPr sz="900" b="1">
                <a:solidFill>
                  <a:schemeClr val="dk1"/>
                </a:solidFill>
                <a:latin typeface="Verizon NHG TX"/>
                <a:ea typeface="Verizon NHG TX"/>
                <a:cs typeface="Verizon NHG TX"/>
                <a:sym typeface="Verizon NHG TX"/>
              </a:endParaRPr>
            </a:p>
            <a:p>
              <a:pPr marL="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(12,907, 8.50%)</a:t>
              </a:r>
              <a:endParaRPr sz="900" b="1">
                <a:solidFill>
                  <a:schemeClr val="dk1"/>
                </a:solidFill>
                <a:latin typeface="Verizon NHG TX"/>
                <a:ea typeface="Verizon NHG TX"/>
                <a:cs typeface="Verizon NHG TX"/>
                <a:sym typeface="Verizon NHG TX"/>
              </a:endParaRPr>
            </a:p>
          </p:txBody>
        </p:sp>
        <p:sp>
          <p:nvSpPr>
            <p:cNvPr id="1245" name="Google Shape;1245;p161"/>
            <p:cNvSpPr/>
            <p:nvPr/>
          </p:nvSpPr>
          <p:spPr>
            <a:xfrm>
              <a:off x="665089" y="301954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Phone Settings</a:t>
              </a:r>
              <a:endParaRPr sz="900" b="1">
                <a:solidFill>
                  <a:schemeClr val="dk1"/>
                </a:solidFill>
                <a:latin typeface="Verizon NHG TX"/>
                <a:ea typeface="Verizon NHG TX"/>
                <a:cs typeface="Verizon NHG TX"/>
                <a:sym typeface="Verizon NHG TX"/>
              </a:endParaRPr>
            </a:p>
            <a:p>
              <a:pPr marL="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(10,292, 6.80%)</a:t>
              </a:r>
              <a:endParaRPr sz="900" b="1">
                <a:solidFill>
                  <a:schemeClr val="dk1"/>
                </a:solidFill>
                <a:latin typeface="Verizon NHG TX"/>
                <a:ea typeface="Verizon NHG TX"/>
                <a:cs typeface="Verizon NHG TX"/>
                <a:sym typeface="Verizon NHG TX"/>
              </a:endParaRPr>
            </a:p>
          </p:txBody>
        </p:sp>
        <p:sp>
          <p:nvSpPr>
            <p:cNvPr id="1246" name="Google Shape;1246;p161"/>
            <p:cNvSpPr/>
            <p:nvPr/>
          </p:nvSpPr>
          <p:spPr>
            <a:xfrm>
              <a:off x="665089" y="3368353"/>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Family</a:t>
              </a:r>
              <a:endParaRPr sz="900" b="1">
                <a:solidFill>
                  <a:schemeClr val="dk1"/>
                </a:solidFill>
                <a:latin typeface="Verizon NHG TX"/>
                <a:ea typeface="Verizon NHG TX"/>
                <a:cs typeface="Verizon NHG TX"/>
                <a:sym typeface="Verizon NHG TX"/>
              </a:endParaRPr>
            </a:p>
            <a:p>
              <a:pPr marL="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(9,938, 6.50%)</a:t>
              </a:r>
              <a:endParaRPr sz="900" b="1">
                <a:solidFill>
                  <a:schemeClr val="dk1"/>
                </a:solidFill>
                <a:latin typeface="Verizon NHG TX"/>
                <a:ea typeface="Verizon NHG TX"/>
                <a:cs typeface="Verizon NHG TX"/>
                <a:sym typeface="Verizon NHG TX"/>
              </a:endParaRPr>
            </a:p>
          </p:txBody>
        </p:sp>
        <p:sp>
          <p:nvSpPr>
            <p:cNvPr id="1247" name="Google Shape;1247;p161"/>
            <p:cNvSpPr/>
            <p:nvPr/>
          </p:nvSpPr>
          <p:spPr>
            <a:xfrm>
              <a:off x="665100" y="3717175"/>
              <a:ext cx="762900" cy="3003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Coverage</a:t>
              </a:r>
              <a:endParaRPr sz="900" b="1">
                <a:solidFill>
                  <a:schemeClr val="dk1"/>
                </a:solidFill>
                <a:latin typeface="Verizon NHG TX"/>
                <a:ea typeface="Verizon NHG TX"/>
                <a:cs typeface="Verizon NHG TX"/>
                <a:sym typeface="Verizon NHG TX"/>
              </a:endParaRPr>
            </a:p>
            <a:p>
              <a:pPr marL="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(7,985, 5.20%)</a:t>
              </a:r>
              <a:endParaRPr sz="900" b="1">
                <a:solidFill>
                  <a:schemeClr val="dk1"/>
                </a:solidFill>
                <a:latin typeface="Verizon NHG TX"/>
                <a:ea typeface="Verizon NHG TX"/>
                <a:cs typeface="Verizon NHG TX"/>
                <a:sym typeface="Verizon NHG TX"/>
              </a:endParaRPr>
            </a:p>
          </p:txBody>
        </p:sp>
        <p:sp>
          <p:nvSpPr>
            <p:cNvPr id="1248" name="Google Shape;1248;p161"/>
            <p:cNvSpPr/>
            <p:nvPr/>
          </p:nvSpPr>
          <p:spPr>
            <a:xfrm>
              <a:off x="440500" y="1794225"/>
              <a:ext cx="159000" cy="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9" name="Google Shape;1249;p161"/>
            <p:cNvCxnSpPr>
              <a:stCxn id="1248" idx="2"/>
              <a:endCxn id="1242" idx="1"/>
            </p:cNvCxnSpPr>
            <p:nvPr/>
          </p:nvCxnSpPr>
          <p:spPr>
            <a:xfrm rot="-5400000" flipH="1">
              <a:off x="476500" y="1935525"/>
              <a:ext cx="232200" cy="145200"/>
            </a:xfrm>
            <a:prstGeom prst="bentConnector2">
              <a:avLst/>
            </a:prstGeom>
            <a:noFill/>
            <a:ln w="9525" cap="flat" cmpd="sng">
              <a:solidFill>
                <a:schemeClr val="dk2"/>
              </a:solidFill>
              <a:prstDash val="solid"/>
              <a:round/>
              <a:headEnd type="none" w="med" len="med"/>
              <a:tailEnd type="triangle" w="med" len="med"/>
            </a:ln>
          </p:spPr>
        </p:cxnSp>
        <p:cxnSp>
          <p:nvCxnSpPr>
            <p:cNvPr id="1250" name="Google Shape;1250;p161"/>
            <p:cNvCxnSpPr>
              <a:stCxn id="1248" idx="2"/>
              <a:endCxn id="1243" idx="1"/>
            </p:cNvCxnSpPr>
            <p:nvPr/>
          </p:nvCxnSpPr>
          <p:spPr>
            <a:xfrm rot="-5400000" flipH="1">
              <a:off x="302050" y="2109975"/>
              <a:ext cx="581100" cy="145200"/>
            </a:xfrm>
            <a:prstGeom prst="bentConnector2">
              <a:avLst/>
            </a:prstGeom>
            <a:noFill/>
            <a:ln w="9525" cap="flat" cmpd="sng">
              <a:solidFill>
                <a:schemeClr val="dk2"/>
              </a:solidFill>
              <a:prstDash val="solid"/>
              <a:round/>
              <a:headEnd type="none" w="med" len="med"/>
              <a:tailEnd type="triangle" w="med" len="med"/>
            </a:ln>
          </p:spPr>
        </p:cxnSp>
        <p:cxnSp>
          <p:nvCxnSpPr>
            <p:cNvPr id="1251" name="Google Shape;1251;p161"/>
            <p:cNvCxnSpPr>
              <a:stCxn id="1248" idx="2"/>
              <a:endCxn id="1244" idx="1"/>
            </p:cNvCxnSpPr>
            <p:nvPr/>
          </p:nvCxnSpPr>
          <p:spPr>
            <a:xfrm rot="-5400000" flipH="1">
              <a:off x="127600" y="2284425"/>
              <a:ext cx="930000" cy="145200"/>
            </a:xfrm>
            <a:prstGeom prst="bentConnector2">
              <a:avLst/>
            </a:prstGeom>
            <a:noFill/>
            <a:ln w="9525" cap="flat" cmpd="sng">
              <a:solidFill>
                <a:schemeClr val="dk2"/>
              </a:solidFill>
              <a:prstDash val="solid"/>
              <a:round/>
              <a:headEnd type="none" w="med" len="med"/>
              <a:tailEnd type="triangle" w="med" len="med"/>
            </a:ln>
          </p:spPr>
        </p:cxnSp>
        <p:cxnSp>
          <p:nvCxnSpPr>
            <p:cNvPr id="1252" name="Google Shape;1252;p161"/>
            <p:cNvCxnSpPr>
              <a:stCxn id="1248" idx="2"/>
              <a:endCxn id="1245" idx="1"/>
            </p:cNvCxnSpPr>
            <p:nvPr/>
          </p:nvCxnSpPr>
          <p:spPr>
            <a:xfrm rot="-5400000" flipH="1">
              <a:off x="-46700" y="2458725"/>
              <a:ext cx="1278600" cy="145200"/>
            </a:xfrm>
            <a:prstGeom prst="bentConnector2">
              <a:avLst/>
            </a:prstGeom>
            <a:noFill/>
            <a:ln w="9525" cap="flat" cmpd="sng">
              <a:solidFill>
                <a:schemeClr val="dk2"/>
              </a:solidFill>
              <a:prstDash val="solid"/>
              <a:round/>
              <a:headEnd type="none" w="med" len="med"/>
              <a:tailEnd type="triangle" w="med" len="med"/>
            </a:ln>
          </p:spPr>
        </p:cxnSp>
        <p:cxnSp>
          <p:nvCxnSpPr>
            <p:cNvPr id="1253" name="Google Shape;1253;p161"/>
            <p:cNvCxnSpPr>
              <a:stCxn id="1248" idx="2"/>
              <a:endCxn id="1246" idx="1"/>
            </p:cNvCxnSpPr>
            <p:nvPr/>
          </p:nvCxnSpPr>
          <p:spPr>
            <a:xfrm rot="-5400000" flipH="1">
              <a:off x="-221150" y="2633175"/>
              <a:ext cx="1627500" cy="145200"/>
            </a:xfrm>
            <a:prstGeom prst="bentConnector2">
              <a:avLst/>
            </a:prstGeom>
            <a:noFill/>
            <a:ln w="9525" cap="flat" cmpd="sng">
              <a:solidFill>
                <a:schemeClr val="dk2"/>
              </a:solidFill>
              <a:prstDash val="solid"/>
              <a:round/>
              <a:headEnd type="none" w="med" len="med"/>
              <a:tailEnd type="triangle" w="med" len="med"/>
            </a:ln>
          </p:spPr>
        </p:cxnSp>
        <p:cxnSp>
          <p:nvCxnSpPr>
            <p:cNvPr id="1254" name="Google Shape;1254;p161"/>
            <p:cNvCxnSpPr>
              <a:stCxn id="1248" idx="2"/>
              <a:endCxn id="1247" idx="1"/>
            </p:cNvCxnSpPr>
            <p:nvPr/>
          </p:nvCxnSpPr>
          <p:spPr>
            <a:xfrm rot="-5400000" flipH="1">
              <a:off x="-395000" y="2807025"/>
              <a:ext cx="1975200" cy="145200"/>
            </a:xfrm>
            <a:prstGeom prst="bentConnector2">
              <a:avLst/>
            </a:prstGeom>
            <a:noFill/>
            <a:ln w="9525" cap="flat" cmpd="sng">
              <a:solidFill>
                <a:schemeClr val="dk2"/>
              </a:solidFill>
              <a:prstDash val="solid"/>
              <a:round/>
              <a:headEnd type="none" w="med" len="med"/>
              <a:tailEnd type="triangle" w="med" len="med"/>
            </a:ln>
          </p:spPr>
        </p:cxnSp>
      </p:grpSp>
      <p:graphicFrame>
        <p:nvGraphicFramePr>
          <p:cNvPr id="1255" name="Google Shape;1255;p161"/>
          <p:cNvGraphicFramePr/>
          <p:nvPr/>
        </p:nvGraphicFramePr>
        <p:xfrm>
          <a:off x="5082700" y="3551065"/>
          <a:ext cx="3889000" cy="883840"/>
        </p:xfrm>
        <a:graphic>
          <a:graphicData uri="http://schemas.openxmlformats.org/drawingml/2006/table">
            <a:tbl>
              <a:tblPr>
                <a:noFill/>
              </a:tblPr>
              <a:tblGrid>
                <a:gridCol w="3889000"/>
              </a:tblGrid>
              <a:tr h="223175">
                <a:tc>
                  <a:txBody>
                    <a:bodyPr/>
                    <a:lstStyle/>
                    <a:p>
                      <a:pPr marL="0" lvl="0" indent="0" algn="ctr" rtl="0">
                        <a:spcBef>
                          <a:spcPts val="0"/>
                        </a:spcBef>
                        <a:spcAft>
                          <a:spcPts val="0"/>
                        </a:spcAft>
                        <a:buNone/>
                      </a:pPr>
                      <a:r>
                        <a:rPr lang="en" sz="1600" b="1">
                          <a:solidFill>
                            <a:srgbClr val="FFFFFF"/>
                          </a:solidFill>
                          <a:latin typeface="Verizon NHG TX"/>
                          <a:ea typeface="Verizon NHG TX"/>
                          <a:cs typeface="Verizon NHG TX"/>
                          <a:sym typeface="Verizon NHG TX"/>
                        </a:rPr>
                        <a:t>Observations</a:t>
                      </a:r>
                      <a:endParaRPr/>
                    </a:p>
                  </a:txBody>
                  <a:tcPr marL="91425" marR="91425" marT="45700" marB="45700">
                    <a:solidFill>
                      <a:srgbClr val="000000"/>
                    </a:solidFill>
                  </a:tcPr>
                </a:tc>
              </a:tr>
              <a:tr h="471125">
                <a:tc>
                  <a:txBody>
                    <a:bodyPr/>
                    <a:lstStyle/>
                    <a:p>
                      <a:pPr marL="285750" lvl="0" indent="-177800" algn="l" rtl="0">
                        <a:spcBef>
                          <a:spcPts val="0"/>
                        </a:spcBef>
                        <a:spcAft>
                          <a:spcPts val="0"/>
                        </a:spcAft>
                        <a:buSzPts val="1000"/>
                        <a:buFont typeface="Verizon NHG TX"/>
                        <a:buChar char="●"/>
                      </a:pPr>
                      <a:r>
                        <a:rPr lang="en" sz="1000">
                          <a:latin typeface="Verizon NHG TX"/>
                          <a:ea typeface="Verizon NHG TX"/>
                          <a:cs typeface="Verizon NHG TX"/>
                          <a:sym typeface="Verizon NHG TX"/>
                        </a:rPr>
                        <a:t>On average 73 % travellers calling before travel</a:t>
                      </a:r>
                      <a:r>
                        <a:rPr lang="en" sz="1000">
                          <a:solidFill>
                            <a:srgbClr val="000000"/>
                          </a:solidFill>
                          <a:latin typeface="Verizon NHG TX"/>
                          <a:ea typeface="Verizon NHG TX"/>
                          <a:cs typeface="Verizon NHG TX"/>
                          <a:sym typeface="Verizon NHG TX"/>
                        </a:rPr>
                        <a:t> </a:t>
                      </a:r>
                      <a:endParaRPr sz="1000">
                        <a:solidFill>
                          <a:srgbClr val="000000"/>
                        </a:solidFill>
                        <a:latin typeface="Verizon NHG TX"/>
                        <a:ea typeface="Verizon NHG TX"/>
                        <a:cs typeface="Verizon NHG TX"/>
                        <a:sym typeface="Verizon NHG TX"/>
                      </a:endParaRPr>
                    </a:p>
                    <a:p>
                      <a:pPr marL="285750" lvl="0" indent="-177800" algn="l" rtl="0">
                        <a:spcBef>
                          <a:spcPts val="0"/>
                        </a:spcBef>
                        <a:spcAft>
                          <a:spcPts val="0"/>
                        </a:spcAft>
                        <a:buSzPts val="1000"/>
                        <a:buFont typeface="Verizon NHG TX"/>
                        <a:buChar char="●"/>
                      </a:pPr>
                      <a:r>
                        <a:rPr lang="en" sz="1000">
                          <a:latin typeface="Verizon NHG TX"/>
                          <a:ea typeface="Verizon NHG TX"/>
                          <a:cs typeface="Verizon NHG TX"/>
                          <a:sym typeface="Verizon NHG TX"/>
                        </a:rPr>
                        <a:t>High volume of Cruise Plan enquiries during Nov and Dec</a:t>
                      </a:r>
                      <a:endParaRPr sz="1000">
                        <a:latin typeface="Verizon NHG TX"/>
                        <a:ea typeface="Verizon NHG TX"/>
                        <a:cs typeface="Verizon NHG TX"/>
                        <a:sym typeface="Verizon NHG TX"/>
                      </a:endParaRPr>
                    </a:p>
                    <a:p>
                      <a:pPr marL="285750" lvl="0" indent="-177800" algn="l" rtl="0">
                        <a:spcBef>
                          <a:spcPts val="0"/>
                        </a:spcBef>
                        <a:spcAft>
                          <a:spcPts val="0"/>
                        </a:spcAft>
                        <a:buSzPts val="1000"/>
                        <a:buFont typeface="Verizon NHG TX"/>
                        <a:buChar char="●"/>
                      </a:pPr>
                      <a:r>
                        <a:rPr lang="en" sz="1000">
                          <a:latin typeface="Verizon NHG TX"/>
                          <a:ea typeface="Verizon NHG TX"/>
                          <a:cs typeface="Verizon NHG TX"/>
                          <a:sym typeface="Verizon NHG TX"/>
                        </a:rPr>
                        <a:t>Billing related coll volume significantly high after travel</a:t>
                      </a:r>
                      <a:endParaRPr sz="1000">
                        <a:latin typeface="Verizon NHG TX"/>
                        <a:ea typeface="Verizon NHG TX"/>
                        <a:cs typeface="Verizon NHG TX"/>
                        <a:sym typeface="Verizon NHG TX"/>
                      </a:endParaRPr>
                    </a:p>
                  </a:txBody>
                  <a:tcPr marL="91425" marR="91425" marT="45700" marB="45700">
                    <a:solidFill>
                      <a:srgbClr val="D9D9D9"/>
                    </a:solidFill>
                  </a:tcPr>
                </a:tc>
              </a:tr>
            </a:tbl>
          </a:graphicData>
        </a:graphic>
      </p:graphicFrame>
    </p:spTree>
    <p:extLst>
      <p:ext uri="{BB962C8B-B14F-4D97-AF65-F5344CB8AC3E}">
        <p14:creationId xmlns:p14="http://schemas.microsoft.com/office/powerpoint/2010/main" val="2024694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0146" y="563254"/>
            <a:ext cx="7477571" cy="285235"/>
          </a:xfrm>
        </p:spPr>
        <p:txBody>
          <a:bodyPr>
            <a:noAutofit/>
          </a:bodyPr>
          <a:lstStyle/>
          <a:p>
            <a:r>
              <a:rPr lang="en-US" sz="2000" dirty="0" smtClean="0"/>
              <a:t>Customer Journey Sequence </a:t>
            </a:r>
            <a:r>
              <a:rPr lang="en-US" sz="2000" dirty="0"/>
              <a:t>Level Deep Dive by Customer Type</a:t>
            </a:r>
          </a:p>
        </p:txBody>
      </p:sp>
      <p:graphicFrame>
        <p:nvGraphicFramePr>
          <p:cNvPr id="3" name="Table 2"/>
          <p:cNvGraphicFramePr>
            <a:graphicFrameLocks noGrp="1"/>
          </p:cNvGraphicFramePr>
          <p:nvPr>
            <p:extLst/>
          </p:nvPr>
        </p:nvGraphicFramePr>
        <p:xfrm>
          <a:off x="470146" y="828402"/>
          <a:ext cx="8213720" cy="3108394"/>
        </p:xfrm>
        <a:graphic>
          <a:graphicData uri="http://schemas.openxmlformats.org/drawingml/2006/table">
            <a:tbl>
              <a:tblPr/>
              <a:tblGrid>
                <a:gridCol w="714365">
                  <a:extLst>
                    <a:ext uri="{9D8B030D-6E8A-4147-A177-3AD203B41FA5}">
                      <a16:colId xmlns="" xmlns:a16="http://schemas.microsoft.com/office/drawing/2014/main" val="20000"/>
                    </a:ext>
                  </a:extLst>
                </a:gridCol>
                <a:gridCol w="499957">
                  <a:extLst>
                    <a:ext uri="{9D8B030D-6E8A-4147-A177-3AD203B41FA5}">
                      <a16:colId xmlns="" xmlns:a16="http://schemas.microsoft.com/office/drawing/2014/main" val="20001"/>
                    </a:ext>
                  </a:extLst>
                </a:gridCol>
                <a:gridCol w="499957">
                  <a:extLst>
                    <a:ext uri="{9D8B030D-6E8A-4147-A177-3AD203B41FA5}">
                      <a16:colId xmlns="" xmlns:a16="http://schemas.microsoft.com/office/drawing/2014/main" val="20002"/>
                    </a:ext>
                  </a:extLst>
                </a:gridCol>
                <a:gridCol w="499957">
                  <a:extLst>
                    <a:ext uri="{9D8B030D-6E8A-4147-A177-3AD203B41FA5}">
                      <a16:colId xmlns="" xmlns:a16="http://schemas.microsoft.com/office/drawing/2014/main" val="20003"/>
                    </a:ext>
                  </a:extLst>
                </a:gridCol>
                <a:gridCol w="499957">
                  <a:extLst>
                    <a:ext uri="{9D8B030D-6E8A-4147-A177-3AD203B41FA5}">
                      <a16:colId xmlns="" xmlns:a16="http://schemas.microsoft.com/office/drawing/2014/main" val="20004"/>
                    </a:ext>
                  </a:extLst>
                </a:gridCol>
                <a:gridCol w="499957">
                  <a:extLst>
                    <a:ext uri="{9D8B030D-6E8A-4147-A177-3AD203B41FA5}">
                      <a16:colId xmlns="" xmlns:a16="http://schemas.microsoft.com/office/drawing/2014/main" val="20005"/>
                    </a:ext>
                  </a:extLst>
                </a:gridCol>
                <a:gridCol w="499957">
                  <a:extLst>
                    <a:ext uri="{9D8B030D-6E8A-4147-A177-3AD203B41FA5}">
                      <a16:colId xmlns="" xmlns:a16="http://schemas.microsoft.com/office/drawing/2014/main" val="20006"/>
                    </a:ext>
                  </a:extLst>
                </a:gridCol>
                <a:gridCol w="499957">
                  <a:extLst>
                    <a:ext uri="{9D8B030D-6E8A-4147-A177-3AD203B41FA5}">
                      <a16:colId xmlns="" xmlns:a16="http://schemas.microsoft.com/office/drawing/2014/main" val="20007"/>
                    </a:ext>
                  </a:extLst>
                </a:gridCol>
                <a:gridCol w="499957">
                  <a:extLst>
                    <a:ext uri="{9D8B030D-6E8A-4147-A177-3AD203B41FA5}">
                      <a16:colId xmlns="" xmlns:a16="http://schemas.microsoft.com/office/drawing/2014/main" val="20008"/>
                    </a:ext>
                  </a:extLst>
                </a:gridCol>
                <a:gridCol w="499957">
                  <a:extLst>
                    <a:ext uri="{9D8B030D-6E8A-4147-A177-3AD203B41FA5}">
                      <a16:colId xmlns="" xmlns:a16="http://schemas.microsoft.com/office/drawing/2014/main" val="20009"/>
                    </a:ext>
                  </a:extLst>
                </a:gridCol>
                <a:gridCol w="499957">
                  <a:extLst>
                    <a:ext uri="{9D8B030D-6E8A-4147-A177-3AD203B41FA5}">
                      <a16:colId xmlns="" xmlns:a16="http://schemas.microsoft.com/office/drawing/2014/main" val="20010"/>
                    </a:ext>
                  </a:extLst>
                </a:gridCol>
                <a:gridCol w="499957">
                  <a:extLst>
                    <a:ext uri="{9D8B030D-6E8A-4147-A177-3AD203B41FA5}">
                      <a16:colId xmlns="" xmlns:a16="http://schemas.microsoft.com/office/drawing/2014/main" val="20011"/>
                    </a:ext>
                  </a:extLst>
                </a:gridCol>
                <a:gridCol w="499957">
                  <a:extLst>
                    <a:ext uri="{9D8B030D-6E8A-4147-A177-3AD203B41FA5}">
                      <a16:colId xmlns="" xmlns:a16="http://schemas.microsoft.com/office/drawing/2014/main" val="20012"/>
                    </a:ext>
                  </a:extLst>
                </a:gridCol>
                <a:gridCol w="499957">
                  <a:extLst>
                    <a:ext uri="{9D8B030D-6E8A-4147-A177-3AD203B41FA5}">
                      <a16:colId xmlns="" xmlns:a16="http://schemas.microsoft.com/office/drawing/2014/main" val="20013"/>
                    </a:ext>
                  </a:extLst>
                </a:gridCol>
                <a:gridCol w="499957">
                  <a:extLst>
                    <a:ext uri="{9D8B030D-6E8A-4147-A177-3AD203B41FA5}">
                      <a16:colId xmlns="" xmlns:a16="http://schemas.microsoft.com/office/drawing/2014/main" val="20014"/>
                    </a:ext>
                  </a:extLst>
                </a:gridCol>
                <a:gridCol w="499957">
                  <a:extLst>
                    <a:ext uri="{9D8B030D-6E8A-4147-A177-3AD203B41FA5}">
                      <a16:colId xmlns="" xmlns:a16="http://schemas.microsoft.com/office/drawing/2014/main" val="20015"/>
                    </a:ext>
                  </a:extLst>
                </a:gridCol>
              </a:tblGrid>
              <a:tr h="534358">
                <a:tc>
                  <a:txBody>
                    <a:bodyPr/>
                    <a:lstStyle/>
                    <a:p>
                      <a:pPr algn="ctr" rtl="0" fontAlgn="ctr"/>
                      <a:r>
                        <a:rPr lang="en-US" sz="600" b="1" i="0" u="none" strike="noStrike" dirty="0">
                          <a:solidFill>
                            <a:srgbClr val="FFFFFF"/>
                          </a:solidFill>
                          <a:effectLst/>
                          <a:latin typeface="Arial" panose="020B0604020202020204" pitchFamily="34" charset="0"/>
                        </a:rPr>
                        <a:t>Customer Type</a:t>
                      </a:r>
                    </a:p>
                  </a:txBody>
                  <a:tcPr marL="2668" marR="2668" marT="266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rtl="0" fontAlgn="ctr"/>
                      <a:r>
                        <a:rPr lang="en-US" sz="600" b="1" i="0" u="none" strike="noStrike" dirty="0">
                          <a:solidFill>
                            <a:srgbClr val="FFFFFF"/>
                          </a:solidFill>
                          <a:effectLst/>
                          <a:latin typeface="Arial" panose="020B0604020202020204" pitchFamily="34" charset="0"/>
                        </a:rPr>
                        <a:t>Exit Point Available</a:t>
                      </a:r>
                    </a:p>
                  </a:txBody>
                  <a:tcPr marL="2668" marR="2668" marT="266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rtl="0" fontAlgn="ctr"/>
                      <a:r>
                        <a:rPr lang="en-US" sz="600" b="1" i="0" u="none" strike="noStrike" dirty="0">
                          <a:solidFill>
                            <a:srgbClr val="FFFFFF"/>
                          </a:solidFill>
                          <a:effectLst/>
                          <a:latin typeface="Arial" panose="020B0604020202020204" pitchFamily="34" charset="0"/>
                        </a:rPr>
                        <a:t>Importance</a:t>
                      </a:r>
                    </a:p>
                  </a:txBody>
                  <a:tcPr marL="2668" marR="2668" marT="266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rtl="0" fontAlgn="ctr"/>
                      <a:r>
                        <a:rPr lang="en-US" sz="600" b="1" i="0" u="none" strike="noStrike" dirty="0">
                          <a:solidFill>
                            <a:srgbClr val="FFFFFF"/>
                          </a:solidFill>
                          <a:effectLst/>
                          <a:latin typeface="Arial" panose="020B0604020202020204" pitchFamily="34" charset="0"/>
                        </a:rPr>
                        <a:t># of Customers</a:t>
                      </a:r>
                    </a:p>
                  </a:txBody>
                  <a:tcPr marL="2668" marR="2668" marT="266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rtl="0" fontAlgn="ctr"/>
                      <a:r>
                        <a:rPr lang="en-US" sz="600" b="1" i="0" u="none" strike="noStrike" dirty="0">
                          <a:solidFill>
                            <a:srgbClr val="FFFFFF"/>
                          </a:solidFill>
                          <a:effectLst/>
                          <a:latin typeface="Arial" panose="020B0604020202020204" pitchFamily="34" charset="0"/>
                        </a:rPr>
                        <a:t>Min Length of Sequence</a:t>
                      </a:r>
                    </a:p>
                  </a:txBody>
                  <a:tcPr marL="2668" marR="2668" marT="266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rtl="0" fontAlgn="ctr"/>
                      <a:r>
                        <a:rPr lang="en-US" sz="600" b="1" i="0" u="none" strike="noStrike" dirty="0">
                          <a:solidFill>
                            <a:srgbClr val="FFFFFF"/>
                          </a:solidFill>
                          <a:effectLst/>
                          <a:latin typeface="Arial" panose="020B0604020202020204" pitchFamily="34" charset="0"/>
                        </a:rPr>
                        <a:t>Max Length of Sequence</a:t>
                      </a:r>
                    </a:p>
                  </a:txBody>
                  <a:tcPr marL="2668" marR="2668" marT="266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rtl="0" fontAlgn="ctr"/>
                      <a:r>
                        <a:rPr lang="en-US" sz="600" b="1" i="0" u="none" strike="noStrike" dirty="0">
                          <a:solidFill>
                            <a:srgbClr val="FFFFFF"/>
                          </a:solidFill>
                          <a:effectLst/>
                          <a:latin typeface="Arial" panose="020B0604020202020204" pitchFamily="34" charset="0"/>
                        </a:rPr>
                        <a:t>Avg. Length of Sequence</a:t>
                      </a:r>
                    </a:p>
                  </a:txBody>
                  <a:tcPr marL="2668" marR="2668" marT="266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rtl="0" fontAlgn="ctr"/>
                      <a:r>
                        <a:rPr lang="en-US" sz="600" b="1" i="0" u="none" strike="noStrike" dirty="0">
                          <a:solidFill>
                            <a:srgbClr val="FFFFFF"/>
                          </a:solidFill>
                          <a:effectLst/>
                          <a:latin typeface="Arial" panose="020B0604020202020204" pitchFamily="34" charset="0"/>
                        </a:rPr>
                        <a:t>1st Quartile of Sequence Length</a:t>
                      </a:r>
                    </a:p>
                  </a:txBody>
                  <a:tcPr marL="2668" marR="2668" marT="266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rtl="0" fontAlgn="ctr"/>
                      <a:r>
                        <a:rPr lang="en-US" sz="600" b="1" i="0" u="none" strike="noStrike" dirty="0">
                          <a:solidFill>
                            <a:srgbClr val="FFFFFF"/>
                          </a:solidFill>
                          <a:effectLst/>
                          <a:latin typeface="Arial" panose="020B0604020202020204" pitchFamily="34" charset="0"/>
                        </a:rPr>
                        <a:t>Median of Sequence Length</a:t>
                      </a:r>
                    </a:p>
                  </a:txBody>
                  <a:tcPr marL="2668" marR="2668" marT="266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rtl="0" fontAlgn="ctr"/>
                      <a:r>
                        <a:rPr lang="en-US" sz="600" b="1" i="0" u="none" strike="noStrike" dirty="0">
                          <a:solidFill>
                            <a:srgbClr val="FFFFFF"/>
                          </a:solidFill>
                          <a:effectLst/>
                          <a:latin typeface="Arial" panose="020B0604020202020204" pitchFamily="34" charset="0"/>
                        </a:rPr>
                        <a:t>3rd Quartile of Sequence Length</a:t>
                      </a:r>
                    </a:p>
                  </a:txBody>
                  <a:tcPr marL="2668" marR="2668" marT="266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rtl="0" fontAlgn="ctr"/>
                      <a:r>
                        <a:rPr lang="en-US" sz="600" b="1" i="0" u="none" strike="noStrike" dirty="0">
                          <a:solidFill>
                            <a:srgbClr val="FFFFFF"/>
                          </a:solidFill>
                          <a:effectLst/>
                          <a:latin typeface="Arial" panose="020B0604020202020204" pitchFamily="34" charset="0"/>
                        </a:rPr>
                        <a:t>Min of Distinct Events </a:t>
                      </a:r>
                    </a:p>
                  </a:txBody>
                  <a:tcPr marL="2668" marR="2668" marT="266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rtl="0" fontAlgn="ctr"/>
                      <a:r>
                        <a:rPr lang="en-US" sz="600" b="1" i="0" u="none" strike="noStrike" dirty="0">
                          <a:solidFill>
                            <a:srgbClr val="FFFFFF"/>
                          </a:solidFill>
                          <a:effectLst/>
                          <a:latin typeface="Arial" panose="020B0604020202020204" pitchFamily="34" charset="0"/>
                        </a:rPr>
                        <a:t>Max of Distinct Events </a:t>
                      </a:r>
                    </a:p>
                  </a:txBody>
                  <a:tcPr marL="2668" marR="2668" marT="266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rtl="0" fontAlgn="ctr"/>
                      <a:r>
                        <a:rPr lang="en-US" sz="600" b="1" i="0" u="none" strike="noStrike" dirty="0">
                          <a:solidFill>
                            <a:srgbClr val="FFFFFF"/>
                          </a:solidFill>
                          <a:effectLst/>
                          <a:latin typeface="Arial" panose="020B0604020202020204" pitchFamily="34" charset="0"/>
                        </a:rPr>
                        <a:t>Avg. of Distinct Events </a:t>
                      </a:r>
                    </a:p>
                  </a:txBody>
                  <a:tcPr marL="2668" marR="2668" marT="266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rtl="0" fontAlgn="ctr"/>
                      <a:r>
                        <a:rPr lang="en-US" sz="600" b="1" i="0" u="none" strike="noStrike" dirty="0">
                          <a:solidFill>
                            <a:srgbClr val="FFFFFF"/>
                          </a:solidFill>
                          <a:effectLst/>
                          <a:latin typeface="Arial" panose="020B0604020202020204" pitchFamily="34" charset="0"/>
                        </a:rPr>
                        <a:t>1st Quartile of Distinct Events</a:t>
                      </a:r>
                    </a:p>
                  </a:txBody>
                  <a:tcPr marL="2668" marR="2668" marT="266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rtl="0" fontAlgn="ctr"/>
                      <a:r>
                        <a:rPr lang="en-US" sz="600" b="1" i="0" u="none" strike="noStrike" dirty="0">
                          <a:solidFill>
                            <a:srgbClr val="FFFFFF"/>
                          </a:solidFill>
                          <a:effectLst/>
                          <a:latin typeface="Arial" panose="020B0604020202020204" pitchFamily="34" charset="0"/>
                        </a:rPr>
                        <a:t>Median of Distinct Events</a:t>
                      </a:r>
                    </a:p>
                  </a:txBody>
                  <a:tcPr marL="2668" marR="2668" marT="266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rtl="0" fontAlgn="ctr"/>
                      <a:r>
                        <a:rPr lang="en-US" sz="600" b="1" i="0" u="none" strike="noStrike" dirty="0">
                          <a:solidFill>
                            <a:srgbClr val="FFFFFF"/>
                          </a:solidFill>
                          <a:effectLst/>
                          <a:latin typeface="Arial" panose="020B0604020202020204" pitchFamily="34" charset="0"/>
                        </a:rPr>
                        <a:t>3rd Quartile of Distinct Event</a:t>
                      </a:r>
                    </a:p>
                  </a:txBody>
                  <a:tcPr marL="2668" marR="2668" marT="266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 xmlns:a16="http://schemas.microsoft.com/office/drawing/2014/main" val="10000"/>
                  </a:ext>
                </a:extLst>
              </a:tr>
              <a:tr h="368713">
                <a:tc>
                  <a:txBody>
                    <a:bodyPr/>
                    <a:lstStyle/>
                    <a:p>
                      <a:pPr algn="l" rtl="0" fontAlgn="ctr"/>
                      <a:r>
                        <a:rPr lang="en-US" sz="700" b="1" i="0" u="none" strike="noStrike" dirty="0">
                          <a:solidFill>
                            <a:srgbClr val="000000"/>
                          </a:solidFill>
                          <a:effectLst/>
                          <a:latin typeface="Arial" panose="020B0604020202020204" pitchFamily="34" charset="0"/>
                        </a:rPr>
                        <a:t>Travelers with Travel Intent</a:t>
                      </a:r>
                    </a:p>
                  </a:txBody>
                  <a:tcPr marL="2668" marR="2668" marT="2668"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1" i="0" u="none" strike="noStrike">
                          <a:solidFill>
                            <a:srgbClr val="000000"/>
                          </a:solidFill>
                          <a:effectLst/>
                          <a:latin typeface="Arial" panose="020B0604020202020204" pitchFamily="34" charset="0"/>
                        </a:rPr>
                        <a:t>Yes</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1" i="0" u="none" strike="noStrike" dirty="0">
                          <a:solidFill>
                            <a:srgbClr val="000000"/>
                          </a:solidFill>
                          <a:effectLst/>
                          <a:latin typeface="Arial" panose="020B0604020202020204" pitchFamily="34" charset="0"/>
                        </a:rPr>
                        <a:t>High</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CFFD4"/>
                    </a:solidFill>
                  </a:tcPr>
                </a:tc>
                <a:tc>
                  <a:txBody>
                    <a:bodyPr/>
                    <a:lstStyle/>
                    <a:p>
                      <a:pPr algn="ctr" rtl="0" fontAlgn="ctr"/>
                      <a:r>
                        <a:rPr lang="en-US" sz="700" b="0" i="0" u="none" strike="noStrike" dirty="0">
                          <a:solidFill>
                            <a:srgbClr val="000000"/>
                          </a:solidFill>
                          <a:effectLst/>
                          <a:latin typeface="Arial" panose="020B0604020202020204" pitchFamily="34" charset="0"/>
                        </a:rPr>
                        <a:t>2,401 K</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3</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100</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22</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12</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18</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27</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3</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32</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9</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7</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8</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10</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 xmlns:a16="http://schemas.microsoft.com/office/drawing/2014/main" val="10001"/>
                  </a:ext>
                </a:extLst>
              </a:tr>
              <a:tr h="549592">
                <a:tc>
                  <a:txBody>
                    <a:bodyPr/>
                    <a:lstStyle/>
                    <a:p>
                      <a:pPr algn="l" rtl="0" fontAlgn="ctr"/>
                      <a:r>
                        <a:rPr lang="en-US" sz="700" b="1" i="0" u="none" strike="noStrike">
                          <a:solidFill>
                            <a:srgbClr val="000000"/>
                          </a:solidFill>
                          <a:effectLst/>
                          <a:latin typeface="Arial" panose="020B0604020202020204" pitchFamily="34" charset="0"/>
                        </a:rPr>
                        <a:t>Non-Travelers with Travel Intent</a:t>
                      </a:r>
                    </a:p>
                  </a:txBody>
                  <a:tcPr marL="2668" marR="2668" marT="2668"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1" i="0" u="none" strike="noStrike">
                          <a:solidFill>
                            <a:srgbClr val="000000"/>
                          </a:solidFill>
                          <a:effectLst/>
                          <a:latin typeface="Arial" panose="020B0604020202020204" pitchFamily="34" charset="0"/>
                        </a:rPr>
                        <a:t>Yes</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1" i="0" u="none" strike="noStrike">
                          <a:solidFill>
                            <a:srgbClr val="000000"/>
                          </a:solidFill>
                          <a:effectLst/>
                          <a:latin typeface="Arial" panose="020B0604020202020204" pitchFamily="34" charset="0"/>
                        </a:rPr>
                        <a:t>High</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CFFD4"/>
                    </a:solidFill>
                  </a:tcPr>
                </a:tc>
                <a:tc>
                  <a:txBody>
                    <a:bodyPr/>
                    <a:lstStyle/>
                    <a:p>
                      <a:pPr algn="ctr" rtl="0" fontAlgn="ctr"/>
                      <a:r>
                        <a:rPr lang="en-US" sz="700" b="0" i="0" u="none" strike="noStrike" dirty="0">
                          <a:solidFill>
                            <a:srgbClr val="000000"/>
                          </a:solidFill>
                          <a:effectLst/>
                          <a:latin typeface="Arial" panose="020B0604020202020204" pitchFamily="34" charset="0"/>
                        </a:rPr>
                        <a:t>5,268 K</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3</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100</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10</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5</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8</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12</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1</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26</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5</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3</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4</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6</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 xmlns:a16="http://schemas.microsoft.com/office/drawing/2014/main" val="10002"/>
                  </a:ext>
                </a:extLst>
              </a:tr>
              <a:tr h="368713">
                <a:tc>
                  <a:txBody>
                    <a:bodyPr/>
                    <a:lstStyle/>
                    <a:p>
                      <a:pPr algn="l" rtl="0" fontAlgn="ctr"/>
                      <a:r>
                        <a:rPr lang="en-US" sz="700" b="1" i="0" u="none" strike="noStrike">
                          <a:solidFill>
                            <a:srgbClr val="000000"/>
                          </a:solidFill>
                          <a:effectLst/>
                          <a:latin typeface="Arial" panose="020B0604020202020204" pitchFamily="34" charset="0"/>
                        </a:rPr>
                        <a:t>Travelers w/o Travel Intent</a:t>
                      </a:r>
                    </a:p>
                  </a:txBody>
                  <a:tcPr marL="2668" marR="2668" marT="2668"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1" i="0" u="none" strike="noStrike">
                          <a:solidFill>
                            <a:srgbClr val="000000"/>
                          </a:solidFill>
                          <a:effectLst/>
                          <a:latin typeface="Arial" panose="020B0604020202020204" pitchFamily="34" charset="0"/>
                        </a:rPr>
                        <a:t>Yes</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1" i="0" u="none" strike="noStrike">
                          <a:solidFill>
                            <a:srgbClr val="000000"/>
                          </a:solidFill>
                          <a:effectLst/>
                          <a:latin typeface="Arial" panose="020B0604020202020204" pitchFamily="34" charset="0"/>
                        </a:rPr>
                        <a:t>High</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CFFD4"/>
                    </a:solidFill>
                  </a:tcPr>
                </a:tc>
                <a:tc>
                  <a:txBody>
                    <a:bodyPr/>
                    <a:lstStyle/>
                    <a:p>
                      <a:pPr algn="ctr" rtl="0" fontAlgn="ctr"/>
                      <a:r>
                        <a:rPr lang="en-US" sz="700" b="0" i="0" u="none" strike="noStrike" dirty="0">
                          <a:solidFill>
                            <a:srgbClr val="000000"/>
                          </a:solidFill>
                          <a:effectLst/>
                          <a:latin typeface="Arial" panose="020B0604020202020204" pitchFamily="34" charset="0"/>
                        </a:rPr>
                        <a:t>8,360 K</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3</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100</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8</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4</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6</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10</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2</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27</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4</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3</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4</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5</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 xmlns:a16="http://schemas.microsoft.com/office/drawing/2014/main" val="10003"/>
                  </a:ext>
                </a:extLst>
              </a:tr>
              <a:tr h="549592">
                <a:tc>
                  <a:txBody>
                    <a:bodyPr/>
                    <a:lstStyle/>
                    <a:p>
                      <a:pPr algn="l" rtl="0" fontAlgn="ctr"/>
                      <a:r>
                        <a:rPr lang="en-US" sz="700" b="1" i="0" u="none" strike="noStrike">
                          <a:solidFill>
                            <a:srgbClr val="000000"/>
                          </a:solidFill>
                          <a:effectLst/>
                          <a:latin typeface="Arial" panose="020B0604020202020204" pitchFamily="34" charset="0"/>
                        </a:rPr>
                        <a:t>Non-Travelers w/o Travel Intent</a:t>
                      </a:r>
                    </a:p>
                  </a:txBody>
                  <a:tcPr marL="2668" marR="2668" marT="2668"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1" i="0" u="none" strike="noStrike">
                          <a:solidFill>
                            <a:srgbClr val="000000"/>
                          </a:solidFill>
                          <a:effectLst/>
                          <a:latin typeface="Arial" panose="020B0604020202020204" pitchFamily="34" charset="0"/>
                        </a:rPr>
                        <a:t>Yes</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1" i="0" u="none" strike="noStrike" dirty="0">
                          <a:solidFill>
                            <a:srgbClr val="000000"/>
                          </a:solidFill>
                          <a:effectLst/>
                          <a:latin typeface="Arial" panose="020B0604020202020204" pitchFamily="34" charset="0"/>
                        </a:rPr>
                        <a:t>Low</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D8"/>
                    </a:solidFill>
                  </a:tcPr>
                </a:tc>
                <a:tc>
                  <a:txBody>
                    <a:bodyPr/>
                    <a:lstStyle/>
                    <a:p>
                      <a:pPr algn="ctr" rtl="0" fontAlgn="ctr"/>
                      <a:r>
                        <a:rPr lang="en-US" sz="700" b="0" i="0" u="none" strike="noStrike" dirty="0">
                          <a:solidFill>
                            <a:srgbClr val="000000"/>
                          </a:solidFill>
                          <a:effectLst/>
                          <a:latin typeface="Arial" panose="020B0604020202020204" pitchFamily="34" charset="0"/>
                        </a:rPr>
                        <a:t>72,263 K</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3</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100</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5</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3</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3</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6</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1</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16</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2</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2</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2</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3</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 xmlns:a16="http://schemas.microsoft.com/office/drawing/2014/main" val="10004"/>
                  </a:ext>
                </a:extLst>
              </a:tr>
              <a:tr h="368713">
                <a:tc>
                  <a:txBody>
                    <a:bodyPr/>
                    <a:lstStyle/>
                    <a:p>
                      <a:pPr algn="l" rtl="0" fontAlgn="ctr"/>
                      <a:r>
                        <a:rPr lang="en-US" sz="700" b="1" i="0" u="none" strike="noStrike">
                          <a:solidFill>
                            <a:srgbClr val="000000"/>
                          </a:solidFill>
                          <a:effectLst/>
                          <a:latin typeface="Arial" panose="020B0604020202020204" pitchFamily="34" charset="0"/>
                        </a:rPr>
                        <a:t>Travelers with Travel Intent</a:t>
                      </a:r>
                    </a:p>
                  </a:txBody>
                  <a:tcPr marL="2668" marR="2668" marT="2668"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rtl="0" fontAlgn="ctr"/>
                      <a:r>
                        <a:rPr lang="en-US" sz="700" b="1" i="0" u="none" strike="noStrike">
                          <a:solidFill>
                            <a:srgbClr val="000000"/>
                          </a:solidFill>
                          <a:effectLst/>
                          <a:latin typeface="Arial" panose="020B0604020202020204" pitchFamily="34" charset="0"/>
                        </a:rPr>
                        <a:t>No</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rtl="0" fontAlgn="ctr"/>
                      <a:r>
                        <a:rPr lang="en-US" sz="700" b="1" i="0" u="none" strike="noStrike">
                          <a:solidFill>
                            <a:srgbClr val="000000"/>
                          </a:solidFill>
                          <a:effectLst/>
                          <a:latin typeface="Arial" panose="020B0604020202020204" pitchFamily="34" charset="0"/>
                        </a:rPr>
                        <a:t>Low</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2D3"/>
                    </a:solidFill>
                  </a:tcPr>
                </a:tc>
                <a:tc>
                  <a:txBody>
                    <a:bodyPr/>
                    <a:lstStyle/>
                    <a:p>
                      <a:pPr algn="ctr" rtl="0" fontAlgn="ctr"/>
                      <a:r>
                        <a:rPr lang="en-US" sz="700" b="0" i="0" u="none" strike="noStrike" dirty="0">
                          <a:solidFill>
                            <a:srgbClr val="000000"/>
                          </a:solidFill>
                          <a:effectLst/>
                          <a:latin typeface="Arial" panose="020B0604020202020204" pitchFamily="34" charset="0"/>
                        </a:rPr>
                        <a:t>0.4 K</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3</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77</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14</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6</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11</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20</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2</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21</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5</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3</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5</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rtl="0" fontAlgn="ctr"/>
                      <a:r>
                        <a:rPr lang="en-US" sz="700" b="0" i="0" u="none" strike="noStrike" dirty="0">
                          <a:solidFill>
                            <a:srgbClr val="000000"/>
                          </a:solidFill>
                          <a:effectLst/>
                          <a:latin typeface="Arial" panose="020B0604020202020204" pitchFamily="34" charset="0"/>
                        </a:rPr>
                        <a:t>7</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 xmlns:a16="http://schemas.microsoft.com/office/drawing/2014/main" val="10005"/>
                  </a:ext>
                </a:extLst>
              </a:tr>
              <a:tr h="368713">
                <a:tc>
                  <a:txBody>
                    <a:bodyPr/>
                    <a:lstStyle/>
                    <a:p>
                      <a:pPr algn="l" rtl="0" fontAlgn="ctr"/>
                      <a:r>
                        <a:rPr lang="en-US" sz="700" b="1" i="0" u="none" strike="noStrike">
                          <a:solidFill>
                            <a:srgbClr val="000000"/>
                          </a:solidFill>
                          <a:effectLst/>
                          <a:latin typeface="Arial" panose="020B0604020202020204" pitchFamily="34" charset="0"/>
                        </a:rPr>
                        <a:t>Travelers w/o Travel Intent</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1" i="0" u="none" strike="noStrike">
                          <a:solidFill>
                            <a:srgbClr val="000000"/>
                          </a:solidFill>
                          <a:effectLst/>
                          <a:latin typeface="Arial" panose="020B0604020202020204" pitchFamily="34" charset="0"/>
                        </a:rPr>
                        <a:t>No</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1" i="0" u="none" strike="noStrike">
                          <a:solidFill>
                            <a:srgbClr val="000000"/>
                          </a:solidFill>
                          <a:effectLst/>
                          <a:latin typeface="Arial" panose="020B0604020202020204" pitchFamily="34" charset="0"/>
                        </a:rPr>
                        <a:t>Low</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2D3"/>
                    </a:solidFill>
                  </a:tcPr>
                </a:tc>
                <a:tc>
                  <a:txBody>
                    <a:bodyPr/>
                    <a:lstStyle/>
                    <a:p>
                      <a:pPr algn="ctr" rtl="0" fontAlgn="ctr"/>
                      <a:r>
                        <a:rPr lang="en-US" sz="700" b="0" i="0" u="none" strike="noStrike" dirty="0">
                          <a:solidFill>
                            <a:srgbClr val="000000"/>
                          </a:solidFill>
                          <a:effectLst/>
                          <a:latin typeface="Arial" panose="020B0604020202020204" pitchFamily="34" charset="0"/>
                        </a:rPr>
                        <a:t>0.9 K</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3</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92</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8</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3</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5</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10</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1</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17</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3</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1</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3</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700" b="0" i="0" u="none" strike="noStrike" dirty="0">
                          <a:solidFill>
                            <a:srgbClr val="000000"/>
                          </a:solidFill>
                          <a:effectLst/>
                          <a:latin typeface="Arial" panose="020B0604020202020204" pitchFamily="34" charset="0"/>
                        </a:rPr>
                        <a:t>4</a:t>
                      </a:r>
                    </a:p>
                  </a:txBody>
                  <a:tcPr marL="2668" marR="2668" marT="26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 xmlns:a16="http://schemas.microsoft.com/office/drawing/2014/main" val="10006"/>
                  </a:ext>
                </a:extLst>
              </a:tr>
            </a:tbl>
          </a:graphicData>
        </a:graphic>
      </p:graphicFrame>
      <p:sp>
        <p:nvSpPr>
          <p:cNvPr id="6" name="TextBox 5">
            <a:extLst>
              <a:ext uri="{FF2B5EF4-FFF2-40B4-BE49-F238E27FC236}">
                <a16:creationId xmlns="" xmlns:a16="http://schemas.microsoft.com/office/drawing/2014/main" id="{54C8B3B9-B31A-4B49-95B8-83391F8BBC91}"/>
              </a:ext>
            </a:extLst>
          </p:cNvPr>
          <p:cNvSpPr txBox="1"/>
          <p:nvPr/>
        </p:nvSpPr>
        <p:spPr>
          <a:xfrm>
            <a:off x="375461" y="3955551"/>
            <a:ext cx="8424932" cy="541623"/>
          </a:xfrm>
          <a:prstGeom prst="rect">
            <a:avLst/>
          </a:prstGeom>
          <a:noFill/>
        </p:spPr>
        <p:txBody>
          <a:bodyPr wrap="square" rtlCol="0">
            <a:spAutoFit/>
          </a:bodyPr>
          <a:lstStyle/>
          <a:p>
            <a:r>
              <a:rPr lang="en-US" sz="796" b="1" dirty="0"/>
              <a:t>Sequence Logic</a:t>
            </a:r>
            <a:r>
              <a:rPr lang="en-US" sz="619" dirty="0"/>
              <a:t>:</a:t>
            </a:r>
          </a:p>
          <a:p>
            <a:r>
              <a:rPr lang="en-US" sz="708" dirty="0"/>
              <a:t>Travelers within </a:t>
            </a:r>
            <a:r>
              <a:rPr lang="en-US" sz="708" b="1" dirty="0"/>
              <a:t>Oct’18 – Jun’19</a:t>
            </a:r>
          </a:p>
          <a:p>
            <a:r>
              <a:rPr lang="en-US" sz="708" dirty="0"/>
              <a:t>Exit Point – Bill Due Date + 2 weeks</a:t>
            </a:r>
          </a:p>
          <a:p>
            <a:r>
              <a:rPr lang="en-US" sz="708" dirty="0"/>
              <a:t>Travelers having TP Purchase as intent: Go back till Oct’18 and look for TP Intent other than TP Purchase</a:t>
            </a:r>
          </a:p>
        </p:txBody>
      </p:sp>
    </p:spTree>
    <p:extLst>
      <p:ext uri="{BB962C8B-B14F-4D97-AF65-F5344CB8AC3E}">
        <p14:creationId xmlns:p14="http://schemas.microsoft.com/office/powerpoint/2010/main" val="3960001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162"/>
          <p:cNvSpPr txBox="1">
            <a:spLocks noGrp="1"/>
          </p:cNvSpPr>
          <p:nvPr>
            <p:ph type="title"/>
          </p:nvPr>
        </p:nvSpPr>
        <p:spPr>
          <a:xfrm>
            <a:off x="457200" y="594360"/>
            <a:ext cx="7086600" cy="685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2400"/>
              <a:buNone/>
            </a:pPr>
            <a:r>
              <a:rPr lang="en"/>
              <a:t>Country-Wise Cruise Distribution </a:t>
            </a:r>
            <a:r>
              <a:rPr lang="en" sz="1800" b="0"/>
              <a:t>- Feb’19 to May’19</a:t>
            </a:r>
            <a:endParaRPr sz="1800" b="0"/>
          </a:p>
        </p:txBody>
      </p:sp>
      <p:sp>
        <p:nvSpPr>
          <p:cNvPr id="1262" name="Google Shape;1262;p162"/>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700"/>
              <a:buFont typeface="Arial"/>
              <a:buNone/>
            </a:pPr>
            <a:fld id="{00000000-1234-1234-1234-123412341234}" type="slidenum">
              <a:rPr lang="en"/>
              <a:t>40</a:t>
            </a:fld>
            <a:endParaRPr/>
          </a:p>
        </p:txBody>
      </p:sp>
      <p:sp>
        <p:nvSpPr>
          <p:cNvPr id="1263" name="Google Shape;1263;p162"/>
          <p:cNvSpPr txBox="1"/>
          <p:nvPr/>
        </p:nvSpPr>
        <p:spPr>
          <a:xfrm>
            <a:off x="407650" y="3851550"/>
            <a:ext cx="6765600" cy="785100"/>
          </a:xfrm>
          <a:prstGeom prst="rect">
            <a:avLst/>
          </a:prstGeom>
          <a:noFill/>
          <a:ln>
            <a:noFill/>
          </a:ln>
        </p:spPr>
        <p:txBody>
          <a:bodyPr spcFirstLastPara="1" wrap="square" lIns="0" tIns="0" rIns="0" bIns="0" anchor="t" anchorCtr="0">
            <a:noAutofit/>
          </a:bodyPr>
          <a:lstStyle/>
          <a:p>
            <a:pPr marL="285750" marR="0" lvl="0" indent="-190500" algn="l" rtl="0">
              <a:lnSpc>
                <a:spcPct val="100000"/>
              </a:lnSpc>
              <a:spcBef>
                <a:spcPts val="0"/>
              </a:spcBef>
              <a:spcAft>
                <a:spcPts val="0"/>
              </a:spcAft>
              <a:buClr>
                <a:schemeClr val="dk1"/>
              </a:buClr>
              <a:buSzPts val="1200"/>
              <a:buFont typeface="Verizon NHG TX"/>
              <a:buChar char="●"/>
            </a:pPr>
            <a:r>
              <a:rPr lang="en" sz="1200" b="0" i="0" u="none" strike="noStrike" cap="none">
                <a:solidFill>
                  <a:schemeClr val="dk1"/>
                </a:solidFill>
                <a:latin typeface="Verizon NHG TX"/>
                <a:ea typeface="Verizon NHG TX"/>
                <a:cs typeface="Verizon NHG TX"/>
                <a:sym typeface="Verizon NHG TX"/>
              </a:rPr>
              <a:t>CSP - International waters</a:t>
            </a:r>
            <a:endParaRPr sz="1200" b="0" i="0" u="none" strike="noStrike" cap="none">
              <a:solidFill>
                <a:srgbClr val="000000"/>
              </a:solidFill>
              <a:latin typeface="Verizon NHG TX"/>
              <a:ea typeface="Verizon NHG TX"/>
              <a:cs typeface="Verizon NHG TX"/>
              <a:sym typeface="Verizon NHG TX"/>
            </a:endParaRPr>
          </a:p>
          <a:p>
            <a:pPr marL="285750" marR="0" lvl="0" indent="-190500" algn="l" rtl="0">
              <a:lnSpc>
                <a:spcPct val="100000"/>
              </a:lnSpc>
              <a:spcBef>
                <a:spcPts val="0"/>
              </a:spcBef>
              <a:spcAft>
                <a:spcPts val="0"/>
              </a:spcAft>
              <a:buClr>
                <a:schemeClr val="dk1"/>
              </a:buClr>
              <a:buSzPts val="1200"/>
              <a:buFont typeface="Verizon NHG TX"/>
              <a:buChar char="●"/>
            </a:pPr>
            <a:r>
              <a:rPr lang="en" sz="1200" b="0" i="0" u="none" strike="noStrike" cap="none">
                <a:solidFill>
                  <a:srgbClr val="000000"/>
                </a:solidFill>
                <a:latin typeface="Verizon NHG TX"/>
                <a:ea typeface="Verizon NHG TX"/>
                <a:cs typeface="Verizon NHG TX"/>
                <a:sym typeface="Verizon NHG TX"/>
              </a:rPr>
              <a:t>36% of the  cruise related calls are from the ship</a:t>
            </a:r>
            <a:endParaRPr sz="1200" b="0" i="0" u="none" strike="noStrike" cap="none">
              <a:solidFill>
                <a:srgbClr val="000000"/>
              </a:solidFill>
              <a:latin typeface="Verizon NHG TX"/>
              <a:ea typeface="Verizon NHG TX"/>
              <a:cs typeface="Verizon NHG TX"/>
              <a:sym typeface="Verizon NHG TX"/>
            </a:endParaRPr>
          </a:p>
          <a:p>
            <a:pPr marL="457200" marR="0" lvl="0" indent="0" algn="l" rtl="0">
              <a:lnSpc>
                <a:spcPct val="100000"/>
              </a:lnSpc>
              <a:spcBef>
                <a:spcPts val="0"/>
              </a:spcBef>
              <a:spcAft>
                <a:spcPts val="0"/>
              </a:spcAft>
              <a:buNone/>
            </a:pPr>
            <a:endParaRPr sz="1200" b="0" i="0" u="none" strike="noStrike" cap="none">
              <a:solidFill>
                <a:srgbClr val="000000"/>
              </a:solidFill>
              <a:latin typeface="Verizon NHG TX"/>
              <a:ea typeface="Verizon NHG TX"/>
              <a:cs typeface="Verizon NHG TX"/>
              <a:sym typeface="Verizon NHG TX"/>
            </a:endParaRPr>
          </a:p>
        </p:txBody>
      </p:sp>
      <p:graphicFrame>
        <p:nvGraphicFramePr>
          <p:cNvPr id="1264" name="Google Shape;1264;p162"/>
          <p:cNvGraphicFramePr/>
          <p:nvPr/>
        </p:nvGraphicFramePr>
        <p:xfrm>
          <a:off x="4623551" y="1268099"/>
          <a:ext cx="4080825" cy="1897020"/>
        </p:xfrm>
        <a:graphic>
          <a:graphicData uri="http://schemas.openxmlformats.org/drawingml/2006/table">
            <a:tbl>
              <a:tblPr>
                <a:noFill/>
              </a:tblPr>
              <a:tblGrid>
                <a:gridCol w="1618075"/>
                <a:gridCol w="1334700"/>
                <a:gridCol w="1128050"/>
              </a:tblGrid>
              <a:tr h="248325">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solidFill>
                            <a:srgbClr val="FFFFFF"/>
                          </a:solidFill>
                          <a:latin typeface="Verizon NHG TX"/>
                          <a:ea typeface="Verizon NHG TX"/>
                          <a:cs typeface="Verizon NHG TX"/>
                          <a:sym typeface="Verizon NHG TX"/>
                        </a:rPr>
                        <a:t>Country</a:t>
                      </a:r>
                      <a:endParaRPr sz="1200" b="1" u="none" strike="noStrike" cap="none">
                        <a:solidFill>
                          <a:srgbClr val="FFFFFF"/>
                        </a:solidFill>
                        <a:latin typeface="Verizon NHG TX"/>
                        <a:ea typeface="Verizon NHG TX"/>
                        <a:cs typeface="Verizon NHG TX"/>
                        <a:sym typeface="Verizon NHG TX"/>
                      </a:endParaRPr>
                    </a:p>
                  </a:txBody>
                  <a:tcPr marL="4725" marR="4725" marT="4725" marB="0" anchor="ctr">
                    <a:lnL w="127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9525" cap="flat" cmpd="sng">
                      <a:solidFill>
                        <a:srgbClr val="B7B7B7"/>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solidFill>
                            <a:srgbClr val="FFFFFF"/>
                          </a:solidFill>
                          <a:latin typeface="Verizon NHG TX"/>
                          <a:ea typeface="Verizon NHG TX"/>
                          <a:cs typeface="Verizon NHG TX"/>
                          <a:sym typeface="Verizon NHG TX"/>
                        </a:rPr>
                        <a:t>Call_Counts</a:t>
                      </a:r>
                      <a:endParaRPr sz="1200" b="1" u="none" strike="noStrike" cap="none">
                        <a:solidFill>
                          <a:srgbClr val="FFFFFF"/>
                        </a:solidFill>
                        <a:latin typeface="Verizon NHG TX"/>
                        <a:ea typeface="Verizon NHG TX"/>
                        <a:cs typeface="Verizon NHG TX"/>
                        <a:sym typeface="Verizon NHG TX"/>
                      </a:endParaRPr>
                    </a:p>
                  </a:txBody>
                  <a:tcPr marL="4725" marR="4725" marT="4725"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9525" cap="flat" cmpd="sng">
                      <a:solidFill>
                        <a:srgbClr val="B7B7B7"/>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solidFill>
                            <a:srgbClr val="FFFFFF"/>
                          </a:solidFill>
                          <a:latin typeface="Verizon NHG TX"/>
                          <a:ea typeface="Verizon NHG TX"/>
                          <a:cs typeface="Verizon NHG TX"/>
                          <a:sym typeface="Verizon NHG TX"/>
                        </a:rPr>
                        <a:t>Call_Percent</a:t>
                      </a:r>
                      <a:endParaRPr sz="1200" b="1" u="none" strike="noStrike" cap="none">
                        <a:solidFill>
                          <a:srgbClr val="FFFFFF"/>
                        </a:solidFill>
                        <a:latin typeface="Verizon NHG TX"/>
                        <a:ea typeface="Verizon NHG TX"/>
                        <a:cs typeface="Verizon NHG TX"/>
                        <a:sym typeface="Verizon NHG TX"/>
                      </a:endParaRPr>
                    </a:p>
                  </a:txBody>
                  <a:tcPr marL="4725" marR="4725" marT="4725" marB="0" anchor="ctr">
                    <a:lnL w="9525"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9525" cap="flat" cmpd="sng">
                      <a:solidFill>
                        <a:srgbClr val="B7B7B7"/>
                      </a:solidFill>
                      <a:prstDash val="solid"/>
                      <a:round/>
                      <a:headEnd type="none" w="sm" len="sm"/>
                      <a:tailEnd type="none" w="sm" len="sm"/>
                    </a:lnB>
                    <a:solidFill>
                      <a:schemeClr val="dk2"/>
                    </a:solidFill>
                  </a:tcPr>
                </a:tc>
              </a:tr>
              <a:tr h="169500">
                <a:tc>
                  <a:txBody>
                    <a:bodyPr/>
                    <a:lstStyle/>
                    <a:p>
                      <a:pPr marL="9144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Verizon NHG TX"/>
                          <a:ea typeface="Verizon NHG TX"/>
                          <a:cs typeface="Verizon NHG TX"/>
                          <a:sym typeface="Verizon NHG TX"/>
                        </a:rPr>
                        <a:t>CSP</a:t>
                      </a:r>
                      <a:endParaRPr sz="900" b="1" u="none" strike="noStrike" cap="none">
                        <a:solidFill>
                          <a:srgbClr val="000000"/>
                        </a:solidFill>
                        <a:latin typeface="Verizon NHG TX"/>
                        <a:ea typeface="Verizon NHG TX"/>
                        <a:cs typeface="Verizon NHG TX"/>
                        <a:sym typeface="Verizon NHG TX"/>
                      </a:endParaRPr>
                    </a:p>
                  </a:txBody>
                  <a:tcPr marL="6350" marR="6350" marT="6350" marB="0" anchor="ctr">
                    <a:lnL w="12700"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Verizon NHG TX"/>
                          <a:ea typeface="Verizon NHG TX"/>
                          <a:cs typeface="Verizon NHG TX"/>
                          <a:sym typeface="Verizon NHG TX"/>
                        </a:rPr>
                        <a:t>17K</a:t>
                      </a:r>
                      <a:endParaRPr sz="800" u="none" strike="noStrike" cap="none">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Verizon NHG TX"/>
                          <a:ea typeface="Verizon NHG TX"/>
                          <a:cs typeface="Verizon NHG TX"/>
                          <a:sym typeface="Verizon NHG TX"/>
                        </a:rPr>
                        <a:t>36%</a:t>
                      </a:r>
                      <a:endParaRPr sz="800" u="none" strike="noStrike" cap="none">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r>
              <a:tr h="139625">
                <a:tc>
                  <a:txBody>
                    <a:bodyPr/>
                    <a:lstStyle/>
                    <a:p>
                      <a:pPr marL="9144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Verizon NHG TX"/>
                          <a:ea typeface="Verizon NHG TX"/>
                          <a:cs typeface="Verizon NHG TX"/>
                          <a:sym typeface="Verizon NHG TX"/>
                        </a:rPr>
                        <a:t>MEXICO</a:t>
                      </a:r>
                      <a:endParaRPr sz="900" b="1" u="none" strike="noStrike" cap="none">
                        <a:solidFill>
                          <a:srgbClr val="000000"/>
                        </a:solidFill>
                        <a:latin typeface="Verizon NHG TX"/>
                        <a:ea typeface="Verizon NHG TX"/>
                        <a:cs typeface="Verizon NHG TX"/>
                        <a:sym typeface="Verizon NHG TX"/>
                      </a:endParaRPr>
                    </a:p>
                  </a:txBody>
                  <a:tcPr marL="6350" marR="6350" marT="6350" marB="0" anchor="ctr">
                    <a:lnL w="12700"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Verizon NHG TX"/>
                          <a:ea typeface="Verizon NHG TX"/>
                          <a:cs typeface="Verizon NHG TX"/>
                          <a:sym typeface="Verizon NHG TX"/>
                        </a:rPr>
                        <a:t>5.7K</a:t>
                      </a:r>
                      <a:endParaRPr sz="800" u="none" strike="noStrike" cap="none">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Verizon NHG TX"/>
                          <a:ea typeface="Verizon NHG TX"/>
                          <a:cs typeface="Verizon NHG TX"/>
                          <a:sym typeface="Verizon NHG TX"/>
                        </a:rPr>
                        <a:t>12%</a:t>
                      </a:r>
                      <a:endParaRPr sz="800" u="none" strike="noStrike" cap="none">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r>
              <a:tr h="100000">
                <a:tc>
                  <a:txBody>
                    <a:bodyPr/>
                    <a:lstStyle/>
                    <a:p>
                      <a:pPr marL="9144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Verizon NHG TX"/>
                          <a:ea typeface="Verizon NHG TX"/>
                          <a:cs typeface="Verizon NHG TX"/>
                          <a:sym typeface="Verizon NHG TX"/>
                        </a:rPr>
                        <a:t>CANADA</a:t>
                      </a:r>
                      <a:endParaRPr sz="900" b="1" u="none" strike="noStrike" cap="none">
                        <a:solidFill>
                          <a:srgbClr val="000000"/>
                        </a:solidFill>
                        <a:latin typeface="Verizon NHG TX"/>
                        <a:ea typeface="Verizon NHG TX"/>
                        <a:cs typeface="Verizon NHG TX"/>
                        <a:sym typeface="Verizon NHG TX"/>
                      </a:endParaRPr>
                    </a:p>
                  </a:txBody>
                  <a:tcPr marL="6350" marR="6350" marT="6350" marB="0" anchor="ctr">
                    <a:lnL w="12700"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Verizon NHG TX"/>
                          <a:ea typeface="Verizon NHG TX"/>
                          <a:cs typeface="Verizon NHG TX"/>
                          <a:sym typeface="Verizon NHG TX"/>
                        </a:rPr>
                        <a:t>2.8K</a:t>
                      </a:r>
                      <a:endParaRPr sz="800" u="none" strike="noStrike" cap="none">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Verizon NHG TX"/>
                          <a:ea typeface="Verizon NHG TX"/>
                          <a:cs typeface="Verizon NHG TX"/>
                          <a:sym typeface="Verizon NHG TX"/>
                        </a:rPr>
                        <a:t>6%</a:t>
                      </a:r>
                      <a:endParaRPr sz="800" u="none" strike="noStrike" cap="none">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r>
              <a:tr h="139625">
                <a:tc>
                  <a:txBody>
                    <a:bodyPr/>
                    <a:lstStyle/>
                    <a:p>
                      <a:pPr marL="9144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Verizon NHG TX"/>
                          <a:ea typeface="Verizon NHG TX"/>
                          <a:cs typeface="Verizon NHG TX"/>
                          <a:sym typeface="Verizon NHG TX"/>
                        </a:rPr>
                        <a:t>BAHAMAS</a:t>
                      </a:r>
                      <a:endParaRPr sz="900" b="1" u="none" strike="noStrike" cap="none">
                        <a:solidFill>
                          <a:srgbClr val="000000"/>
                        </a:solidFill>
                        <a:latin typeface="Verizon NHG TX"/>
                        <a:ea typeface="Verizon NHG TX"/>
                        <a:cs typeface="Verizon NHG TX"/>
                        <a:sym typeface="Verizon NHG TX"/>
                      </a:endParaRPr>
                    </a:p>
                  </a:txBody>
                  <a:tcPr marL="6350" marR="6350" marT="6350" marB="0" anchor="ctr">
                    <a:lnL w="12700"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Verizon NHG TX"/>
                          <a:ea typeface="Verizon NHG TX"/>
                          <a:cs typeface="Verizon NHG TX"/>
                          <a:sym typeface="Verizon NHG TX"/>
                        </a:rPr>
                        <a:t>2.7K</a:t>
                      </a:r>
                      <a:endParaRPr sz="800" u="none" strike="noStrike" cap="none">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Verizon NHG TX"/>
                          <a:ea typeface="Verizon NHG TX"/>
                          <a:cs typeface="Verizon NHG TX"/>
                          <a:sym typeface="Verizon NHG TX"/>
                        </a:rPr>
                        <a:t>6%</a:t>
                      </a:r>
                      <a:endParaRPr sz="800" u="none" strike="noStrike" cap="none">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r>
              <a:tr h="100000">
                <a:tc>
                  <a:txBody>
                    <a:bodyPr/>
                    <a:lstStyle/>
                    <a:p>
                      <a:pPr marL="9144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Verizon NHG TX"/>
                          <a:ea typeface="Verizon NHG TX"/>
                          <a:cs typeface="Verizon NHG TX"/>
                          <a:sym typeface="Verizon NHG TX"/>
                        </a:rPr>
                        <a:t>JAMAICA</a:t>
                      </a:r>
                      <a:endParaRPr sz="900" b="1" u="none" strike="noStrike" cap="none">
                        <a:solidFill>
                          <a:srgbClr val="000000"/>
                        </a:solidFill>
                        <a:latin typeface="Verizon NHG TX"/>
                        <a:ea typeface="Verizon NHG TX"/>
                        <a:cs typeface="Verizon NHG TX"/>
                        <a:sym typeface="Verizon NHG TX"/>
                      </a:endParaRPr>
                    </a:p>
                  </a:txBody>
                  <a:tcPr marL="6350" marR="6350" marT="6350" marB="0" anchor="ctr">
                    <a:lnL w="12700"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Verizon NHG TX"/>
                          <a:ea typeface="Verizon NHG TX"/>
                          <a:cs typeface="Verizon NHG TX"/>
                          <a:sym typeface="Verizon NHG TX"/>
                        </a:rPr>
                        <a:t>2.1K</a:t>
                      </a:r>
                      <a:endParaRPr sz="800" u="none" strike="noStrike" cap="none">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Verizon NHG TX"/>
                          <a:ea typeface="Verizon NHG TX"/>
                          <a:cs typeface="Verizon NHG TX"/>
                          <a:sym typeface="Verizon NHG TX"/>
                        </a:rPr>
                        <a:t>5%</a:t>
                      </a:r>
                      <a:endParaRPr sz="800" u="none" strike="noStrike" cap="none">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r>
              <a:tr h="139625">
                <a:tc>
                  <a:txBody>
                    <a:bodyPr/>
                    <a:lstStyle/>
                    <a:p>
                      <a:pPr marL="9144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Verizon NHG TX"/>
                          <a:ea typeface="Verizon NHG TX"/>
                          <a:cs typeface="Verizon NHG TX"/>
                          <a:sym typeface="Verizon NHG TX"/>
                        </a:rPr>
                        <a:t>DOMINICAN REPUBLIC</a:t>
                      </a:r>
                      <a:endParaRPr sz="900" b="1" u="none" strike="noStrike" cap="none">
                        <a:solidFill>
                          <a:srgbClr val="000000"/>
                        </a:solidFill>
                        <a:latin typeface="Verizon NHG TX"/>
                        <a:ea typeface="Verizon NHG TX"/>
                        <a:cs typeface="Verizon NHG TX"/>
                        <a:sym typeface="Verizon NHG TX"/>
                      </a:endParaRPr>
                    </a:p>
                  </a:txBody>
                  <a:tcPr marL="6350" marR="6350" marT="6350" marB="0" anchor="ctr">
                    <a:lnL w="12700"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Verizon NHG TX"/>
                          <a:ea typeface="Verizon NHG TX"/>
                          <a:cs typeface="Verizon NHG TX"/>
                          <a:sym typeface="Verizon NHG TX"/>
                        </a:rPr>
                        <a:t>1.3K</a:t>
                      </a:r>
                      <a:endParaRPr sz="800" u="none" strike="noStrike" cap="none">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Verizon NHG TX"/>
                          <a:ea typeface="Verizon NHG TX"/>
                          <a:cs typeface="Verizon NHG TX"/>
                          <a:sym typeface="Verizon NHG TX"/>
                        </a:rPr>
                        <a:t>3%</a:t>
                      </a:r>
                      <a:endParaRPr sz="800" u="none" strike="noStrike" cap="none">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r>
              <a:tr h="139625">
                <a:tc>
                  <a:txBody>
                    <a:bodyPr/>
                    <a:lstStyle/>
                    <a:p>
                      <a:pPr marL="9144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Verizon NHG TX"/>
                          <a:ea typeface="Verizon NHG TX"/>
                          <a:cs typeface="Verizon NHG TX"/>
                          <a:sym typeface="Verizon NHG TX"/>
                        </a:rPr>
                        <a:t>GREAT BRITAIN</a:t>
                      </a:r>
                      <a:endParaRPr sz="900" b="1" u="none" strike="noStrike" cap="none">
                        <a:solidFill>
                          <a:srgbClr val="000000"/>
                        </a:solidFill>
                        <a:latin typeface="Verizon NHG TX"/>
                        <a:ea typeface="Verizon NHG TX"/>
                        <a:cs typeface="Verizon NHG TX"/>
                        <a:sym typeface="Verizon NHG TX"/>
                      </a:endParaRPr>
                    </a:p>
                  </a:txBody>
                  <a:tcPr marL="6350" marR="6350" marT="6350" marB="0" anchor="ctr">
                    <a:lnL w="12700"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Verizon NHG TX"/>
                          <a:ea typeface="Verizon NHG TX"/>
                          <a:cs typeface="Verizon NHG TX"/>
                          <a:sym typeface="Verizon NHG TX"/>
                        </a:rPr>
                        <a:t>1K</a:t>
                      </a:r>
                      <a:endParaRPr sz="800" u="none" strike="noStrike" cap="none">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Verizon NHG TX"/>
                          <a:ea typeface="Verizon NHG TX"/>
                          <a:cs typeface="Verizon NHG TX"/>
                          <a:sym typeface="Verizon NHG TX"/>
                        </a:rPr>
                        <a:t>2%</a:t>
                      </a:r>
                      <a:endParaRPr sz="800" u="none" strike="noStrike" cap="none">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r>
              <a:tr h="139625">
                <a:tc>
                  <a:txBody>
                    <a:bodyPr/>
                    <a:lstStyle/>
                    <a:p>
                      <a:pPr marL="9144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Verizon NHG TX"/>
                          <a:ea typeface="Verizon NHG TX"/>
                          <a:cs typeface="Verizon NHG TX"/>
                          <a:sym typeface="Verizon NHG TX"/>
                        </a:rPr>
                        <a:t>ARUBA</a:t>
                      </a:r>
                      <a:endParaRPr sz="900" b="1" u="none" strike="noStrike" cap="none">
                        <a:solidFill>
                          <a:srgbClr val="000000"/>
                        </a:solidFill>
                        <a:latin typeface="Verizon NHG TX"/>
                        <a:ea typeface="Verizon NHG TX"/>
                        <a:cs typeface="Verizon NHG TX"/>
                        <a:sym typeface="Verizon NHG TX"/>
                      </a:endParaRPr>
                    </a:p>
                  </a:txBody>
                  <a:tcPr marL="6350" marR="6350" marT="6350" marB="0" anchor="ctr">
                    <a:lnL w="12700"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Verizon NHG TX"/>
                          <a:ea typeface="Verizon NHG TX"/>
                          <a:cs typeface="Verizon NHG TX"/>
                          <a:sym typeface="Verizon NHG TX"/>
                        </a:rPr>
                        <a:t>0.8K</a:t>
                      </a:r>
                      <a:endParaRPr sz="800" u="none" strike="noStrike" cap="none">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Verizon NHG TX"/>
                          <a:ea typeface="Verizon NHG TX"/>
                          <a:cs typeface="Verizon NHG TX"/>
                          <a:sym typeface="Verizon NHG TX"/>
                        </a:rPr>
                        <a:t>2%</a:t>
                      </a:r>
                      <a:endParaRPr sz="800" u="none" strike="noStrike" cap="none">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r>
              <a:tr h="139625">
                <a:tc>
                  <a:txBody>
                    <a:bodyPr/>
                    <a:lstStyle/>
                    <a:p>
                      <a:pPr marL="9144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Verizon NHG TX"/>
                          <a:ea typeface="Verizon NHG TX"/>
                          <a:cs typeface="Verizon NHG TX"/>
                          <a:sym typeface="Verizon NHG TX"/>
                        </a:rPr>
                        <a:t>ITALY</a:t>
                      </a:r>
                      <a:endParaRPr sz="900" b="1" u="none" strike="noStrike" cap="none">
                        <a:solidFill>
                          <a:srgbClr val="000000"/>
                        </a:solidFill>
                        <a:latin typeface="Verizon NHG TX"/>
                        <a:ea typeface="Verizon NHG TX"/>
                        <a:cs typeface="Verizon NHG TX"/>
                        <a:sym typeface="Verizon NHG TX"/>
                      </a:endParaRPr>
                    </a:p>
                  </a:txBody>
                  <a:tcPr marL="6350" marR="6350" marT="6350" marB="0" anchor="ctr">
                    <a:lnL w="12700"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Verizon NHG TX"/>
                          <a:ea typeface="Verizon NHG TX"/>
                          <a:cs typeface="Verizon NHG TX"/>
                          <a:sym typeface="Verizon NHG TX"/>
                        </a:rPr>
                        <a:t>0.75K</a:t>
                      </a:r>
                      <a:endParaRPr sz="800" u="none" strike="noStrike" cap="none">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Verizon NHG TX"/>
                          <a:ea typeface="Verizon NHG TX"/>
                          <a:cs typeface="Verizon NHG TX"/>
                          <a:sym typeface="Verizon NHG TX"/>
                        </a:rPr>
                        <a:t>2%</a:t>
                      </a:r>
                      <a:endParaRPr sz="800" u="none" strike="noStrike" cap="none">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00"/>
                    </a:solidFill>
                  </a:tcPr>
                </a:tc>
              </a:tr>
              <a:tr h="139625">
                <a:tc>
                  <a:txBody>
                    <a:bodyPr/>
                    <a:lstStyle/>
                    <a:p>
                      <a:pPr marL="9144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000000"/>
                          </a:solidFill>
                          <a:latin typeface="Verizon NHG TX"/>
                          <a:ea typeface="Verizon NHG TX"/>
                          <a:cs typeface="Verizon NHG TX"/>
                          <a:sym typeface="Verizon NHG TX"/>
                        </a:rPr>
                        <a:t>Others</a:t>
                      </a:r>
                      <a:endParaRPr sz="900" b="1" u="none" strike="noStrike" cap="none">
                        <a:solidFill>
                          <a:srgbClr val="000000"/>
                        </a:solidFill>
                        <a:latin typeface="Verizon NHG TX"/>
                        <a:ea typeface="Verizon NHG TX"/>
                        <a:cs typeface="Verizon NHG TX"/>
                        <a:sym typeface="Verizon NHG TX"/>
                      </a:endParaRPr>
                    </a:p>
                  </a:txBody>
                  <a:tcPr marL="6350" marR="6350" marT="6350" marB="0" anchor="ctr">
                    <a:lnL w="12700"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Verizon NHG TX"/>
                          <a:ea typeface="Verizon NHG TX"/>
                          <a:cs typeface="Verizon NHG TX"/>
                          <a:sym typeface="Verizon NHG TX"/>
                        </a:rPr>
                        <a:t>13K</a:t>
                      </a:r>
                      <a:endParaRPr sz="800" u="none" strike="noStrike" cap="none">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latin typeface="Verizon NHG TX"/>
                          <a:ea typeface="Verizon NHG TX"/>
                          <a:cs typeface="Verizon NHG TX"/>
                          <a:sym typeface="Verizon NHG TX"/>
                        </a:rPr>
                        <a:t>27%</a:t>
                      </a:r>
                      <a:endParaRPr sz="800" u="none" strike="noStrike" cap="none">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r>
              <a:tr h="112275">
                <a:tc>
                  <a:txBody>
                    <a:bodyPr/>
                    <a:lstStyle/>
                    <a:p>
                      <a:pPr marL="91440" marR="182880" lvl="0" indent="0" algn="r" rtl="0">
                        <a:lnSpc>
                          <a:spcPct val="100000"/>
                        </a:lnSpc>
                        <a:spcBef>
                          <a:spcPts val="0"/>
                        </a:spcBef>
                        <a:spcAft>
                          <a:spcPts val="0"/>
                        </a:spcAft>
                        <a:buClr>
                          <a:srgbClr val="000000"/>
                        </a:buClr>
                        <a:buSzPts val="1200"/>
                        <a:buFont typeface="Arial"/>
                        <a:buNone/>
                      </a:pPr>
                      <a:r>
                        <a:rPr lang="en" sz="1200" b="1" u="none" strike="noStrike" cap="none">
                          <a:solidFill>
                            <a:srgbClr val="FFFFFF"/>
                          </a:solidFill>
                          <a:latin typeface="Verizon NHG TX"/>
                          <a:ea typeface="Verizon NHG TX"/>
                          <a:cs typeface="Verizon NHG TX"/>
                          <a:sym typeface="Verizon NHG TX"/>
                        </a:rPr>
                        <a:t>Total</a:t>
                      </a:r>
                      <a:endParaRPr sz="1200" b="1" i="0" u="none" strike="noStrike" cap="none">
                        <a:solidFill>
                          <a:srgbClr val="FFFFFF"/>
                        </a:solidFill>
                        <a:latin typeface="Verizon NHG TX"/>
                        <a:ea typeface="Verizon NHG TX"/>
                        <a:cs typeface="Verizon NHG TX"/>
                        <a:sym typeface="Verizon NHG TX"/>
                      </a:endParaRPr>
                    </a:p>
                  </a:txBody>
                  <a:tcPr marL="4725" marR="4725" marT="4725" marB="0" anchor="b">
                    <a:lnL w="12700"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rgbClr val="00000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solidFill>
                            <a:srgbClr val="FFFFFF"/>
                          </a:solidFill>
                          <a:latin typeface="Verizon NHG TX"/>
                          <a:ea typeface="Verizon NHG TX"/>
                          <a:cs typeface="Verizon NHG TX"/>
                          <a:sym typeface="Verizon NHG TX"/>
                        </a:rPr>
                        <a:t>47K</a:t>
                      </a:r>
                      <a:endParaRPr sz="1200" b="1" i="0" u="none" strike="noStrike" cap="none">
                        <a:solidFill>
                          <a:srgbClr val="FFFFFF"/>
                        </a:solidFill>
                        <a:latin typeface="Verizon NHG TX"/>
                        <a:ea typeface="Verizon NHG TX"/>
                        <a:cs typeface="Verizon NHG TX"/>
                        <a:sym typeface="Verizon NHG TX"/>
                      </a:endParaRPr>
                    </a:p>
                  </a:txBody>
                  <a:tcPr marL="4725" marR="4725" marT="4725"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rgbClr val="00000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solidFill>
                            <a:srgbClr val="FFFFFF"/>
                          </a:solidFill>
                          <a:latin typeface="Verizon NHG TX"/>
                          <a:ea typeface="Verizon NHG TX"/>
                          <a:cs typeface="Verizon NHG TX"/>
                          <a:sym typeface="Verizon NHG TX"/>
                        </a:rPr>
                        <a:t>100.00%</a:t>
                      </a:r>
                      <a:endParaRPr sz="1200" b="1" i="0" u="none" strike="noStrike" cap="none">
                        <a:solidFill>
                          <a:srgbClr val="FFFFFF"/>
                        </a:solidFill>
                        <a:latin typeface="Verizon NHG TX"/>
                        <a:ea typeface="Verizon NHG TX"/>
                        <a:cs typeface="Verizon NHG TX"/>
                        <a:sym typeface="Verizon NHG TX"/>
                      </a:endParaRPr>
                    </a:p>
                  </a:txBody>
                  <a:tcPr marL="4725" marR="4725" marT="4725" marB="0" anchor="b">
                    <a:lnL w="9525"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rgbClr val="000000"/>
                    </a:solidFill>
                  </a:tcPr>
                </a:tc>
              </a:tr>
            </a:tbl>
          </a:graphicData>
        </a:graphic>
      </p:graphicFrame>
      <p:pic>
        <p:nvPicPr>
          <p:cNvPr id="1265" name="Google Shape;1265;p162"/>
          <p:cNvPicPr preferRelativeResize="0"/>
          <p:nvPr/>
        </p:nvPicPr>
        <p:blipFill rotWithShape="1">
          <a:blip r:embed="rId3">
            <a:alphaModFix/>
          </a:blip>
          <a:srcRect l="1555" t="2581"/>
          <a:stretch/>
        </p:blipFill>
        <p:spPr>
          <a:xfrm>
            <a:off x="406225" y="1197550"/>
            <a:ext cx="4080900" cy="2401200"/>
          </a:xfrm>
          <a:prstGeom prst="rect">
            <a:avLst/>
          </a:prstGeom>
          <a:noFill/>
          <a:ln>
            <a:noFill/>
          </a:ln>
        </p:spPr>
      </p:pic>
      <p:pic>
        <p:nvPicPr>
          <p:cNvPr id="1266" name="Google Shape;1266;p162" title="Points scored"/>
          <p:cNvPicPr preferRelativeResize="0"/>
          <p:nvPr/>
        </p:nvPicPr>
        <p:blipFill>
          <a:blip r:embed="rId4">
            <a:alphaModFix/>
          </a:blip>
          <a:stretch>
            <a:fillRect/>
          </a:stretch>
        </p:blipFill>
        <p:spPr>
          <a:xfrm>
            <a:off x="264811" y="5287400"/>
            <a:ext cx="8318328" cy="5143499"/>
          </a:xfrm>
          <a:prstGeom prst="rect">
            <a:avLst/>
          </a:prstGeom>
          <a:noFill/>
          <a:ln>
            <a:noFill/>
          </a:ln>
        </p:spPr>
      </p:pic>
    </p:spTree>
    <p:extLst>
      <p:ext uri="{BB962C8B-B14F-4D97-AF65-F5344CB8AC3E}">
        <p14:creationId xmlns:p14="http://schemas.microsoft.com/office/powerpoint/2010/main" val="3545794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63"/>
          <p:cNvSpPr txBox="1">
            <a:spLocks noGrp="1"/>
          </p:cNvSpPr>
          <p:nvPr>
            <p:ph type="title"/>
          </p:nvPr>
        </p:nvSpPr>
        <p:spPr>
          <a:xfrm>
            <a:off x="457200" y="594360"/>
            <a:ext cx="7086600" cy="685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2400"/>
              <a:buFont typeface="Verizon NHG DS"/>
              <a:buNone/>
            </a:pPr>
            <a:r>
              <a:rPr lang="en"/>
              <a:t>International Travel Intent</a:t>
            </a:r>
            <a:endParaRPr/>
          </a:p>
        </p:txBody>
      </p:sp>
      <p:sp>
        <p:nvSpPr>
          <p:cNvPr id="1272" name="Google Shape;1272;p163"/>
          <p:cNvSpPr txBox="1"/>
          <p:nvPr/>
        </p:nvSpPr>
        <p:spPr>
          <a:xfrm>
            <a:off x="2304288" y="3084576"/>
            <a:ext cx="184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izon NHG TX"/>
              <a:ea typeface="Verizon NHG TX"/>
              <a:cs typeface="Verizon NHG TX"/>
              <a:sym typeface="Verizon NHG TX"/>
            </a:endParaRPr>
          </a:p>
        </p:txBody>
      </p:sp>
      <p:sp>
        <p:nvSpPr>
          <p:cNvPr id="1273" name="Google Shape;1273;p163"/>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700"/>
              <a:buNone/>
            </a:pPr>
            <a:fld id="{00000000-1234-1234-1234-123412341234}" type="slidenum">
              <a:rPr lang="en"/>
              <a:t>41</a:t>
            </a:fld>
            <a:endParaRPr/>
          </a:p>
        </p:txBody>
      </p:sp>
      <p:graphicFrame>
        <p:nvGraphicFramePr>
          <p:cNvPr id="1274" name="Google Shape;1274;p163"/>
          <p:cNvGraphicFramePr/>
          <p:nvPr/>
        </p:nvGraphicFramePr>
        <p:xfrm>
          <a:off x="457200" y="1771650"/>
          <a:ext cx="8229600" cy="2804070"/>
        </p:xfrm>
        <a:graphic>
          <a:graphicData uri="http://schemas.openxmlformats.org/drawingml/2006/table">
            <a:tbl>
              <a:tblPr>
                <a:noFill/>
              </a:tblPr>
              <a:tblGrid>
                <a:gridCol w="2567600"/>
                <a:gridCol w="5662000"/>
              </a:tblGrid>
              <a:tr h="381000">
                <a:tc>
                  <a:txBody>
                    <a:bodyPr/>
                    <a:lstStyle/>
                    <a:p>
                      <a:pPr marL="0" marR="0" lvl="0" indent="0" algn="ctr" rtl="0">
                        <a:lnSpc>
                          <a:spcPct val="100000"/>
                        </a:lnSpc>
                        <a:spcBef>
                          <a:spcPts val="0"/>
                        </a:spcBef>
                        <a:spcAft>
                          <a:spcPts val="0"/>
                        </a:spcAft>
                        <a:buClr>
                          <a:srgbClr val="000000"/>
                        </a:buClr>
                        <a:buSzPts val="1600"/>
                        <a:buFont typeface="Arial"/>
                        <a:buNone/>
                      </a:pPr>
                      <a:r>
                        <a:rPr lang="en" sz="1600" b="1" u="none" strike="noStrike" cap="none">
                          <a:solidFill>
                            <a:srgbClr val="FFFFFF"/>
                          </a:solidFill>
                          <a:latin typeface="Verizon NHG TX"/>
                          <a:ea typeface="Verizon NHG TX"/>
                          <a:cs typeface="Verizon NHG TX"/>
                          <a:sym typeface="Verizon NHG TX"/>
                        </a:rPr>
                        <a:t>Current Scenario</a:t>
                      </a:r>
                      <a:endParaRPr sz="1600" b="1" u="none" strike="noStrike" cap="none">
                        <a:solidFill>
                          <a:srgbClr val="FFFFFF"/>
                        </a:solidFill>
                        <a:latin typeface="Verizon NHG TX"/>
                        <a:ea typeface="Verizon NHG TX"/>
                        <a:cs typeface="Verizon NHG TX"/>
                        <a:sym typeface="Verizon NHG TX"/>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Verizon NHG TX"/>
                          <a:ea typeface="Verizon NHG TX"/>
                          <a:cs typeface="Verizon NHG TX"/>
                          <a:sym typeface="Verizon NHG TX"/>
                        </a:rPr>
                        <a:t>~10% of customers contact CS prior to International Travel, and of those only 5% attempt self-serve (online international page) prior to calling. 52% of the travellers added a international plan/feature. By proactively reaching these customers, the team has determined an opportunity of 500K call deflections, totaling $5M in operational savings</a:t>
                      </a:r>
                      <a:endParaRPr sz="1200" u="none" strike="noStrike" cap="none">
                        <a:latin typeface="Verizon NHG TX"/>
                        <a:ea typeface="Verizon NHG TX"/>
                        <a:cs typeface="Verizon NHG TX"/>
                        <a:sym typeface="Verizon NHG TX"/>
                      </a:endParaRPr>
                    </a:p>
                  </a:txBody>
                  <a:tcPr marL="182875" marR="91425" marT="91425" marB="91425">
                    <a:lnL w="9525" cap="flat" cmpd="sng">
                      <a:solidFill>
                        <a:srgbClr val="FFFFFF"/>
                      </a:solidFill>
                      <a:prstDash val="solid"/>
                      <a:round/>
                      <a:headEnd type="none" w="sm" len="sm"/>
                      <a:tailEnd type="none" w="sm" len="sm"/>
                    </a:lnL>
                    <a:solidFill>
                      <a:srgbClr val="EFEFEF"/>
                    </a:solidFill>
                  </a:tcPr>
                </a:tc>
              </a:tr>
              <a:tr h="381000">
                <a:tc>
                  <a:txBody>
                    <a:bodyPr/>
                    <a:lstStyle/>
                    <a:p>
                      <a:pPr marL="0" marR="0" lvl="0" indent="0" algn="ctr" rtl="0">
                        <a:lnSpc>
                          <a:spcPct val="100000"/>
                        </a:lnSpc>
                        <a:spcBef>
                          <a:spcPts val="0"/>
                        </a:spcBef>
                        <a:spcAft>
                          <a:spcPts val="0"/>
                        </a:spcAft>
                        <a:buClr>
                          <a:srgbClr val="000000"/>
                        </a:buClr>
                        <a:buSzPts val="1600"/>
                        <a:buFont typeface="Arial"/>
                        <a:buNone/>
                      </a:pPr>
                      <a:r>
                        <a:rPr lang="en" sz="1600" b="1" u="none" strike="noStrike" cap="none">
                          <a:solidFill>
                            <a:srgbClr val="FFFFFF"/>
                          </a:solidFill>
                          <a:latin typeface="Verizon NHG TX"/>
                          <a:ea typeface="Verizon NHG TX"/>
                          <a:cs typeface="Verizon NHG TX"/>
                          <a:sym typeface="Verizon NHG TX"/>
                        </a:rPr>
                        <a:t>Models / Interventions</a:t>
                      </a:r>
                      <a:endParaRPr sz="1600" b="1" u="none" strike="noStrike" cap="none">
                        <a:solidFill>
                          <a:srgbClr val="FFFFFF"/>
                        </a:solidFill>
                        <a:latin typeface="Verizon NHG TX"/>
                        <a:ea typeface="Verizon NHG TX"/>
                        <a:cs typeface="Verizon NHG TX"/>
                        <a:sym typeface="Verizon NHG TX"/>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Verizon NHG TX"/>
                          <a:ea typeface="Verizon NHG TX"/>
                          <a:cs typeface="Verizon NHG TX"/>
                          <a:sym typeface="Verizon NHG TX"/>
                        </a:rPr>
                        <a:t>Call topic/Intent Prediction Model and deflection to self serve</a:t>
                      </a:r>
                      <a:endParaRPr sz="1200" u="none" strike="noStrike" cap="none">
                        <a:latin typeface="Verizon NHG TX"/>
                        <a:ea typeface="Verizon NHG TX"/>
                        <a:cs typeface="Verizon NHG TX"/>
                        <a:sym typeface="Verizon NHG TX"/>
                      </a:endParaRPr>
                    </a:p>
                  </a:txBody>
                  <a:tcPr marL="182875" marR="91425" marT="91425" marB="91425">
                    <a:lnL w="9525" cap="flat" cmpd="sng">
                      <a:solidFill>
                        <a:srgbClr val="FFFFFF"/>
                      </a:solidFill>
                      <a:prstDash val="solid"/>
                      <a:round/>
                      <a:headEnd type="none" w="sm" len="sm"/>
                      <a:tailEnd type="none" w="sm" len="sm"/>
                    </a:lnL>
                  </a:tcPr>
                </a:tc>
              </a:tr>
              <a:tr h="381000">
                <a:tc>
                  <a:txBody>
                    <a:bodyPr/>
                    <a:lstStyle/>
                    <a:p>
                      <a:pPr marL="0" marR="0" lvl="0" indent="0" algn="ctr" rtl="0">
                        <a:lnSpc>
                          <a:spcPct val="100000"/>
                        </a:lnSpc>
                        <a:spcBef>
                          <a:spcPts val="0"/>
                        </a:spcBef>
                        <a:spcAft>
                          <a:spcPts val="0"/>
                        </a:spcAft>
                        <a:buClr>
                          <a:srgbClr val="000000"/>
                        </a:buClr>
                        <a:buSzPts val="1600"/>
                        <a:buFont typeface="Arial"/>
                        <a:buNone/>
                      </a:pPr>
                      <a:r>
                        <a:rPr lang="en" sz="1600" b="1" u="none" strike="noStrike" cap="none">
                          <a:solidFill>
                            <a:srgbClr val="FFFFFF"/>
                          </a:solidFill>
                          <a:latin typeface="Verizon NHG TX"/>
                          <a:ea typeface="Verizon NHG TX"/>
                          <a:cs typeface="Verizon NHG TX"/>
                          <a:sym typeface="Verizon NHG TX"/>
                        </a:rPr>
                        <a:t>Predicted Financial impact</a:t>
                      </a:r>
                      <a:endParaRPr sz="1600" b="1" u="none" strike="noStrike" cap="none">
                        <a:solidFill>
                          <a:srgbClr val="FFFFFF"/>
                        </a:solidFill>
                        <a:latin typeface="Verizon NHG TX"/>
                        <a:ea typeface="Verizon NHG TX"/>
                        <a:cs typeface="Verizon NHG TX"/>
                        <a:sym typeface="Verizon NHG TX"/>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Verizon NHG TX"/>
                          <a:ea typeface="Verizon NHG TX"/>
                          <a:cs typeface="Verizon NHG TX"/>
                          <a:sym typeface="Verizon NHG TX"/>
                        </a:rPr>
                        <a:t>Plan recommender</a:t>
                      </a:r>
                      <a:endParaRPr sz="1200" u="none" strike="noStrike" cap="none">
                        <a:latin typeface="Verizon NHG TX"/>
                        <a:ea typeface="Verizon NHG TX"/>
                        <a:cs typeface="Verizon NHG TX"/>
                        <a:sym typeface="Verizon NHG TX"/>
                      </a:endParaRPr>
                    </a:p>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Verizon NHG TX"/>
                        <a:ea typeface="Verizon NHG TX"/>
                        <a:cs typeface="Verizon NHG TX"/>
                        <a:sym typeface="Verizon NHG TX"/>
                      </a:endParaRPr>
                    </a:p>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Verizon NHG TX"/>
                        <a:ea typeface="Verizon NHG TX"/>
                        <a:cs typeface="Verizon NHG TX"/>
                        <a:sym typeface="Verizon NHG TX"/>
                      </a:endParaRPr>
                    </a:p>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Verizon NHG TX"/>
                        <a:ea typeface="Verizon NHG TX"/>
                        <a:cs typeface="Verizon NHG TX"/>
                        <a:sym typeface="Verizon NHG TX"/>
                      </a:endParaRPr>
                    </a:p>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Verizon NHG TX"/>
                        <a:ea typeface="Verizon NHG TX"/>
                        <a:cs typeface="Verizon NHG TX"/>
                        <a:sym typeface="Verizon NHG TX"/>
                      </a:endParaRPr>
                    </a:p>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Verizon NHG TX"/>
                        <a:ea typeface="Verizon NHG TX"/>
                        <a:cs typeface="Verizon NHG TX"/>
                        <a:sym typeface="Verizon NHG TX"/>
                      </a:endParaRPr>
                    </a:p>
                  </a:txBody>
                  <a:tcPr marL="182875" marR="91425" marT="91425" marB="91425">
                    <a:lnL w="9525" cap="flat" cmpd="sng">
                      <a:solidFill>
                        <a:srgbClr val="FFFFFF"/>
                      </a:solidFill>
                      <a:prstDash val="solid"/>
                      <a:round/>
                      <a:headEnd type="none" w="sm" len="sm"/>
                      <a:tailEnd type="none" w="sm" len="sm"/>
                    </a:lnL>
                    <a:solidFill>
                      <a:srgbClr val="EFEFEF"/>
                    </a:solidFill>
                  </a:tcPr>
                </a:tc>
              </a:tr>
            </a:tbl>
          </a:graphicData>
        </a:graphic>
      </p:graphicFrame>
      <p:graphicFrame>
        <p:nvGraphicFramePr>
          <p:cNvPr id="1275" name="Google Shape;1275;p163"/>
          <p:cNvGraphicFramePr/>
          <p:nvPr/>
        </p:nvGraphicFramePr>
        <p:xfrm>
          <a:off x="3772925" y="3682470"/>
          <a:ext cx="4165950" cy="720225"/>
        </p:xfrm>
        <a:graphic>
          <a:graphicData uri="http://schemas.openxmlformats.org/drawingml/2006/table">
            <a:tbl>
              <a:tblPr>
                <a:noFill/>
              </a:tblPr>
              <a:tblGrid>
                <a:gridCol w="864525"/>
                <a:gridCol w="864525"/>
                <a:gridCol w="864525"/>
                <a:gridCol w="864525"/>
                <a:gridCol w="707850"/>
              </a:tblGrid>
              <a:tr h="373075">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solidFill>
                            <a:srgbClr val="FFFFFF"/>
                          </a:solidFill>
                          <a:latin typeface="Verizon NHG TX"/>
                          <a:ea typeface="Verizon NHG TX"/>
                          <a:cs typeface="Verizon NHG TX"/>
                          <a:sym typeface="Verizon NHG TX"/>
                        </a:rPr>
                        <a:t>2019</a:t>
                      </a:r>
                      <a:endParaRPr sz="1000" b="1" u="none" strike="noStrike" cap="none">
                        <a:solidFill>
                          <a:srgbClr val="FFFFFF"/>
                        </a:solidFill>
                        <a:latin typeface="Verizon NHG TX"/>
                        <a:ea typeface="Verizon NHG TX"/>
                        <a:cs typeface="Verizon NHG TX"/>
                        <a:sym typeface="Verizon NHG TX"/>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rgbClr val="00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solidFill>
                            <a:srgbClr val="FFFFFF"/>
                          </a:solidFill>
                          <a:latin typeface="Verizon NHG TX"/>
                          <a:ea typeface="Verizon NHG TX"/>
                          <a:cs typeface="Verizon NHG TX"/>
                          <a:sym typeface="Verizon NHG TX"/>
                        </a:rPr>
                        <a:t>2020</a:t>
                      </a:r>
                      <a:endParaRPr sz="1000" b="1" u="none" strike="noStrike" cap="none">
                        <a:solidFill>
                          <a:srgbClr val="FFFFFF"/>
                        </a:solidFill>
                        <a:latin typeface="Verizon NHG TX"/>
                        <a:ea typeface="Verizon NHG TX"/>
                        <a:cs typeface="Verizon NHG TX"/>
                        <a:sym typeface="Verizon NHG TX"/>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rgbClr val="00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solidFill>
                            <a:srgbClr val="FFFFFF"/>
                          </a:solidFill>
                          <a:latin typeface="Verizon NHG TX"/>
                          <a:ea typeface="Verizon NHG TX"/>
                          <a:cs typeface="Verizon NHG TX"/>
                          <a:sym typeface="Verizon NHG TX"/>
                        </a:rPr>
                        <a:t>2021</a:t>
                      </a:r>
                      <a:endParaRPr sz="1000" b="1" u="none" strike="noStrike" cap="none">
                        <a:solidFill>
                          <a:srgbClr val="FFFFFF"/>
                        </a:solidFill>
                        <a:latin typeface="Verizon NHG TX"/>
                        <a:ea typeface="Verizon NHG TX"/>
                        <a:cs typeface="Verizon NHG TX"/>
                        <a:sym typeface="Verizon NHG TX"/>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rgbClr val="00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solidFill>
                            <a:srgbClr val="FFFFFF"/>
                          </a:solidFill>
                          <a:latin typeface="Verizon NHG TX"/>
                          <a:ea typeface="Verizon NHG TX"/>
                          <a:cs typeface="Verizon NHG TX"/>
                          <a:sym typeface="Verizon NHG TX"/>
                        </a:rPr>
                        <a:t>2022</a:t>
                      </a:r>
                      <a:endParaRPr sz="1000" b="1" u="none" strike="noStrike" cap="none">
                        <a:solidFill>
                          <a:srgbClr val="FFFFFF"/>
                        </a:solidFill>
                        <a:latin typeface="Verizon NHG TX"/>
                        <a:ea typeface="Verizon NHG TX"/>
                        <a:cs typeface="Verizon NHG TX"/>
                        <a:sym typeface="Verizon NHG TX"/>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rgbClr val="00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solidFill>
                            <a:srgbClr val="FFFFFF"/>
                          </a:solidFill>
                          <a:latin typeface="Verizon NHG TX"/>
                          <a:ea typeface="Verizon NHG TX"/>
                          <a:cs typeface="Verizon NHG TX"/>
                          <a:sym typeface="Verizon NHG TX"/>
                        </a:rPr>
                        <a:t>2023</a:t>
                      </a:r>
                      <a:endParaRPr sz="1000" b="1" u="none" strike="noStrike" cap="none">
                        <a:solidFill>
                          <a:srgbClr val="FFFFFF"/>
                        </a:solidFill>
                        <a:latin typeface="Verizon NHG TX"/>
                        <a:ea typeface="Verizon NHG TX"/>
                        <a:cs typeface="Verizon NHG TX"/>
                        <a:sym typeface="Verizon NHG TX"/>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rgbClr val="000000"/>
                    </a:solidFill>
                  </a:tcPr>
                </a:tc>
              </a:tr>
              <a:tr h="347150">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Verizon NHG TX"/>
                          <a:ea typeface="Verizon NHG TX"/>
                          <a:cs typeface="Verizon NHG TX"/>
                          <a:sym typeface="Verizon NHG TX"/>
                        </a:rPr>
                        <a:t>$3.8M</a:t>
                      </a:r>
                      <a:endParaRPr sz="1000" u="none" strike="noStrike" cap="none">
                        <a:latin typeface="Verizon NHG TX"/>
                        <a:ea typeface="Verizon NHG TX"/>
                        <a:cs typeface="Verizon NHG TX"/>
                        <a:sym typeface="Verizon NHG TX"/>
                      </a:endParaRPr>
                    </a:p>
                  </a:txBody>
                  <a:tcPr marL="91450" marR="91450" marT="45725" marB="457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Verizon NHG TX"/>
                          <a:ea typeface="Verizon NHG TX"/>
                          <a:cs typeface="Verizon NHG TX"/>
                          <a:sym typeface="Verizon NHG TX"/>
                        </a:rPr>
                        <a:t>$5M</a:t>
                      </a:r>
                      <a:endParaRPr sz="1000" u="none" strike="noStrike" cap="none">
                        <a:latin typeface="Verizon NHG TX"/>
                        <a:ea typeface="Verizon NHG TX"/>
                        <a:cs typeface="Verizon NHG TX"/>
                        <a:sym typeface="Verizon NHG TX"/>
                      </a:endParaRPr>
                    </a:p>
                  </a:txBody>
                  <a:tcPr marL="91450" marR="91450" marT="45725" marB="457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Verizon NHG TX"/>
                          <a:ea typeface="Verizon NHG TX"/>
                          <a:cs typeface="Verizon NHG TX"/>
                          <a:sym typeface="Verizon NHG TX"/>
                        </a:rPr>
                        <a:t>$5M</a:t>
                      </a:r>
                      <a:endParaRPr sz="1000" u="none" strike="noStrike" cap="none">
                        <a:latin typeface="Verizon NHG TX"/>
                        <a:ea typeface="Verizon NHG TX"/>
                        <a:cs typeface="Verizon NHG TX"/>
                        <a:sym typeface="Verizon NHG TX"/>
                      </a:endParaRPr>
                    </a:p>
                  </a:txBody>
                  <a:tcPr marL="91450" marR="91450" marT="45725" marB="457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Verizon NHG TX"/>
                          <a:ea typeface="Verizon NHG TX"/>
                          <a:cs typeface="Verizon NHG TX"/>
                          <a:sym typeface="Verizon NHG TX"/>
                        </a:rPr>
                        <a:t>$5M</a:t>
                      </a:r>
                      <a:endParaRPr sz="1000" u="none" strike="noStrike" cap="none">
                        <a:latin typeface="Verizon NHG TX"/>
                        <a:ea typeface="Verizon NHG TX"/>
                        <a:cs typeface="Verizon NHG TX"/>
                        <a:sym typeface="Verizon NHG TX"/>
                      </a:endParaRPr>
                    </a:p>
                  </a:txBody>
                  <a:tcPr marL="91450" marR="91450" marT="45725" marB="457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Verizon NHG TX"/>
                          <a:ea typeface="Verizon NHG TX"/>
                          <a:cs typeface="Verizon NHG TX"/>
                          <a:sym typeface="Verizon NHG TX"/>
                        </a:rPr>
                        <a:t>$5M</a:t>
                      </a:r>
                      <a:endParaRPr sz="1000" u="none" strike="noStrike" cap="none">
                        <a:latin typeface="Verizon NHG TX"/>
                        <a:ea typeface="Verizon NHG TX"/>
                        <a:cs typeface="Verizon NHG TX"/>
                        <a:sym typeface="Verizon NHG TX"/>
                      </a:endParaRPr>
                    </a:p>
                  </a:txBody>
                  <a:tcPr marL="91450" marR="91450" marT="45725" marB="457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r>
            </a:tbl>
          </a:graphicData>
        </a:graphic>
      </p:graphicFrame>
      <p:sp>
        <p:nvSpPr>
          <p:cNvPr id="1276" name="Google Shape;1276;p163"/>
          <p:cNvSpPr txBox="1"/>
          <p:nvPr/>
        </p:nvSpPr>
        <p:spPr>
          <a:xfrm>
            <a:off x="457200" y="958750"/>
            <a:ext cx="8229600" cy="640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latin typeface="Verizon NHG TX"/>
                <a:ea typeface="Verizon NHG TX"/>
                <a:cs typeface="Verizon NHG TX"/>
                <a:sym typeface="Verizon NHG TX"/>
              </a:rPr>
              <a:t>Using SOI, predictive analytics and machine learning to </a:t>
            </a:r>
            <a:endParaRPr sz="1800" b="1" i="0" u="none" strike="noStrike" cap="none">
              <a:solidFill>
                <a:srgbClr val="666666"/>
              </a:solidFill>
              <a:latin typeface="Verizon NHG TX"/>
              <a:ea typeface="Verizon NHG TX"/>
              <a:cs typeface="Verizon NHG TX"/>
              <a:sym typeface="Verizon NHG TX"/>
            </a:endParaRPr>
          </a:p>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latin typeface="Verizon NHG TX"/>
                <a:ea typeface="Verizon NHG TX"/>
                <a:cs typeface="Verizon NHG TX"/>
                <a:sym typeface="Verizon NHG TX"/>
              </a:rPr>
              <a:t>personalize and predict the international travelers needs.</a:t>
            </a:r>
            <a:endParaRPr sz="1800" b="1" i="0" u="none" strike="noStrike" cap="none">
              <a:solidFill>
                <a:srgbClr val="666666"/>
              </a:solidFill>
              <a:latin typeface="Verizon NHG TX"/>
              <a:ea typeface="Verizon NHG TX"/>
              <a:cs typeface="Verizon NHG TX"/>
              <a:sym typeface="Verizon NHG TX"/>
            </a:endParaRPr>
          </a:p>
        </p:txBody>
      </p:sp>
    </p:spTree>
    <p:extLst>
      <p:ext uri="{BB962C8B-B14F-4D97-AF65-F5344CB8AC3E}">
        <p14:creationId xmlns:p14="http://schemas.microsoft.com/office/powerpoint/2010/main" val="2605887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pic>
        <p:nvPicPr>
          <p:cNvPr id="1282" name="Google Shape;1282;p164"/>
          <p:cNvPicPr preferRelativeResize="0"/>
          <p:nvPr/>
        </p:nvPicPr>
        <p:blipFill rotWithShape="1">
          <a:blip r:embed="rId3">
            <a:alphaModFix/>
          </a:blip>
          <a:srcRect l="14815" t="15594" r="15594" b="14815"/>
          <a:stretch/>
        </p:blipFill>
        <p:spPr>
          <a:xfrm>
            <a:off x="1506875" y="0"/>
            <a:ext cx="7715244" cy="5143499"/>
          </a:xfrm>
          <a:prstGeom prst="rect">
            <a:avLst/>
          </a:prstGeom>
          <a:noFill/>
          <a:ln>
            <a:noFill/>
          </a:ln>
        </p:spPr>
      </p:pic>
      <p:pic>
        <p:nvPicPr>
          <p:cNvPr id="1283" name="Google Shape;1283;p164"/>
          <p:cNvPicPr preferRelativeResize="0"/>
          <p:nvPr/>
        </p:nvPicPr>
        <p:blipFill rotWithShape="1">
          <a:blip r:embed="rId4">
            <a:alphaModFix/>
          </a:blip>
          <a:srcRect/>
          <a:stretch/>
        </p:blipFill>
        <p:spPr>
          <a:xfrm>
            <a:off x="6703406" y="3609112"/>
            <a:ext cx="506856" cy="506857"/>
          </a:xfrm>
          <a:prstGeom prst="rect">
            <a:avLst/>
          </a:prstGeom>
          <a:noFill/>
          <a:ln>
            <a:noFill/>
          </a:ln>
        </p:spPr>
      </p:pic>
      <p:pic>
        <p:nvPicPr>
          <p:cNvPr id="1284" name="Google Shape;1284;p164"/>
          <p:cNvPicPr preferRelativeResize="0"/>
          <p:nvPr/>
        </p:nvPicPr>
        <p:blipFill rotWithShape="1">
          <a:blip r:embed="rId5">
            <a:alphaModFix/>
          </a:blip>
          <a:srcRect/>
          <a:stretch/>
        </p:blipFill>
        <p:spPr>
          <a:xfrm>
            <a:off x="5648434" y="2916742"/>
            <a:ext cx="688616" cy="688616"/>
          </a:xfrm>
          <a:prstGeom prst="rect">
            <a:avLst/>
          </a:prstGeom>
          <a:noFill/>
          <a:ln>
            <a:noFill/>
          </a:ln>
        </p:spPr>
      </p:pic>
      <p:sp>
        <p:nvSpPr>
          <p:cNvPr id="1285" name="Google Shape;1285;p164"/>
          <p:cNvSpPr/>
          <p:nvPr/>
        </p:nvSpPr>
        <p:spPr>
          <a:xfrm>
            <a:off x="6354125" y="2994425"/>
            <a:ext cx="493800" cy="1224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1200" b="1" i="0" u="none" strike="noStrike" cap="none">
                <a:solidFill>
                  <a:srgbClr val="000000"/>
                </a:solidFill>
                <a:latin typeface="Verizon NHG DS"/>
                <a:ea typeface="Verizon NHG DS"/>
                <a:cs typeface="Verizon NHG DS"/>
                <a:sym typeface="Verizon NHG DS"/>
              </a:rPr>
              <a:t>IVR</a:t>
            </a:r>
            <a:endParaRPr sz="800" b="0" i="0" u="none" strike="noStrike" cap="none">
              <a:solidFill>
                <a:srgbClr val="000000"/>
              </a:solidFill>
              <a:latin typeface="Verizon NHG DS"/>
              <a:ea typeface="Verizon NHG DS"/>
              <a:cs typeface="Verizon NHG DS"/>
              <a:sym typeface="Verizon NHG DS"/>
            </a:endParaRPr>
          </a:p>
        </p:txBody>
      </p:sp>
      <p:sp>
        <p:nvSpPr>
          <p:cNvPr id="1286" name="Google Shape;1286;p164"/>
          <p:cNvSpPr txBox="1"/>
          <p:nvPr/>
        </p:nvSpPr>
        <p:spPr>
          <a:xfrm>
            <a:off x="6516572" y="2475300"/>
            <a:ext cx="687000" cy="37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Verizon NHG DS"/>
                <a:ea typeface="Verizon NHG DS"/>
                <a:cs typeface="Verizon NHG DS"/>
                <a:sym typeface="Verizon NHG DS"/>
              </a:rPr>
              <a:t> Skill</a:t>
            </a:r>
            <a:endParaRPr sz="1000" b="0" i="0" u="none" strike="noStrike" cap="none">
              <a:solidFill>
                <a:srgbClr val="000000"/>
              </a:solidFill>
              <a:latin typeface="Verizon NHG DS"/>
              <a:ea typeface="Verizon NHG DS"/>
              <a:cs typeface="Verizon NHG DS"/>
              <a:sym typeface="Verizon NHG DS"/>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Verizon NHG DS"/>
                <a:ea typeface="Verizon NHG DS"/>
                <a:cs typeface="Verizon NHG DS"/>
                <a:sym typeface="Verizon NHG DS"/>
              </a:rPr>
              <a:t>   Agent</a:t>
            </a:r>
            <a:endParaRPr sz="1000" b="0" i="0" u="none" strike="noStrike" cap="none">
              <a:solidFill>
                <a:srgbClr val="000000"/>
              </a:solidFill>
              <a:latin typeface="Verizon NHG DS"/>
              <a:ea typeface="Verizon NHG DS"/>
              <a:cs typeface="Verizon NHG DS"/>
              <a:sym typeface="Verizon NHG DS"/>
            </a:endParaRPr>
          </a:p>
        </p:txBody>
      </p:sp>
      <p:sp>
        <p:nvSpPr>
          <p:cNvPr id="1287" name="Google Shape;1287;p164"/>
          <p:cNvSpPr txBox="1"/>
          <p:nvPr/>
        </p:nvSpPr>
        <p:spPr>
          <a:xfrm>
            <a:off x="6613257" y="4089693"/>
            <a:ext cx="6873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Verizon NHG DS"/>
                <a:ea typeface="Verizon NHG DS"/>
                <a:cs typeface="Verizon NHG DS"/>
                <a:sym typeface="Verizon NHG DS"/>
              </a:rPr>
              <a:t>Regular Agent</a:t>
            </a:r>
            <a:endParaRPr sz="1000" b="0" i="0" u="none" strike="noStrike" cap="none">
              <a:solidFill>
                <a:srgbClr val="000000"/>
              </a:solidFill>
              <a:latin typeface="Verizon NHG DS"/>
              <a:ea typeface="Verizon NHG DS"/>
              <a:cs typeface="Verizon NHG DS"/>
              <a:sym typeface="Verizon NHG DS"/>
            </a:endParaRPr>
          </a:p>
        </p:txBody>
      </p:sp>
      <p:cxnSp>
        <p:nvCxnSpPr>
          <p:cNvPr id="1288" name="Google Shape;1288;p164"/>
          <p:cNvCxnSpPr>
            <a:endCxn id="1283" idx="1"/>
          </p:cNvCxnSpPr>
          <p:nvPr/>
        </p:nvCxnSpPr>
        <p:spPr>
          <a:xfrm rot="-5400000" flipH="1">
            <a:off x="6325256" y="3484391"/>
            <a:ext cx="381300" cy="375000"/>
          </a:xfrm>
          <a:prstGeom prst="bentConnector2">
            <a:avLst/>
          </a:prstGeom>
          <a:noFill/>
          <a:ln w="28575" cap="flat" cmpd="sng">
            <a:solidFill>
              <a:srgbClr val="00AC3E"/>
            </a:solidFill>
            <a:prstDash val="solid"/>
            <a:round/>
            <a:headEnd type="none" w="sm" len="sm"/>
            <a:tailEnd type="triangle" w="med" len="med"/>
          </a:ln>
        </p:spPr>
      </p:cxnSp>
      <p:sp>
        <p:nvSpPr>
          <p:cNvPr id="1289" name="Google Shape;1289;p164"/>
          <p:cNvSpPr txBox="1"/>
          <p:nvPr/>
        </p:nvSpPr>
        <p:spPr>
          <a:xfrm>
            <a:off x="5520659" y="2570884"/>
            <a:ext cx="687300" cy="371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Verizon NHG DS"/>
                <a:ea typeface="Verizon NHG DS"/>
                <a:cs typeface="Verizon NHG DS"/>
                <a:sym typeface="Verizon NHG DS"/>
              </a:rPr>
              <a:t>Customer</a:t>
            </a:r>
            <a:endParaRPr sz="1000" b="1" i="0" u="none" strike="noStrike" cap="none">
              <a:solidFill>
                <a:srgbClr val="000000"/>
              </a:solidFill>
              <a:latin typeface="Verizon NHG DS"/>
              <a:ea typeface="Verizon NHG DS"/>
              <a:cs typeface="Verizon NHG DS"/>
              <a:sym typeface="Verizon NHG DS"/>
            </a:endParaRPr>
          </a:p>
        </p:txBody>
      </p:sp>
      <p:cxnSp>
        <p:nvCxnSpPr>
          <p:cNvPr id="1290" name="Google Shape;1290;p164"/>
          <p:cNvCxnSpPr>
            <a:endCxn id="1291" idx="1"/>
          </p:cNvCxnSpPr>
          <p:nvPr/>
        </p:nvCxnSpPr>
        <p:spPr>
          <a:xfrm rot="-5400000">
            <a:off x="6232556" y="2296169"/>
            <a:ext cx="569700" cy="372000"/>
          </a:xfrm>
          <a:prstGeom prst="bentConnector2">
            <a:avLst/>
          </a:prstGeom>
          <a:noFill/>
          <a:ln w="28575" cap="flat" cmpd="sng">
            <a:solidFill>
              <a:srgbClr val="D52B1E"/>
            </a:solidFill>
            <a:prstDash val="solid"/>
            <a:round/>
            <a:headEnd type="none" w="sm" len="sm"/>
            <a:tailEnd type="triangle" w="med" len="med"/>
          </a:ln>
        </p:spPr>
      </p:cxnSp>
      <p:sp>
        <p:nvSpPr>
          <p:cNvPr id="1292" name="Google Shape;1292;p164"/>
          <p:cNvSpPr txBox="1"/>
          <p:nvPr/>
        </p:nvSpPr>
        <p:spPr>
          <a:xfrm>
            <a:off x="5800547" y="3930688"/>
            <a:ext cx="8307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AC3E"/>
                </a:solidFill>
                <a:latin typeface="Verizon NHG DS"/>
                <a:ea typeface="Verizon NHG DS"/>
                <a:cs typeface="Verizon NHG DS"/>
                <a:sym typeface="Verizon NHG DS"/>
              </a:rPr>
              <a:t>Regular Customer</a:t>
            </a:r>
            <a:endParaRPr sz="1000" b="1" i="0" u="none" strike="noStrike" cap="none">
              <a:solidFill>
                <a:srgbClr val="00AC3E"/>
              </a:solidFill>
              <a:latin typeface="Verizon NHG DS"/>
              <a:ea typeface="Verizon NHG DS"/>
              <a:cs typeface="Verizon NHG DS"/>
              <a:sym typeface="Verizon NHG DS"/>
            </a:endParaRPr>
          </a:p>
        </p:txBody>
      </p:sp>
      <p:pic>
        <p:nvPicPr>
          <p:cNvPr id="1291" name="Google Shape;1291;p164"/>
          <p:cNvPicPr preferRelativeResize="0"/>
          <p:nvPr/>
        </p:nvPicPr>
        <p:blipFill rotWithShape="1">
          <a:blip r:embed="rId4">
            <a:alphaModFix/>
          </a:blip>
          <a:srcRect/>
          <a:stretch/>
        </p:blipFill>
        <p:spPr>
          <a:xfrm>
            <a:off x="6703406" y="1943891"/>
            <a:ext cx="506856" cy="506857"/>
          </a:xfrm>
          <a:prstGeom prst="rect">
            <a:avLst/>
          </a:prstGeom>
          <a:noFill/>
          <a:ln>
            <a:noFill/>
          </a:ln>
        </p:spPr>
      </p:pic>
      <p:sp>
        <p:nvSpPr>
          <p:cNvPr id="1293" name="Google Shape;1293;p164"/>
          <p:cNvSpPr txBox="1"/>
          <p:nvPr/>
        </p:nvSpPr>
        <p:spPr>
          <a:xfrm>
            <a:off x="5800547" y="1784200"/>
            <a:ext cx="8307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D52B1E"/>
                </a:solidFill>
                <a:latin typeface="Verizon NHG DS"/>
                <a:ea typeface="Verizon NHG DS"/>
                <a:cs typeface="Verizon NHG DS"/>
                <a:sym typeface="Verizon NHG DS"/>
              </a:rPr>
              <a:t>Difficult Customer</a:t>
            </a:r>
            <a:endParaRPr sz="1000" b="1" i="0" u="none" strike="noStrike" cap="none">
              <a:solidFill>
                <a:srgbClr val="D52B1E"/>
              </a:solidFill>
              <a:latin typeface="Verizon NHG DS"/>
              <a:ea typeface="Verizon NHG DS"/>
              <a:cs typeface="Verizon NHG DS"/>
              <a:sym typeface="Verizon NHG DS"/>
            </a:endParaRPr>
          </a:p>
        </p:txBody>
      </p:sp>
      <p:sp>
        <p:nvSpPr>
          <p:cNvPr id="1294" name="Google Shape;1294;p164"/>
          <p:cNvSpPr/>
          <p:nvPr/>
        </p:nvSpPr>
        <p:spPr>
          <a:xfrm>
            <a:off x="6356888" y="2934923"/>
            <a:ext cx="185100" cy="23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95" name="Google Shape;1295;p164"/>
          <p:cNvCxnSpPr/>
          <p:nvPr/>
        </p:nvCxnSpPr>
        <p:spPr>
          <a:xfrm>
            <a:off x="7267770" y="2273519"/>
            <a:ext cx="201300" cy="600"/>
          </a:xfrm>
          <a:prstGeom prst="bentConnector3">
            <a:avLst>
              <a:gd name="adj1" fmla="val 49995"/>
            </a:avLst>
          </a:prstGeom>
          <a:noFill/>
          <a:ln w="9525" cap="flat" cmpd="sng">
            <a:solidFill>
              <a:srgbClr val="000000"/>
            </a:solidFill>
            <a:prstDash val="solid"/>
            <a:round/>
            <a:headEnd type="none" w="sm" len="sm"/>
            <a:tailEnd type="triangle" w="med" len="med"/>
          </a:ln>
        </p:spPr>
      </p:cxnSp>
      <p:cxnSp>
        <p:nvCxnSpPr>
          <p:cNvPr id="1296" name="Google Shape;1296;p164"/>
          <p:cNvCxnSpPr/>
          <p:nvPr/>
        </p:nvCxnSpPr>
        <p:spPr>
          <a:xfrm>
            <a:off x="7267770" y="3883747"/>
            <a:ext cx="201300" cy="600"/>
          </a:xfrm>
          <a:prstGeom prst="bentConnector3">
            <a:avLst>
              <a:gd name="adj1" fmla="val 49995"/>
            </a:avLst>
          </a:prstGeom>
          <a:noFill/>
          <a:ln w="9525" cap="flat" cmpd="sng">
            <a:solidFill>
              <a:srgbClr val="000000"/>
            </a:solidFill>
            <a:prstDash val="solid"/>
            <a:round/>
            <a:headEnd type="none" w="sm" len="sm"/>
            <a:tailEnd type="triangle" w="med" len="med"/>
          </a:ln>
        </p:spPr>
      </p:cxnSp>
      <p:grpSp>
        <p:nvGrpSpPr>
          <p:cNvPr id="1297" name="Google Shape;1297;p164"/>
          <p:cNvGrpSpPr/>
          <p:nvPr/>
        </p:nvGrpSpPr>
        <p:grpSpPr>
          <a:xfrm>
            <a:off x="1430675" y="0"/>
            <a:ext cx="7489500" cy="5148000"/>
            <a:chOff x="1430675" y="0"/>
            <a:chExt cx="7489500" cy="5148000"/>
          </a:xfrm>
        </p:grpSpPr>
        <p:sp>
          <p:nvSpPr>
            <p:cNvPr id="1298" name="Google Shape;1298;p164"/>
            <p:cNvSpPr/>
            <p:nvPr/>
          </p:nvSpPr>
          <p:spPr>
            <a:xfrm rot="5400000">
              <a:off x="2601425" y="-1170750"/>
              <a:ext cx="5148000" cy="7489500"/>
            </a:xfrm>
            <a:prstGeom prst="rect">
              <a:avLst/>
            </a:prstGeom>
            <a:gradFill>
              <a:gsLst>
                <a:gs pos="0">
                  <a:srgbClr val="FFFFFF">
                    <a:alpha val="0"/>
                  </a:srgbClr>
                </a:gs>
                <a:gs pos="100000">
                  <a:srgbClr val="FF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164"/>
            <p:cNvSpPr/>
            <p:nvPr/>
          </p:nvSpPr>
          <p:spPr>
            <a:xfrm rot="5400000">
              <a:off x="2601425" y="-1170750"/>
              <a:ext cx="5148000" cy="7489500"/>
            </a:xfrm>
            <a:prstGeom prst="rect">
              <a:avLst/>
            </a:prstGeom>
            <a:gradFill>
              <a:gsLst>
                <a:gs pos="0">
                  <a:srgbClr val="FFFFFF">
                    <a:alpha val="0"/>
                  </a:srgbClr>
                </a:gs>
                <a:gs pos="100000">
                  <a:srgbClr val="FF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164"/>
            <p:cNvSpPr/>
            <p:nvPr/>
          </p:nvSpPr>
          <p:spPr>
            <a:xfrm rot="5400000">
              <a:off x="2601425" y="-1170750"/>
              <a:ext cx="5148000" cy="7489500"/>
            </a:xfrm>
            <a:prstGeom prst="rect">
              <a:avLst/>
            </a:prstGeom>
            <a:gradFill>
              <a:gsLst>
                <a:gs pos="0">
                  <a:srgbClr val="FFFFFF">
                    <a:alpha val="0"/>
                  </a:srgbClr>
                </a:gs>
                <a:gs pos="100000">
                  <a:srgbClr val="FF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1" name="Google Shape;1301;p164"/>
          <p:cNvSpPr txBox="1"/>
          <p:nvPr/>
        </p:nvSpPr>
        <p:spPr>
          <a:xfrm>
            <a:off x="1333500" y="4612166"/>
            <a:ext cx="7124700" cy="3012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Clr>
                <a:srgbClr val="000000"/>
              </a:buClr>
              <a:buSzPts val="650"/>
              <a:buFont typeface="Arial"/>
              <a:buNone/>
            </a:pPr>
            <a:r>
              <a:rPr lang="en" sz="650" b="0" i="0" u="none" strike="noStrike" cap="none">
                <a:solidFill>
                  <a:schemeClr val="dk1"/>
                </a:solidFill>
                <a:latin typeface="Verizon NHG DS"/>
                <a:ea typeface="Verizon NHG DS"/>
                <a:cs typeface="Verizon NHG DS"/>
                <a:sym typeface="Verizon NHG DS"/>
              </a:rPr>
              <a:t>Verizon confidential and proprietary. Unauthorized disclosure, reproduction or other use prohibited.</a:t>
            </a:r>
            <a:endParaRPr sz="650" b="0" i="0" u="none" strike="noStrike" cap="none">
              <a:solidFill>
                <a:schemeClr val="dk1"/>
              </a:solidFill>
              <a:latin typeface="Verizon NHG DS"/>
              <a:ea typeface="Verizon NHG DS"/>
              <a:cs typeface="Verizon NHG DS"/>
              <a:sym typeface="Verizon NHG DS"/>
            </a:endParaRPr>
          </a:p>
        </p:txBody>
      </p:sp>
      <p:sp>
        <p:nvSpPr>
          <p:cNvPr id="1302" name="Google Shape;1302;p164"/>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700"/>
              <a:buFont typeface="Arial"/>
              <a:buNone/>
            </a:pPr>
            <a:fld id="{00000000-1234-1234-1234-123412341234}" type="slidenum">
              <a:rPr lang="en"/>
              <a:t>42</a:t>
            </a:fld>
            <a:endParaRPr/>
          </a:p>
        </p:txBody>
      </p:sp>
      <p:sp>
        <p:nvSpPr>
          <p:cNvPr id="1303" name="Google Shape;1303;p164"/>
          <p:cNvSpPr txBox="1">
            <a:spLocks noGrp="1"/>
          </p:cNvSpPr>
          <p:nvPr>
            <p:ph type="title"/>
          </p:nvPr>
        </p:nvSpPr>
        <p:spPr>
          <a:xfrm>
            <a:off x="457200" y="594360"/>
            <a:ext cx="7086600" cy="685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2400"/>
              <a:buNone/>
            </a:pPr>
            <a:r>
              <a:rPr lang="en"/>
              <a:t>Work in Progress</a:t>
            </a:r>
            <a:endParaRPr/>
          </a:p>
        </p:txBody>
      </p:sp>
      <p:cxnSp>
        <p:nvCxnSpPr>
          <p:cNvPr id="1304" name="Google Shape;1304;p164"/>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1305" name="Google Shape;1305;p164"/>
          <p:cNvSpPr txBox="1">
            <a:spLocks noGrp="1"/>
          </p:cNvSpPr>
          <p:nvPr>
            <p:ph type="body" idx="1"/>
          </p:nvPr>
        </p:nvSpPr>
        <p:spPr>
          <a:xfrm>
            <a:off x="457200" y="1264900"/>
            <a:ext cx="4754700" cy="2979000"/>
          </a:xfrm>
          <a:prstGeom prst="rect">
            <a:avLst/>
          </a:prstGeom>
          <a:noFill/>
          <a:ln>
            <a:noFill/>
          </a:ln>
        </p:spPr>
        <p:txBody>
          <a:bodyPr spcFirstLastPara="1" wrap="square" lIns="0" tIns="0" rIns="0" bIns="0" anchor="t" anchorCtr="0">
            <a:noAutofit/>
          </a:bodyPr>
          <a:lstStyle/>
          <a:p>
            <a:pPr marL="285750" lvl="0" indent="-228600" algn="l" rtl="0">
              <a:lnSpc>
                <a:spcPct val="150000"/>
              </a:lnSpc>
              <a:spcBef>
                <a:spcPts val="0"/>
              </a:spcBef>
              <a:spcAft>
                <a:spcPts val="0"/>
              </a:spcAft>
              <a:buClr>
                <a:srgbClr val="000000"/>
              </a:buClr>
              <a:buSzPts val="1800"/>
              <a:buChar char="●"/>
            </a:pPr>
            <a:r>
              <a:rPr lang="en" sz="1800">
                <a:solidFill>
                  <a:srgbClr val="000000"/>
                </a:solidFill>
              </a:rPr>
              <a:t>Real Time Streaming</a:t>
            </a:r>
            <a:endParaRPr sz="1800">
              <a:solidFill>
                <a:srgbClr val="000000"/>
              </a:solidFill>
            </a:endParaRPr>
          </a:p>
          <a:p>
            <a:pPr marL="285750" lvl="0" indent="-228600" algn="l" rtl="0">
              <a:lnSpc>
                <a:spcPct val="150000"/>
              </a:lnSpc>
              <a:spcBef>
                <a:spcPts val="0"/>
              </a:spcBef>
              <a:spcAft>
                <a:spcPts val="0"/>
              </a:spcAft>
              <a:buClr>
                <a:srgbClr val="000000"/>
              </a:buClr>
              <a:buSzPts val="1800"/>
              <a:buChar char="●"/>
            </a:pPr>
            <a:r>
              <a:rPr lang="en" sz="1800">
                <a:solidFill>
                  <a:srgbClr val="000000"/>
                </a:solidFill>
              </a:rPr>
              <a:t>Use cases</a:t>
            </a:r>
            <a:r>
              <a:rPr lang="en" sz="1800" b="0">
                <a:solidFill>
                  <a:srgbClr val="000000"/>
                </a:solidFill>
              </a:rPr>
              <a:t> </a:t>
            </a:r>
            <a:endParaRPr sz="1800" b="0">
              <a:solidFill>
                <a:srgbClr val="000000"/>
              </a:solidFill>
            </a:endParaRPr>
          </a:p>
          <a:p>
            <a:pPr marL="514350" lvl="1" indent="-215900" algn="l" rtl="0">
              <a:lnSpc>
                <a:spcPct val="150000"/>
              </a:lnSpc>
              <a:spcBef>
                <a:spcPts val="0"/>
              </a:spcBef>
              <a:spcAft>
                <a:spcPts val="0"/>
              </a:spcAft>
              <a:buClr>
                <a:srgbClr val="000000"/>
              </a:buClr>
              <a:buSzPts val="1600"/>
              <a:buChar char="○"/>
            </a:pPr>
            <a:r>
              <a:rPr lang="en" sz="1600" b="0">
                <a:solidFill>
                  <a:srgbClr val="000000"/>
                </a:solidFill>
              </a:rPr>
              <a:t>Alert System</a:t>
            </a:r>
            <a:endParaRPr sz="1600" b="0">
              <a:solidFill>
                <a:srgbClr val="000000"/>
              </a:solidFill>
            </a:endParaRPr>
          </a:p>
          <a:p>
            <a:pPr marL="514350" lvl="1" indent="-215900" algn="l" rtl="0">
              <a:lnSpc>
                <a:spcPct val="150000"/>
              </a:lnSpc>
              <a:spcBef>
                <a:spcPts val="0"/>
              </a:spcBef>
              <a:spcAft>
                <a:spcPts val="0"/>
              </a:spcAft>
              <a:buClr>
                <a:srgbClr val="000000"/>
              </a:buClr>
              <a:buSzPts val="1600"/>
              <a:buChar char="○"/>
            </a:pPr>
            <a:r>
              <a:rPr lang="en" sz="1600" b="0">
                <a:solidFill>
                  <a:srgbClr val="000000"/>
                </a:solidFill>
              </a:rPr>
              <a:t>Call Intent Prediction :</a:t>
            </a:r>
            <a:r>
              <a:rPr lang="en" sz="1600">
                <a:solidFill>
                  <a:srgbClr val="000000"/>
                </a:solidFill>
              </a:rPr>
              <a:t> Divert to Self Service</a:t>
            </a:r>
            <a:endParaRPr sz="1600" b="0">
              <a:solidFill>
                <a:srgbClr val="000000"/>
              </a:solidFill>
            </a:endParaRPr>
          </a:p>
          <a:p>
            <a:pPr marL="285750" lvl="0" indent="-228600" algn="l" rtl="0">
              <a:lnSpc>
                <a:spcPct val="150000"/>
              </a:lnSpc>
              <a:spcBef>
                <a:spcPts val="0"/>
              </a:spcBef>
              <a:spcAft>
                <a:spcPts val="0"/>
              </a:spcAft>
              <a:buClr>
                <a:srgbClr val="000000"/>
              </a:buClr>
              <a:buSzPts val="1800"/>
              <a:buChar char="●"/>
            </a:pPr>
            <a:r>
              <a:rPr lang="en" sz="1800">
                <a:solidFill>
                  <a:srgbClr val="000000"/>
                </a:solidFill>
              </a:rPr>
              <a:t>Multi label for increased accuracy</a:t>
            </a:r>
            <a:endParaRPr sz="1800">
              <a:solidFill>
                <a:srgbClr val="000000"/>
              </a:solidFill>
            </a:endParaRPr>
          </a:p>
          <a:p>
            <a:pPr marL="285750" lvl="0" indent="-228600" algn="l" rtl="0">
              <a:lnSpc>
                <a:spcPct val="150000"/>
              </a:lnSpc>
              <a:spcBef>
                <a:spcPts val="0"/>
              </a:spcBef>
              <a:spcAft>
                <a:spcPts val="0"/>
              </a:spcAft>
              <a:buClr>
                <a:srgbClr val="000000"/>
              </a:buClr>
              <a:buSzPts val="1800"/>
              <a:buChar char="●"/>
            </a:pPr>
            <a:r>
              <a:rPr lang="en" sz="1800">
                <a:solidFill>
                  <a:srgbClr val="000000"/>
                </a:solidFill>
              </a:rPr>
              <a:t>Scaling across Domains like Accessories, Billing etc.</a:t>
            </a:r>
            <a:endParaRPr sz="1800">
              <a:solidFill>
                <a:srgbClr val="000000"/>
              </a:solidFill>
            </a:endParaRPr>
          </a:p>
          <a:p>
            <a:pPr marL="285750" lvl="0" indent="-228600" algn="l" rtl="0">
              <a:lnSpc>
                <a:spcPct val="150000"/>
              </a:lnSpc>
              <a:spcBef>
                <a:spcPts val="0"/>
              </a:spcBef>
              <a:spcAft>
                <a:spcPts val="0"/>
              </a:spcAft>
              <a:buClr>
                <a:srgbClr val="000000"/>
              </a:buClr>
              <a:buSzPts val="1800"/>
              <a:buChar char="●"/>
            </a:pPr>
            <a:r>
              <a:rPr lang="en" sz="1800">
                <a:solidFill>
                  <a:srgbClr val="000000"/>
                </a:solidFill>
              </a:rPr>
              <a:t>Promotion &amp; Service Recommendation</a:t>
            </a:r>
            <a:endParaRPr sz="1800">
              <a:solidFill>
                <a:srgbClr val="000000"/>
              </a:solidFill>
            </a:endParaRPr>
          </a:p>
        </p:txBody>
      </p:sp>
      <p:sp>
        <p:nvSpPr>
          <p:cNvPr id="1306" name="Google Shape;1306;p164"/>
          <p:cNvSpPr txBox="1"/>
          <p:nvPr/>
        </p:nvSpPr>
        <p:spPr>
          <a:xfrm>
            <a:off x="1333500" y="4612166"/>
            <a:ext cx="7124700" cy="3012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Clr>
                <a:srgbClr val="000000"/>
              </a:buClr>
              <a:buSzPts val="650"/>
              <a:buFont typeface="Arial"/>
              <a:buNone/>
            </a:pPr>
            <a:r>
              <a:rPr lang="en" sz="650" b="0" i="0" u="none" strike="noStrike" cap="none">
                <a:solidFill>
                  <a:schemeClr val="dk1"/>
                </a:solidFill>
                <a:latin typeface="Verizon NHG DS"/>
                <a:ea typeface="Verizon NHG DS"/>
                <a:cs typeface="Verizon NHG DS"/>
                <a:sym typeface="Verizon NHG DS"/>
              </a:rPr>
              <a:t>Verizon confidential and proprietary. Unauthorized disclosure, reproduction or other use prohibited.</a:t>
            </a:r>
            <a:endParaRPr sz="650" b="0" i="0" u="none" strike="noStrike" cap="none">
              <a:solidFill>
                <a:schemeClr val="dk1"/>
              </a:solidFill>
              <a:latin typeface="Verizon NHG DS"/>
              <a:ea typeface="Verizon NHG DS"/>
              <a:cs typeface="Verizon NHG DS"/>
              <a:sym typeface="Verizon NHG DS"/>
            </a:endParaRPr>
          </a:p>
        </p:txBody>
      </p:sp>
    </p:spTree>
    <p:extLst>
      <p:ext uri="{BB962C8B-B14F-4D97-AF65-F5344CB8AC3E}">
        <p14:creationId xmlns:p14="http://schemas.microsoft.com/office/powerpoint/2010/main" val="3731069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165"/>
          <p:cNvSpPr txBox="1">
            <a:spLocks noGrp="1"/>
          </p:cNvSpPr>
          <p:nvPr>
            <p:ph type="title"/>
          </p:nvPr>
        </p:nvSpPr>
        <p:spPr>
          <a:xfrm>
            <a:off x="457200" y="457200"/>
            <a:ext cx="4270200" cy="832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lt1"/>
              </a:buClr>
              <a:buSzPts val="6000"/>
              <a:buFont typeface="Verizon NHG DS"/>
              <a:buNone/>
            </a:pPr>
            <a:r>
              <a:rPr lang="en" sz="6000"/>
              <a:t>Appendix C </a:t>
            </a:r>
            <a:endParaRPr/>
          </a:p>
        </p:txBody>
      </p:sp>
      <p:sp>
        <p:nvSpPr>
          <p:cNvPr id="1312" name="Google Shape;1312;p165"/>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43</a:t>
            </a:fld>
            <a:endParaRPr/>
          </a:p>
        </p:txBody>
      </p:sp>
    </p:spTree>
    <p:extLst>
      <p:ext uri="{BB962C8B-B14F-4D97-AF65-F5344CB8AC3E}">
        <p14:creationId xmlns:p14="http://schemas.microsoft.com/office/powerpoint/2010/main" val="2108940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166"/>
          <p:cNvSpPr txBox="1">
            <a:spLocks noGrp="1"/>
          </p:cNvSpPr>
          <p:nvPr>
            <p:ph type="sldNum" idx="12"/>
          </p:nvPr>
        </p:nvSpPr>
        <p:spPr>
          <a:xfrm>
            <a:off x="8509407" y="4389339"/>
            <a:ext cx="228600" cy="1713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
              <a:t>44</a:t>
            </a:fld>
            <a:endParaRPr/>
          </a:p>
        </p:txBody>
      </p:sp>
      <p:sp>
        <p:nvSpPr>
          <p:cNvPr id="1319" name="Google Shape;1319;p166"/>
          <p:cNvSpPr txBox="1">
            <a:spLocks noGrp="1"/>
          </p:cNvSpPr>
          <p:nvPr>
            <p:ph type="title"/>
          </p:nvPr>
        </p:nvSpPr>
        <p:spPr>
          <a:xfrm>
            <a:off x="407329" y="400079"/>
            <a:ext cx="7736400" cy="5145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dk1"/>
              </a:buClr>
              <a:buSzPts val="2400"/>
              <a:buFont typeface="Arial"/>
              <a:buNone/>
            </a:pPr>
            <a:r>
              <a:rPr lang="en"/>
              <a:t>International travel page analysis- 19K calls could have been reduced using right communication</a:t>
            </a:r>
            <a:endParaRPr/>
          </a:p>
        </p:txBody>
      </p:sp>
      <p:sp>
        <p:nvSpPr>
          <p:cNvPr id="1320" name="Google Shape;1320;p166"/>
          <p:cNvSpPr/>
          <p:nvPr/>
        </p:nvSpPr>
        <p:spPr>
          <a:xfrm>
            <a:off x="5286577" y="1089567"/>
            <a:ext cx="2011800" cy="594300"/>
          </a:xfrm>
          <a:prstGeom prst="rect">
            <a:avLst/>
          </a:prstGeom>
          <a:noFill/>
          <a:ln w="9525" cap="flat" cmpd="sng">
            <a:solidFill>
              <a:schemeClr val="dk1"/>
            </a:solidFill>
            <a:prstDash val="solid"/>
            <a:round/>
            <a:headEnd type="none" w="sm" len="sm"/>
            <a:tailEnd type="none" w="sm" len="sm"/>
          </a:ln>
        </p:spPr>
        <p:txBody>
          <a:bodyPr spcFirstLastPara="1" wrap="square" lIns="91425" tIns="155425" rIns="91425"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Arial"/>
                <a:ea typeface="Arial"/>
                <a:cs typeface="Arial"/>
                <a:sym typeface="Arial"/>
              </a:rPr>
              <a:t>Total calls Before Travel</a:t>
            </a:r>
            <a:endParaRPr sz="1000" b="1" i="0" u="none" strike="noStrike" cap="none">
              <a:solidFill>
                <a:srgbClr val="763800"/>
              </a:solidFill>
              <a:latin typeface="Arial"/>
              <a:ea typeface="Arial"/>
              <a:cs typeface="Arial"/>
              <a:sym typeface="Arial"/>
            </a:endParaRPr>
          </a:p>
        </p:txBody>
      </p:sp>
      <p:sp>
        <p:nvSpPr>
          <p:cNvPr id="1321" name="Google Shape;1321;p166"/>
          <p:cNvSpPr/>
          <p:nvPr/>
        </p:nvSpPr>
        <p:spPr>
          <a:xfrm>
            <a:off x="5652580" y="808483"/>
            <a:ext cx="538800" cy="463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Neue Haas Grotesk Text Std"/>
              <a:ea typeface="Neue Haas Grotesk Text Std"/>
              <a:cs typeface="Neue Haas Grotesk Text Std"/>
              <a:sym typeface="Neue Haas Grotesk Text Std"/>
            </a:endParaRPr>
          </a:p>
        </p:txBody>
      </p:sp>
      <p:cxnSp>
        <p:nvCxnSpPr>
          <p:cNvPr id="1322" name="Google Shape;1322;p166"/>
          <p:cNvCxnSpPr/>
          <p:nvPr/>
        </p:nvCxnSpPr>
        <p:spPr>
          <a:xfrm>
            <a:off x="5294996" y="1420023"/>
            <a:ext cx="2011800" cy="0"/>
          </a:xfrm>
          <a:prstGeom prst="straightConnector1">
            <a:avLst/>
          </a:prstGeom>
          <a:noFill/>
          <a:ln w="9525" cap="flat" cmpd="sng">
            <a:solidFill>
              <a:schemeClr val="dk1"/>
            </a:solidFill>
            <a:prstDash val="solid"/>
            <a:round/>
            <a:headEnd type="none" w="sm" len="sm"/>
            <a:tailEnd type="none" w="sm" len="sm"/>
          </a:ln>
        </p:spPr>
      </p:cxnSp>
      <p:sp>
        <p:nvSpPr>
          <p:cNvPr id="1323" name="Google Shape;1323;p166"/>
          <p:cNvSpPr/>
          <p:nvPr/>
        </p:nvSpPr>
        <p:spPr>
          <a:xfrm>
            <a:off x="5426474" y="1420023"/>
            <a:ext cx="9366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763800"/>
                </a:solidFill>
                <a:latin typeface="Arial"/>
                <a:ea typeface="Arial"/>
                <a:cs typeface="Arial"/>
                <a:sym typeface="Arial"/>
              </a:rPr>
              <a:t>550K (100%)</a:t>
            </a:r>
            <a:endParaRPr sz="1000" b="0" i="0" u="none" strike="noStrike" cap="none">
              <a:solidFill>
                <a:schemeClr val="dk1"/>
              </a:solidFill>
              <a:latin typeface="Neue Haas Grotesk Text Std"/>
              <a:ea typeface="Neue Haas Grotesk Text Std"/>
              <a:cs typeface="Neue Haas Grotesk Text Std"/>
              <a:sym typeface="Neue Haas Grotesk Text Std"/>
            </a:endParaRPr>
          </a:p>
        </p:txBody>
      </p:sp>
      <p:pic>
        <p:nvPicPr>
          <p:cNvPr id="1324" name="Google Shape;1324;p166"/>
          <p:cNvPicPr preferRelativeResize="0"/>
          <p:nvPr/>
        </p:nvPicPr>
        <p:blipFill rotWithShape="1">
          <a:blip r:embed="rId3">
            <a:alphaModFix/>
          </a:blip>
          <a:srcRect/>
          <a:stretch/>
        </p:blipFill>
        <p:spPr>
          <a:xfrm>
            <a:off x="5778747" y="858015"/>
            <a:ext cx="317671" cy="367387"/>
          </a:xfrm>
          <a:prstGeom prst="rect">
            <a:avLst/>
          </a:prstGeom>
          <a:noFill/>
          <a:ln>
            <a:noFill/>
          </a:ln>
        </p:spPr>
      </p:pic>
      <p:cxnSp>
        <p:nvCxnSpPr>
          <p:cNvPr id="1325" name="Google Shape;1325;p166"/>
          <p:cNvCxnSpPr>
            <a:stCxn id="1320" idx="2"/>
            <a:endCxn id="1326" idx="0"/>
          </p:cNvCxnSpPr>
          <p:nvPr/>
        </p:nvCxnSpPr>
        <p:spPr>
          <a:xfrm rot="5400000">
            <a:off x="4606327" y="326517"/>
            <a:ext cx="328800" cy="3043500"/>
          </a:xfrm>
          <a:prstGeom prst="bentConnector3">
            <a:avLst>
              <a:gd name="adj1" fmla="val 49977"/>
            </a:avLst>
          </a:prstGeom>
          <a:solidFill>
            <a:schemeClr val="accent1"/>
          </a:solidFill>
          <a:ln w="12700" cap="sq" cmpd="sng">
            <a:solidFill>
              <a:schemeClr val="accent1"/>
            </a:solidFill>
            <a:prstDash val="solid"/>
            <a:round/>
            <a:headEnd type="none" w="sm" len="sm"/>
            <a:tailEnd type="triangle" w="med" len="med"/>
          </a:ln>
        </p:spPr>
      </p:cxnSp>
      <p:grpSp>
        <p:nvGrpSpPr>
          <p:cNvPr id="1327" name="Google Shape;1327;p166"/>
          <p:cNvGrpSpPr/>
          <p:nvPr/>
        </p:nvGrpSpPr>
        <p:grpSpPr>
          <a:xfrm>
            <a:off x="7141734" y="2043922"/>
            <a:ext cx="1589809" cy="365873"/>
            <a:chOff x="2286103" y="1879569"/>
            <a:chExt cx="784200" cy="365873"/>
          </a:xfrm>
        </p:grpSpPr>
        <p:cxnSp>
          <p:nvCxnSpPr>
            <p:cNvPr id="1328" name="Google Shape;1328;p166"/>
            <p:cNvCxnSpPr/>
            <p:nvPr/>
          </p:nvCxnSpPr>
          <p:spPr>
            <a:xfrm>
              <a:off x="2288716" y="2069592"/>
              <a:ext cx="775500" cy="0"/>
            </a:xfrm>
            <a:prstGeom prst="straightConnector1">
              <a:avLst/>
            </a:prstGeom>
            <a:noFill/>
            <a:ln w="9525" cap="flat" cmpd="sng">
              <a:solidFill>
                <a:schemeClr val="dk1"/>
              </a:solidFill>
              <a:prstDash val="solid"/>
              <a:round/>
              <a:headEnd type="none" w="sm" len="sm"/>
              <a:tailEnd type="none" w="sm" len="sm"/>
            </a:ln>
          </p:spPr>
        </p:cxnSp>
        <p:grpSp>
          <p:nvGrpSpPr>
            <p:cNvPr id="1329" name="Google Shape;1329;p166"/>
            <p:cNvGrpSpPr/>
            <p:nvPr/>
          </p:nvGrpSpPr>
          <p:grpSpPr>
            <a:xfrm>
              <a:off x="2286103" y="1879569"/>
              <a:ext cx="784200" cy="365873"/>
              <a:chOff x="2286103" y="1879569"/>
              <a:chExt cx="784200" cy="365873"/>
            </a:xfrm>
          </p:grpSpPr>
          <p:sp>
            <p:nvSpPr>
              <p:cNvPr id="1330" name="Google Shape;1330;p166"/>
              <p:cNvSpPr/>
              <p:nvPr/>
            </p:nvSpPr>
            <p:spPr>
              <a:xfrm>
                <a:off x="2286103" y="1879569"/>
                <a:ext cx="784200" cy="365700"/>
              </a:xfrm>
              <a:prstGeom prst="rect">
                <a:avLst/>
              </a:prstGeom>
              <a:noFill/>
              <a:ln w="9525" cap="flat" cmpd="sng">
                <a:solidFill>
                  <a:schemeClr val="dk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chemeClr val="dk1"/>
                    </a:solidFill>
                    <a:latin typeface="Arial"/>
                    <a:ea typeface="Arial"/>
                    <a:cs typeface="Arial"/>
                    <a:sym typeface="Arial"/>
                  </a:rPr>
                  <a:t>Visited Mobile</a:t>
                </a:r>
                <a:endParaRPr sz="1400" b="0" i="0" u="none" strike="noStrike" cap="none">
                  <a:solidFill>
                    <a:srgbClr val="000000"/>
                  </a:solidFill>
                  <a:latin typeface="Arial"/>
                  <a:ea typeface="Arial"/>
                  <a:cs typeface="Arial"/>
                  <a:sym typeface="Arial"/>
                </a:endParaRPr>
              </a:p>
            </p:txBody>
          </p:sp>
          <p:sp>
            <p:nvSpPr>
              <p:cNvPr id="1331" name="Google Shape;1331;p166"/>
              <p:cNvSpPr/>
              <p:nvPr/>
            </p:nvSpPr>
            <p:spPr>
              <a:xfrm>
                <a:off x="2335614" y="2075942"/>
                <a:ext cx="646200" cy="169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1"/>
                    </a:solidFill>
                    <a:latin typeface="Neue Haas Grotesk Text Std"/>
                    <a:ea typeface="Neue Haas Grotesk Text Std"/>
                    <a:cs typeface="Neue Haas Grotesk Text Std"/>
                    <a:sym typeface="Neue Haas Grotesk Text Std"/>
                  </a:rPr>
                  <a:t>151k (28%) </a:t>
                </a:r>
                <a:endParaRPr sz="800" b="0" i="0" u="none" strike="noStrike" cap="none">
                  <a:solidFill>
                    <a:schemeClr val="dk1"/>
                  </a:solidFill>
                  <a:latin typeface="Neue Haas Grotesk Text Std"/>
                  <a:ea typeface="Neue Haas Grotesk Text Std"/>
                  <a:cs typeface="Neue Haas Grotesk Text Std"/>
                  <a:sym typeface="Neue Haas Grotesk Text Std"/>
                </a:endParaRPr>
              </a:p>
            </p:txBody>
          </p:sp>
        </p:grpSp>
      </p:grpSp>
      <p:grpSp>
        <p:nvGrpSpPr>
          <p:cNvPr id="1332" name="Google Shape;1332;p166"/>
          <p:cNvGrpSpPr/>
          <p:nvPr/>
        </p:nvGrpSpPr>
        <p:grpSpPr>
          <a:xfrm>
            <a:off x="2737342" y="2012579"/>
            <a:ext cx="1023538" cy="365873"/>
            <a:chOff x="2286103" y="1879569"/>
            <a:chExt cx="784200" cy="365873"/>
          </a:xfrm>
        </p:grpSpPr>
        <p:cxnSp>
          <p:nvCxnSpPr>
            <p:cNvPr id="1333" name="Google Shape;1333;p166"/>
            <p:cNvCxnSpPr/>
            <p:nvPr/>
          </p:nvCxnSpPr>
          <p:spPr>
            <a:xfrm>
              <a:off x="2288716" y="2069592"/>
              <a:ext cx="775500" cy="0"/>
            </a:xfrm>
            <a:prstGeom prst="straightConnector1">
              <a:avLst/>
            </a:prstGeom>
            <a:noFill/>
            <a:ln w="9525" cap="flat" cmpd="sng">
              <a:solidFill>
                <a:schemeClr val="dk1"/>
              </a:solidFill>
              <a:prstDash val="solid"/>
              <a:round/>
              <a:headEnd type="none" w="sm" len="sm"/>
              <a:tailEnd type="none" w="sm" len="sm"/>
            </a:ln>
          </p:spPr>
        </p:cxnSp>
        <p:grpSp>
          <p:nvGrpSpPr>
            <p:cNvPr id="1334" name="Google Shape;1334;p166"/>
            <p:cNvGrpSpPr/>
            <p:nvPr/>
          </p:nvGrpSpPr>
          <p:grpSpPr>
            <a:xfrm>
              <a:off x="2286103" y="1879569"/>
              <a:ext cx="784200" cy="365873"/>
              <a:chOff x="2286103" y="1879569"/>
              <a:chExt cx="784200" cy="365873"/>
            </a:xfrm>
          </p:grpSpPr>
          <p:sp>
            <p:nvSpPr>
              <p:cNvPr id="1326" name="Google Shape;1326;p166"/>
              <p:cNvSpPr/>
              <p:nvPr/>
            </p:nvSpPr>
            <p:spPr>
              <a:xfrm>
                <a:off x="2286103" y="1879569"/>
                <a:ext cx="784200" cy="365700"/>
              </a:xfrm>
              <a:prstGeom prst="rect">
                <a:avLst/>
              </a:prstGeom>
              <a:noFill/>
              <a:ln w="9525" cap="flat" cmpd="sng">
                <a:solidFill>
                  <a:schemeClr val="dk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chemeClr val="dk1"/>
                    </a:solidFill>
                    <a:latin typeface="Arial"/>
                    <a:ea typeface="Arial"/>
                    <a:cs typeface="Arial"/>
                    <a:sym typeface="Arial"/>
                  </a:rPr>
                  <a:t>Visited Online</a:t>
                </a:r>
                <a:endParaRPr sz="1400" b="0" i="0" u="none" strike="noStrike" cap="none">
                  <a:solidFill>
                    <a:srgbClr val="000000"/>
                  </a:solidFill>
                  <a:latin typeface="Arial"/>
                  <a:ea typeface="Arial"/>
                  <a:cs typeface="Arial"/>
                  <a:sym typeface="Arial"/>
                </a:endParaRPr>
              </a:p>
            </p:txBody>
          </p:sp>
          <p:sp>
            <p:nvSpPr>
              <p:cNvPr id="1335" name="Google Shape;1335;p166"/>
              <p:cNvSpPr/>
              <p:nvPr/>
            </p:nvSpPr>
            <p:spPr>
              <a:xfrm>
                <a:off x="2335614" y="2075942"/>
                <a:ext cx="646200" cy="169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1"/>
                    </a:solidFill>
                    <a:latin typeface="Neue Haas Grotesk Text Std"/>
                    <a:ea typeface="Neue Haas Grotesk Text Std"/>
                    <a:cs typeface="Neue Haas Grotesk Text Std"/>
                    <a:sym typeface="Neue Haas Grotesk Text Std"/>
                  </a:rPr>
                  <a:t>99K (18%)</a:t>
                </a:r>
                <a:endParaRPr sz="800" b="0" i="0" u="none" strike="noStrike" cap="none">
                  <a:solidFill>
                    <a:schemeClr val="dk1"/>
                  </a:solidFill>
                  <a:latin typeface="Neue Haas Grotesk Text Std"/>
                  <a:ea typeface="Neue Haas Grotesk Text Std"/>
                  <a:cs typeface="Neue Haas Grotesk Text Std"/>
                  <a:sym typeface="Neue Haas Grotesk Text Std"/>
                </a:endParaRPr>
              </a:p>
            </p:txBody>
          </p:sp>
        </p:grpSp>
      </p:grpSp>
      <p:cxnSp>
        <p:nvCxnSpPr>
          <p:cNvPr id="1336" name="Google Shape;1336;p166"/>
          <p:cNvCxnSpPr/>
          <p:nvPr/>
        </p:nvCxnSpPr>
        <p:spPr>
          <a:xfrm rot="10800000" flipH="1">
            <a:off x="2464910" y="2530063"/>
            <a:ext cx="1428600" cy="6900"/>
          </a:xfrm>
          <a:prstGeom prst="straightConnector1">
            <a:avLst/>
          </a:prstGeom>
          <a:solidFill>
            <a:schemeClr val="accent1"/>
          </a:solidFill>
          <a:ln w="12700" cap="sq" cmpd="sng">
            <a:solidFill>
              <a:schemeClr val="accent1"/>
            </a:solidFill>
            <a:prstDash val="solid"/>
            <a:round/>
            <a:headEnd type="none" w="sm" len="sm"/>
            <a:tailEnd type="none" w="sm" len="sm"/>
          </a:ln>
        </p:spPr>
      </p:cxnSp>
      <p:cxnSp>
        <p:nvCxnSpPr>
          <p:cNvPr id="1337" name="Google Shape;1337;p166"/>
          <p:cNvCxnSpPr/>
          <p:nvPr/>
        </p:nvCxnSpPr>
        <p:spPr>
          <a:xfrm>
            <a:off x="3893477" y="2534256"/>
            <a:ext cx="0" cy="136800"/>
          </a:xfrm>
          <a:prstGeom prst="straightConnector1">
            <a:avLst/>
          </a:prstGeom>
          <a:solidFill>
            <a:schemeClr val="accent1"/>
          </a:solidFill>
          <a:ln w="12700" cap="sq" cmpd="sng">
            <a:solidFill>
              <a:schemeClr val="accent1"/>
            </a:solidFill>
            <a:prstDash val="solid"/>
            <a:round/>
            <a:headEnd type="none" w="sm" len="sm"/>
            <a:tailEnd type="triangle" w="med" len="med"/>
          </a:ln>
        </p:spPr>
      </p:cxnSp>
      <p:cxnSp>
        <p:nvCxnSpPr>
          <p:cNvPr id="1338" name="Google Shape;1338;p166"/>
          <p:cNvCxnSpPr/>
          <p:nvPr/>
        </p:nvCxnSpPr>
        <p:spPr>
          <a:xfrm>
            <a:off x="2464910" y="2536963"/>
            <a:ext cx="0" cy="136800"/>
          </a:xfrm>
          <a:prstGeom prst="straightConnector1">
            <a:avLst/>
          </a:prstGeom>
          <a:solidFill>
            <a:schemeClr val="accent1"/>
          </a:solidFill>
          <a:ln w="12700" cap="sq" cmpd="sng">
            <a:solidFill>
              <a:schemeClr val="accent1"/>
            </a:solidFill>
            <a:prstDash val="solid"/>
            <a:round/>
            <a:headEnd type="none" w="sm" len="sm"/>
            <a:tailEnd type="triangle" w="med" len="med"/>
          </a:ln>
        </p:spPr>
      </p:cxnSp>
      <p:cxnSp>
        <p:nvCxnSpPr>
          <p:cNvPr id="1339" name="Google Shape;1339;p166"/>
          <p:cNvCxnSpPr/>
          <p:nvPr/>
        </p:nvCxnSpPr>
        <p:spPr>
          <a:xfrm>
            <a:off x="3173922" y="2388296"/>
            <a:ext cx="0" cy="130800"/>
          </a:xfrm>
          <a:prstGeom prst="straightConnector1">
            <a:avLst/>
          </a:prstGeom>
          <a:solidFill>
            <a:schemeClr val="accent1"/>
          </a:solidFill>
          <a:ln w="12700" cap="sq" cmpd="sng">
            <a:solidFill>
              <a:schemeClr val="accent1"/>
            </a:solidFill>
            <a:prstDash val="solid"/>
            <a:round/>
            <a:headEnd type="none" w="sm" len="sm"/>
            <a:tailEnd type="none" w="sm" len="sm"/>
          </a:ln>
        </p:spPr>
      </p:cxnSp>
      <p:cxnSp>
        <p:nvCxnSpPr>
          <p:cNvPr id="1340" name="Google Shape;1340;p166"/>
          <p:cNvCxnSpPr>
            <a:stCxn id="1320" idx="2"/>
          </p:cNvCxnSpPr>
          <p:nvPr/>
        </p:nvCxnSpPr>
        <p:spPr>
          <a:xfrm rot="-5400000" flipH="1">
            <a:off x="6949327" y="1027017"/>
            <a:ext cx="345300" cy="1659000"/>
          </a:xfrm>
          <a:prstGeom prst="bentConnector3">
            <a:avLst>
              <a:gd name="adj1" fmla="val 50015"/>
            </a:avLst>
          </a:prstGeom>
          <a:solidFill>
            <a:schemeClr val="accent1"/>
          </a:solidFill>
          <a:ln w="12700" cap="sq" cmpd="sng">
            <a:solidFill>
              <a:schemeClr val="accent1"/>
            </a:solidFill>
            <a:prstDash val="solid"/>
            <a:round/>
            <a:headEnd type="none" w="sm" len="sm"/>
            <a:tailEnd type="triangle" w="med" len="med"/>
          </a:ln>
        </p:spPr>
      </p:cxnSp>
      <p:grpSp>
        <p:nvGrpSpPr>
          <p:cNvPr id="1341" name="Google Shape;1341;p166"/>
          <p:cNvGrpSpPr/>
          <p:nvPr/>
        </p:nvGrpSpPr>
        <p:grpSpPr>
          <a:xfrm>
            <a:off x="1919325" y="2683879"/>
            <a:ext cx="998757" cy="619423"/>
            <a:chOff x="2286103" y="1879569"/>
            <a:chExt cx="784200" cy="365873"/>
          </a:xfrm>
        </p:grpSpPr>
        <p:grpSp>
          <p:nvGrpSpPr>
            <p:cNvPr id="1342" name="Google Shape;1342;p166"/>
            <p:cNvGrpSpPr/>
            <p:nvPr/>
          </p:nvGrpSpPr>
          <p:grpSpPr>
            <a:xfrm>
              <a:off x="2286103" y="1879569"/>
              <a:ext cx="784200" cy="365873"/>
              <a:chOff x="2286103" y="1879569"/>
              <a:chExt cx="784200" cy="365873"/>
            </a:xfrm>
          </p:grpSpPr>
          <p:sp>
            <p:nvSpPr>
              <p:cNvPr id="1343" name="Google Shape;1343;p166"/>
              <p:cNvSpPr/>
              <p:nvPr/>
            </p:nvSpPr>
            <p:spPr>
              <a:xfrm>
                <a:off x="2286103" y="1879569"/>
                <a:ext cx="784200" cy="365700"/>
              </a:xfrm>
              <a:prstGeom prst="rect">
                <a:avLst/>
              </a:prstGeom>
              <a:solidFill>
                <a:schemeClr val="accent4"/>
              </a:solidFill>
              <a:ln w="9525" cap="sq" cmpd="sng">
                <a:solidFill>
                  <a:schemeClr val="lt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chemeClr val="dk1"/>
                    </a:solidFill>
                    <a:latin typeface="Arial"/>
                    <a:ea typeface="Arial"/>
                    <a:cs typeface="Arial"/>
                    <a:sym typeface="Arial"/>
                  </a:rPr>
                  <a:t>International Page Visited = Yes</a:t>
                </a:r>
                <a:endParaRPr sz="1400" b="0" i="0" u="none" strike="noStrike" cap="none">
                  <a:solidFill>
                    <a:srgbClr val="000000"/>
                  </a:solidFill>
                  <a:latin typeface="Arial"/>
                  <a:ea typeface="Arial"/>
                  <a:cs typeface="Arial"/>
                  <a:sym typeface="Arial"/>
                </a:endParaRPr>
              </a:p>
            </p:txBody>
          </p:sp>
          <p:sp>
            <p:nvSpPr>
              <p:cNvPr id="1344" name="Google Shape;1344;p166"/>
              <p:cNvSpPr/>
              <p:nvPr/>
            </p:nvSpPr>
            <p:spPr>
              <a:xfrm>
                <a:off x="2335614" y="2075942"/>
                <a:ext cx="646200" cy="169500"/>
              </a:xfrm>
              <a:prstGeom prst="rect">
                <a:avLst/>
              </a:prstGeom>
              <a:solidFill>
                <a:schemeClr val="accent4"/>
              </a:solidFill>
              <a:ln w="9525" cap="sq"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35K (35%)</a:t>
                </a:r>
                <a:endParaRPr sz="800" b="0" i="0" u="none" strike="noStrike" cap="none">
                  <a:solidFill>
                    <a:srgbClr val="000000"/>
                  </a:solidFill>
                  <a:latin typeface="Arial"/>
                  <a:ea typeface="Arial"/>
                  <a:cs typeface="Arial"/>
                  <a:sym typeface="Arial"/>
                </a:endParaRPr>
              </a:p>
            </p:txBody>
          </p:sp>
        </p:grpSp>
        <p:cxnSp>
          <p:nvCxnSpPr>
            <p:cNvPr id="1345" name="Google Shape;1345;p166"/>
            <p:cNvCxnSpPr/>
            <p:nvPr/>
          </p:nvCxnSpPr>
          <p:spPr>
            <a:xfrm>
              <a:off x="2288716" y="2069592"/>
              <a:ext cx="775500" cy="0"/>
            </a:xfrm>
            <a:prstGeom prst="straightConnector1">
              <a:avLst/>
            </a:prstGeom>
            <a:solidFill>
              <a:schemeClr val="accent4"/>
            </a:solidFill>
            <a:ln w="9525" cap="sq" cmpd="sng">
              <a:solidFill>
                <a:schemeClr val="lt1"/>
              </a:solidFill>
              <a:prstDash val="solid"/>
              <a:round/>
              <a:headEnd type="none" w="sm" len="sm"/>
              <a:tailEnd type="none" w="sm" len="sm"/>
            </a:ln>
          </p:spPr>
        </p:cxnSp>
      </p:grpSp>
      <p:grpSp>
        <p:nvGrpSpPr>
          <p:cNvPr id="1346" name="Google Shape;1346;p166"/>
          <p:cNvGrpSpPr/>
          <p:nvPr/>
        </p:nvGrpSpPr>
        <p:grpSpPr>
          <a:xfrm>
            <a:off x="3267415" y="3464145"/>
            <a:ext cx="998757" cy="481195"/>
            <a:chOff x="2286103" y="1879570"/>
            <a:chExt cx="784200" cy="365872"/>
          </a:xfrm>
        </p:grpSpPr>
        <p:grpSp>
          <p:nvGrpSpPr>
            <p:cNvPr id="1347" name="Google Shape;1347;p166"/>
            <p:cNvGrpSpPr/>
            <p:nvPr/>
          </p:nvGrpSpPr>
          <p:grpSpPr>
            <a:xfrm>
              <a:off x="2286103" y="1879570"/>
              <a:ext cx="784200" cy="365872"/>
              <a:chOff x="2286103" y="1879570"/>
              <a:chExt cx="784200" cy="365872"/>
            </a:xfrm>
          </p:grpSpPr>
          <p:sp>
            <p:nvSpPr>
              <p:cNvPr id="1348" name="Google Shape;1348;p166"/>
              <p:cNvSpPr/>
              <p:nvPr/>
            </p:nvSpPr>
            <p:spPr>
              <a:xfrm>
                <a:off x="2286103" y="1879570"/>
                <a:ext cx="784200" cy="365700"/>
              </a:xfrm>
              <a:prstGeom prst="rect">
                <a:avLst/>
              </a:prstGeom>
              <a:solidFill>
                <a:schemeClr val="accent3"/>
              </a:solidFill>
              <a:ln w="9525" cap="sq" cmpd="sng">
                <a:solidFill>
                  <a:schemeClr val="lt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chemeClr val="dk1"/>
                    </a:solidFill>
                    <a:latin typeface="Arial"/>
                    <a:ea typeface="Arial"/>
                    <a:cs typeface="Arial"/>
                    <a:sym typeface="Arial"/>
                  </a:rPr>
                  <a:t>Purchased Plan after call</a:t>
                </a:r>
                <a:endParaRPr sz="1400" b="0" i="0" u="none" strike="noStrike" cap="none">
                  <a:solidFill>
                    <a:srgbClr val="000000"/>
                  </a:solidFill>
                  <a:latin typeface="Arial"/>
                  <a:ea typeface="Arial"/>
                  <a:cs typeface="Arial"/>
                  <a:sym typeface="Arial"/>
                </a:endParaRPr>
              </a:p>
            </p:txBody>
          </p:sp>
          <p:sp>
            <p:nvSpPr>
              <p:cNvPr id="1349" name="Google Shape;1349;p166"/>
              <p:cNvSpPr/>
              <p:nvPr/>
            </p:nvSpPr>
            <p:spPr>
              <a:xfrm>
                <a:off x="2335614" y="2075942"/>
                <a:ext cx="646200" cy="169500"/>
              </a:xfrm>
              <a:prstGeom prst="rect">
                <a:avLst/>
              </a:prstGeom>
              <a:solidFill>
                <a:schemeClr val="accent3"/>
              </a:solidFill>
              <a:ln w="9525" cap="sq"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7.5k (7.5%)</a:t>
                </a:r>
                <a:endParaRPr sz="800" b="0" i="0" u="none" strike="noStrike" cap="none">
                  <a:solidFill>
                    <a:srgbClr val="000000"/>
                  </a:solidFill>
                  <a:latin typeface="Arial"/>
                  <a:ea typeface="Arial"/>
                  <a:cs typeface="Arial"/>
                  <a:sym typeface="Arial"/>
                </a:endParaRPr>
              </a:p>
            </p:txBody>
          </p:sp>
        </p:grpSp>
        <p:cxnSp>
          <p:nvCxnSpPr>
            <p:cNvPr id="1350" name="Google Shape;1350;p166"/>
            <p:cNvCxnSpPr/>
            <p:nvPr/>
          </p:nvCxnSpPr>
          <p:spPr>
            <a:xfrm>
              <a:off x="2288716" y="2069592"/>
              <a:ext cx="775500" cy="0"/>
            </a:xfrm>
            <a:prstGeom prst="straightConnector1">
              <a:avLst/>
            </a:prstGeom>
            <a:solidFill>
              <a:schemeClr val="accent3"/>
            </a:solidFill>
            <a:ln w="9525" cap="sq" cmpd="sng">
              <a:solidFill>
                <a:schemeClr val="lt1"/>
              </a:solidFill>
              <a:prstDash val="solid"/>
              <a:round/>
              <a:headEnd type="none" w="sm" len="sm"/>
              <a:tailEnd type="none" w="sm" len="sm"/>
            </a:ln>
          </p:spPr>
        </p:cxnSp>
      </p:grpSp>
      <p:grpSp>
        <p:nvGrpSpPr>
          <p:cNvPr id="1351" name="Google Shape;1351;p166"/>
          <p:cNvGrpSpPr/>
          <p:nvPr/>
        </p:nvGrpSpPr>
        <p:grpSpPr>
          <a:xfrm>
            <a:off x="2111559" y="3464139"/>
            <a:ext cx="998757" cy="481195"/>
            <a:chOff x="2286103" y="1879570"/>
            <a:chExt cx="784200" cy="365872"/>
          </a:xfrm>
        </p:grpSpPr>
        <p:grpSp>
          <p:nvGrpSpPr>
            <p:cNvPr id="1352" name="Google Shape;1352;p166"/>
            <p:cNvGrpSpPr/>
            <p:nvPr/>
          </p:nvGrpSpPr>
          <p:grpSpPr>
            <a:xfrm>
              <a:off x="2286103" y="1879570"/>
              <a:ext cx="784200" cy="365872"/>
              <a:chOff x="2286103" y="1879570"/>
              <a:chExt cx="784200" cy="365872"/>
            </a:xfrm>
          </p:grpSpPr>
          <p:sp>
            <p:nvSpPr>
              <p:cNvPr id="1353" name="Google Shape;1353;p166"/>
              <p:cNvSpPr/>
              <p:nvPr/>
            </p:nvSpPr>
            <p:spPr>
              <a:xfrm>
                <a:off x="2286103" y="1879570"/>
                <a:ext cx="784200" cy="365700"/>
              </a:xfrm>
              <a:prstGeom prst="rect">
                <a:avLst/>
              </a:prstGeom>
              <a:solidFill>
                <a:schemeClr val="lt1"/>
              </a:solidFill>
              <a:ln w="9525" cap="sq" cmpd="sng">
                <a:solidFill>
                  <a:schemeClr val="accent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chemeClr val="dk1"/>
                    </a:solidFill>
                    <a:latin typeface="Arial"/>
                    <a:ea typeface="Arial"/>
                    <a:cs typeface="Arial"/>
                    <a:sym typeface="Arial"/>
                  </a:rPr>
                  <a:t>Not Purchased Plan</a:t>
                </a:r>
                <a:endParaRPr sz="1400" b="0" i="0" u="none" strike="noStrike" cap="none">
                  <a:solidFill>
                    <a:srgbClr val="000000"/>
                  </a:solidFill>
                  <a:latin typeface="Arial"/>
                  <a:ea typeface="Arial"/>
                  <a:cs typeface="Arial"/>
                  <a:sym typeface="Arial"/>
                </a:endParaRPr>
              </a:p>
            </p:txBody>
          </p:sp>
          <p:sp>
            <p:nvSpPr>
              <p:cNvPr id="1354" name="Google Shape;1354;p166"/>
              <p:cNvSpPr/>
              <p:nvPr/>
            </p:nvSpPr>
            <p:spPr>
              <a:xfrm>
                <a:off x="2335614" y="2075942"/>
                <a:ext cx="646200" cy="169500"/>
              </a:xfrm>
              <a:prstGeom prst="rect">
                <a:avLst/>
              </a:prstGeom>
              <a:solidFill>
                <a:schemeClr val="lt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8k(8%)</a:t>
                </a:r>
                <a:endParaRPr sz="800" b="0" i="0" u="none" strike="noStrike" cap="none">
                  <a:solidFill>
                    <a:srgbClr val="000000"/>
                  </a:solidFill>
                  <a:latin typeface="Arial"/>
                  <a:ea typeface="Arial"/>
                  <a:cs typeface="Arial"/>
                  <a:sym typeface="Arial"/>
                </a:endParaRPr>
              </a:p>
            </p:txBody>
          </p:sp>
        </p:grpSp>
        <p:cxnSp>
          <p:nvCxnSpPr>
            <p:cNvPr id="1355" name="Google Shape;1355;p166"/>
            <p:cNvCxnSpPr/>
            <p:nvPr/>
          </p:nvCxnSpPr>
          <p:spPr>
            <a:xfrm>
              <a:off x="2288716" y="2069592"/>
              <a:ext cx="775500" cy="0"/>
            </a:xfrm>
            <a:prstGeom prst="straightConnector1">
              <a:avLst/>
            </a:prstGeom>
            <a:solidFill>
              <a:schemeClr val="lt1"/>
            </a:solidFill>
            <a:ln w="9525" cap="sq" cmpd="sng">
              <a:solidFill>
                <a:schemeClr val="accent1"/>
              </a:solidFill>
              <a:prstDash val="solid"/>
              <a:round/>
              <a:headEnd type="none" w="sm" len="sm"/>
              <a:tailEnd type="none" w="sm" len="sm"/>
            </a:ln>
          </p:spPr>
        </p:cxnSp>
      </p:grpSp>
      <p:grpSp>
        <p:nvGrpSpPr>
          <p:cNvPr id="1356" name="Google Shape;1356;p166"/>
          <p:cNvGrpSpPr/>
          <p:nvPr/>
        </p:nvGrpSpPr>
        <p:grpSpPr>
          <a:xfrm>
            <a:off x="1002265" y="3464117"/>
            <a:ext cx="998757" cy="481195"/>
            <a:chOff x="2286103" y="1879570"/>
            <a:chExt cx="784200" cy="365872"/>
          </a:xfrm>
        </p:grpSpPr>
        <p:grpSp>
          <p:nvGrpSpPr>
            <p:cNvPr id="1357" name="Google Shape;1357;p166"/>
            <p:cNvGrpSpPr/>
            <p:nvPr/>
          </p:nvGrpSpPr>
          <p:grpSpPr>
            <a:xfrm>
              <a:off x="2286103" y="1879570"/>
              <a:ext cx="784200" cy="365872"/>
              <a:chOff x="2286103" y="1879570"/>
              <a:chExt cx="784200" cy="365872"/>
            </a:xfrm>
          </p:grpSpPr>
          <p:sp>
            <p:nvSpPr>
              <p:cNvPr id="1358" name="Google Shape;1358;p166"/>
              <p:cNvSpPr/>
              <p:nvPr/>
            </p:nvSpPr>
            <p:spPr>
              <a:xfrm>
                <a:off x="2286103" y="1879570"/>
                <a:ext cx="784200" cy="365700"/>
              </a:xfrm>
              <a:prstGeom prst="rect">
                <a:avLst/>
              </a:prstGeom>
              <a:solidFill>
                <a:schemeClr val="accent2"/>
              </a:solidFill>
              <a:ln w="9525" cap="sq" cmpd="sng">
                <a:solidFill>
                  <a:schemeClr val="lt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chemeClr val="lt1"/>
                    </a:solidFill>
                    <a:latin typeface="Arial"/>
                    <a:ea typeface="Arial"/>
                    <a:cs typeface="Arial"/>
                    <a:sym typeface="Arial"/>
                  </a:rPr>
                  <a:t>Purchased Plan Before call</a:t>
                </a:r>
                <a:endParaRPr sz="1400" b="0" i="0" u="none" strike="noStrike" cap="none">
                  <a:solidFill>
                    <a:srgbClr val="000000"/>
                  </a:solidFill>
                  <a:latin typeface="Arial"/>
                  <a:ea typeface="Arial"/>
                  <a:cs typeface="Arial"/>
                  <a:sym typeface="Arial"/>
                </a:endParaRPr>
              </a:p>
            </p:txBody>
          </p:sp>
          <p:sp>
            <p:nvSpPr>
              <p:cNvPr id="1359" name="Google Shape;1359;p166"/>
              <p:cNvSpPr/>
              <p:nvPr/>
            </p:nvSpPr>
            <p:spPr>
              <a:xfrm>
                <a:off x="2335614" y="2075942"/>
                <a:ext cx="646200" cy="169500"/>
              </a:xfrm>
              <a:prstGeom prst="rect">
                <a:avLst/>
              </a:prstGeom>
              <a:solidFill>
                <a:schemeClr val="accent2"/>
              </a:solidFill>
              <a:ln w="9525" cap="sq"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19k (19%)</a:t>
                </a:r>
                <a:endParaRPr sz="800" b="0" i="0" u="none" strike="noStrike" cap="none">
                  <a:solidFill>
                    <a:schemeClr val="lt1"/>
                  </a:solidFill>
                  <a:latin typeface="Arial"/>
                  <a:ea typeface="Arial"/>
                  <a:cs typeface="Arial"/>
                  <a:sym typeface="Arial"/>
                </a:endParaRPr>
              </a:p>
            </p:txBody>
          </p:sp>
        </p:grpSp>
        <p:cxnSp>
          <p:nvCxnSpPr>
            <p:cNvPr id="1360" name="Google Shape;1360;p166"/>
            <p:cNvCxnSpPr/>
            <p:nvPr/>
          </p:nvCxnSpPr>
          <p:spPr>
            <a:xfrm>
              <a:off x="2288716" y="2069592"/>
              <a:ext cx="775500" cy="0"/>
            </a:xfrm>
            <a:prstGeom prst="straightConnector1">
              <a:avLst/>
            </a:prstGeom>
            <a:solidFill>
              <a:schemeClr val="accent2"/>
            </a:solidFill>
            <a:ln w="9525" cap="sq" cmpd="sng">
              <a:solidFill>
                <a:schemeClr val="lt1"/>
              </a:solidFill>
              <a:prstDash val="solid"/>
              <a:round/>
              <a:headEnd type="none" w="sm" len="sm"/>
              <a:tailEnd type="none" w="sm" len="sm"/>
            </a:ln>
          </p:spPr>
        </p:cxnSp>
      </p:grpSp>
      <p:sp>
        <p:nvSpPr>
          <p:cNvPr id="1361" name="Google Shape;1361;p166"/>
          <p:cNvSpPr/>
          <p:nvPr/>
        </p:nvSpPr>
        <p:spPr>
          <a:xfrm>
            <a:off x="1281076" y="3966141"/>
            <a:ext cx="436800" cy="2907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eue Haas Grotesk Text Std"/>
              <a:ea typeface="Neue Haas Grotesk Text Std"/>
              <a:cs typeface="Neue Haas Grotesk Text Std"/>
              <a:sym typeface="Neue Haas Grotesk Text Std"/>
            </a:endParaRPr>
          </a:p>
        </p:txBody>
      </p:sp>
      <p:sp>
        <p:nvSpPr>
          <p:cNvPr id="1362" name="Google Shape;1362;p166"/>
          <p:cNvSpPr/>
          <p:nvPr/>
        </p:nvSpPr>
        <p:spPr>
          <a:xfrm>
            <a:off x="568412" y="4224933"/>
            <a:ext cx="4467000" cy="328800"/>
          </a:xfrm>
          <a:prstGeom prst="rect">
            <a:avLst/>
          </a:prstGeom>
          <a:solidFill>
            <a:schemeClr val="accent2"/>
          </a:solidFill>
          <a:ln w="9525" cap="sq" cmpd="sng">
            <a:solidFill>
              <a:srgbClr val="9B1F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chemeClr val="lt1"/>
                </a:solidFill>
                <a:latin typeface="Neue Haas Grotesk Text Std"/>
                <a:ea typeface="Neue Haas Grotesk Text Std"/>
                <a:cs typeface="Neue Haas Grotesk Text Std"/>
                <a:sym typeface="Neue Haas Grotesk Text Std"/>
              </a:rPr>
              <a:t>Opportunity</a:t>
            </a:r>
            <a:r>
              <a:rPr lang="en" sz="900" b="1" i="0" u="sng" strike="noStrike" cap="none">
                <a:solidFill>
                  <a:schemeClr val="lt1"/>
                </a:solidFill>
                <a:latin typeface="Neue Haas Grotesk Text Std"/>
                <a:ea typeface="Neue Haas Grotesk Text Std"/>
                <a:cs typeface="Neue Haas Grotesk Text Std"/>
                <a:sym typeface="Neue Haas Grotesk Text Std"/>
              </a:rPr>
              <a:t> </a:t>
            </a:r>
            <a:r>
              <a:rPr lang="en" sz="900" b="1" i="0" u="none" strike="noStrike" cap="none">
                <a:solidFill>
                  <a:schemeClr val="lt1"/>
                </a:solidFill>
                <a:latin typeface="Neue Haas Grotesk Text Std"/>
                <a:ea typeface="Neue Haas Grotesk Text Std"/>
                <a:cs typeface="Neue Haas Grotesk Text Std"/>
                <a:sym typeface="Neue Haas Grotesk Text Std"/>
              </a:rPr>
              <a:t>1: 19K calls have Potential to migrate to Self Serve</a:t>
            </a:r>
            <a:endParaRPr sz="1400" b="0" i="0" u="none" strike="noStrike" cap="none">
              <a:solidFill>
                <a:srgbClr val="000000"/>
              </a:solidFill>
              <a:latin typeface="Arial"/>
              <a:ea typeface="Arial"/>
              <a:cs typeface="Arial"/>
              <a:sym typeface="Arial"/>
            </a:endParaRPr>
          </a:p>
        </p:txBody>
      </p:sp>
      <p:sp>
        <p:nvSpPr>
          <p:cNvPr id="1363" name="Google Shape;1363;p166"/>
          <p:cNvSpPr/>
          <p:nvPr/>
        </p:nvSpPr>
        <p:spPr>
          <a:xfrm>
            <a:off x="4756948" y="3453106"/>
            <a:ext cx="3706200" cy="486300"/>
          </a:xfrm>
          <a:prstGeom prst="rect">
            <a:avLst/>
          </a:prstGeom>
          <a:solidFill>
            <a:schemeClr val="accent3"/>
          </a:solidFill>
          <a:ln w="9525" cap="sq" cmpd="sng">
            <a:solidFill>
              <a:srgbClr val="BA89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chemeClr val="dk1"/>
                </a:solidFill>
                <a:latin typeface="Neue Haas Grotesk Text Std"/>
                <a:ea typeface="Neue Haas Grotesk Text Std"/>
                <a:cs typeface="Neue Haas Grotesk Text Std"/>
                <a:sym typeface="Neue Haas Grotesk Text Std"/>
              </a:rPr>
              <a:t>Opportunity 2: 7.5K calls are sales calls – potential to reduce by sending the right message by creating a predictive model</a:t>
            </a:r>
            <a:endParaRPr sz="900" b="1" i="0" u="none" strike="noStrike" cap="none">
              <a:solidFill>
                <a:schemeClr val="dk1"/>
              </a:solidFill>
              <a:latin typeface="Neue Haas Grotesk Text Std"/>
              <a:ea typeface="Neue Haas Grotesk Text Std"/>
              <a:cs typeface="Neue Haas Grotesk Text Std"/>
              <a:sym typeface="Neue Haas Grotesk Text Std"/>
            </a:endParaRPr>
          </a:p>
        </p:txBody>
      </p:sp>
      <p:sp>
        <p:nvSpPr>
          <p:cNvPr id="1364" name="Google Shape;1364;p166"/>
          <p:cNvSpPr/>
          <p:nvPr/>
        </p:nvSpPr>
        <p:spPr>
          <a:xfrm rot="-5400000">
            <a:off x="4320297" y="3577044"/>
            <a:ext cx="436800" cy="2907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eue Haas Grotesk Text Std"/>
              <a:ea typeface="Neue Haas Grotesk Text Std"/>
              <a:cs typeface="Neue Haas Grotesk Text Std"/>
              <a:sym typeface="Neue Haas Grotesk Text Std"/>
            </a:endParaRPr>
          </a:p>
        </p:txBody>
      </p:sp>
      <p:grpSp>
        <p:nvGrpSpPr>
          <p:cNvPr id="1365" name="Google Shape;1365;p166"/>
          <p:cNvGrpSpPr/>
          <p:nvPr/>
        </p:nvGrpSpPr>
        <p:grpSpPr>
          <a:xfrm>
            <a:off x="3416750" y="2729301"/>
            <a:ext cx="5701256" cy="558787"/>
            <a:chOff x="2288716" y="1915385"/>
            <a:chExt cx="4476489" cy="330057"/>
          </a:xfrm>
        </p:grpSpPr>
        <p:cxnSp>
          <p:nvCxnSpPr>
            <p:cNvPr id="1366" name="Google Shape;1366;p166"/>
            <p:cNvCxnSpPr/>
            <p:nvPr/>
          </p:nvCxnSpPr>
          <p:spPr>
            <a:xfrm>
              <a:off x="2288716" y="2069592"/>
              <a:ext cx="775500" cy="0"/>
            </a:xfrm>
            <a:prstGeom prst="straightConnector1">
              <a:avLst/>
            </a:prstGeom>
            <a:noFill/>
            <a:ln w="9525" cap="flat" cmpd="sng">
              <a:solidFill>
                <a:schemeClr val="dk1"/>
              </a:solidFill>
              <a:prstDash val="solid"/>
              <a:round/>
              <a:headEnd type="none" w="sm" len="sm"/>
              <a:tailEnd type="none" w="sm" len="sm"/>
            </a:ln>
          </p:spPr>
        </p:cxnSp>
        <p:grpSp>
          <p:nvGrpSpPr>
            <p:cNvPr id="1367" name="Google Shape;1367;p166"/>
            <p:cNvGrpSpPr/>
            <p:nvPr/>
          </p:nvGrpSpPr>
          <p:grpSpPr>
            <a:xfrm>
              <a:off x="2335614" y="1915385"/>
              <a:ext cx="4429591" cy="330057"/>
              <a:chOff x="2335614" y="1915385"/>
              <a:chExt cx="4429591" cy="330057"/>
            </a:xfrm>
          </p:grpSpPr>
          <p:sp>
            <p:nvSpPr>
              <p:cNvPr id="1368" name="Google Shape;1368;p166"/>
              <p:cNvSpPr/>
              <p:nvPr/>
            </p:nvSpPr>
            <p:spPr>
              <a:xfrm>
                <a:off x="5981005" y="1915385"/>
                <a:ext cx="784200" cy="316500"/>
              </a:xfrm>
              <a:prstGeom prst="rect">
                <a:avLst/>
              </a:prstGeom>
              <a:noFill/>
              <a:ln w="9525" cap="flat" cmpd="sng">
                <a:solidFill>
                  <a:schemeClr val="dk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chemeClr val="dk1"/>
                    </a:solidFill>
                    <a:latin typeface="Arial"/>
                    <a:ea typeface="Arial"/>
                    <a:cs typeface="Arial"/>
                    <a:sym typeface="Arial"/>
                  </a:rPr>
                  <a:t>International Page Visited = No</a:t>
                </a:r>
                <a:endParaRPr sz="1400" b="0" i="0" u="none" strike="noStrike" cap="none">
                  <a:solidFill>
                    <a:srgbClr val="000000"/>
                  </a:solidFill>
                  <a:latin typeface="Arial"/>
                  <a:ea typeface="Arial"/>
                  <a:cs typeface="Arial"/>
                  <a:sym typeface="Arial"/>
                </a:endParaRPr>
              </a:p>
            </p:txBody>
          </p:sp>
          <p:sp>
            <p:nvSpPr>
              <p:cNvPr id="1369" name="Google Shape;1369;p166"/>
              <p:cNvSpPr/>
              <p:nvPr/>
            </p:nvSpPr>
            <p:spPr>
              <a:xfrm>
                <a:off x="2335614" y="2075942"/>
                <a:ext cx="646200" cy="169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64K (65%)</a:t>
                </a:r>
                <a:endParaRPr sz="800" b="0" i="0" u="none" strike="noStrike" cap="none">
                  <a:solidFill>
                    <a:srgbClr val="000000"/>
                  </a:solidFill>
                  <a:latin typeface="Arial"/>
                  <a:ea typeface="Arial"/>
                  <a:cs typeface="Arial"/>
                  <a:sym typeface="Arial"/>
                </a:endParaRPr>
              </a:p>
            </p:txBody>
          </p:sp>
        </p:grpSp>
      </p:grpSp>
      <p:cxnSp>
        <p:nvCxnSpPr>
          <p:cNvPr id="1370" name="Google Shape;1370;p166"/>
          <p:cNvCxnSpPr>
            <a:stCxn id="1344" idx="2"/>
            <a:endCxn id="1358" idx="0"/>
          </p:cNvCxnSpPr>
          <p:nvPr/>
        </p:nvCxnSpPr>
        <p:spPr>
          <a:xfrm rot="5400000">
            <a:off x="1867382" y="2937602"/>
            <a:ext cx="160800" cy="892200"/>
          </a:xfrm>
          <a:prstGeom prst="bentConnector3">
            <a:avLst>
              <a:gd name="adj1" fmla="val 50000"/>
            </a:avLst>
          </a:prstGeom>
          <a:solidFill>
            <a:schemeClr val="accent1"/>
          </a:solidFill>
          <a:ln w="12700" cap="sq" cmpd="sng">
            <a:solidFill>
              <a:schemeClr val="accent1"/>
            </a:solidFill>
            <a:prstDash val="solid"/>
            <a:round/>
            <a:headEnd type="none" w="sm" len="sm"/>
            <a:tailEnd type="triangle" w="med" len="med"/>
          </a:ln>
        </p:spPr>
      </p:cxnSp>
      <p:cxnSp>
        <p:nvCxnSpPr>
          <p:cNvPr id="1371" name="Google Shape;1371;p166"/>
          <p:cNvCxnSpPr>
            <a:stCxn id="1344" idx="2"/>
            <a:endCxn id="1348" idx="0"/>
          </p:cNvCxnSpPr>
          <p:nvPr/>
        </p:nvCxnSpPr>
        <p:spPr>
          <a:xfrm rot="-5400000" flipH="1">
            <a:off x="2999882" y="2697302"/>
            <a:ext cx="160800" cy="1372800"/>
          </a:xfrm>
          <a:prstGeom prst="bentConnector3">
            <a:avLst>
              <a:gd name="adj1" fmla="val 50000"/>
            </a:avLst>
          </a:prstGeom>
          <a:solidFill>
            <a:schemeClr val="accent1"/>
          </a:solidFill>
          <a:ln w="12700" cap="sq" cmpd="sng">
            <a:solidFill>
              <a:schemeClr val="accent1"/>
            </a:solidFill>
            <a:prstDash val="solid"/>
            <a:round/>
            <a:headEnd type="none" w="sm" len="sm"/>
            <a:tailEnd type="triangle" w="med" len="med"/>
          </a:ln>
        </p:spPr>
      </p:cxnSp>
      <p:cxnSp>
        <p:nvCxnSpPr>
          <p:cNvPr id="1372" name="Google Shape;1372;p166"/>
          <p:cNvCxnSpPr>
            <a:stCxn id="1344" idx="2"/>
            <a:endCxn id="1353" idx="0"/>
          </p:cNvCxnSpPr>
          <p:nvPr/>
        </p:nvCxnSpPr>
        <p:spPr>
          <a:xfrm rot="-5400000" flipH="1">
            <a:off x="2422082" y="3275102"/>
            <a:ext cx="160800" cy="217200"/>
          </a:xfrm>
          <a:prstGeom prst="bentConnector3">
            <a:avLst>
              <a:gd name="adj1" fmla="val 50000"/>
            </a:avLst>
          </a:prstGeom>
          <a:solidFill>
            <a:schemeClr val="accent1"/>
          </a:solidFill>
          <a:ln w="12700" cap="sq" cmpd="sng">
            <a:solidFill>
              <a:schemeClr val="accent1"/>
            </a:solidFill>
            <a:prstDash val="solid"/>
            <a:round/>
            <a:headEnd type="none" w="sm" len="sm"/>
            <a:tailEnd type="triangle" w="med" len="med"/>
          </a:ln>
        </p:spPr>
      </p:cxnSp>
      <p:sp>
        <p:nvSpPr>
          <p:cNvPr id="1373" name="Google Shape;1373;p166"/>
          <p:cNvSpPr txBox="1"/>
          <p:nvPr/>
        </p:nvSpPr>
        <p:spPr>
          <a:xfrm>
            <a:off x="6727992" y="4700016"/>
            <a:ext cx="20100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dk1"/>
                </a:solidFill>
                <a:latin typeface="Neue Haas Grotesk Text Std"/>
                <a:ea typeface="Neue Haas Grotesk Text Std"/>
                <a:cs typeface="Neue Haas Grotesk Text Std"/>
                <a:sym typeface="Neue Haas Grotesk Text Std"/>
              </a:rPr>
              <a:t>December’18,Feb’19-May’19</a:t>
            </a:r>
            <a:endParaRPr sz="1050" b="0" i="0" u="none" strike="noStrike" cap="none">
              <a:solidFill>
                <a:schemeClr val="dk1"/>
              </a:solidFill>
              <a:latin typeface="Neue Haas Grotesk Text Std"/>
              <a:ea typeface="Neue Haas Grotesk Text Std"/>
              <a:cs typeface="Neue Haas Grotesk Text Std"/>
              <a:sym typeface="Neue Haas Grotesk Text Std"/>
            </a:endParaRPr>
          </a:p>
        </p:txBody>
      </p:sp>
      <p:grpSp>
        <p:nvGrpSpPr>
          <p:cNvPr id="1374" name="Google Shape;1374;p166"/>
          <p:cNvGrpSpPr/>
          <p:nvPr/>
        </p:nvGrpSpPr>
        <p:grpSpPr>
          <a:xfrm>
            <a:off x="4981572" y="2633706"/>
            <a:ext cx="1064494" cy="365700"/>
            <a:chOff x="2248637" y="1917784"/>
            <a:chExt cx="815579" cy="365700"/>
          </a:xfrm>
        </p:grpSpPr>
        <p:cxnSp>
          <p:nvCxnSpPr>
            <p:cNvPr id="1375" name="Google Shape;1375;p166"/>
            <p:cNvCxnSpPr/>
            <p:nvPr/>
          </p:nvCxnSpPr>
          <p:spPr>
            <a:xfrm>
              <a:off x="2288716" y="2069592"/>
              <a:ext cx="775500" cy="0"/>
            </a:xfrm>
            <a:prstGeom prst="straightConnector1">
              <a:avLst/>
            </a:prstGeom>
            <a:noFill/>
            <a:ln w="9525" cap="flat" cmpd="sng">
              <a:solidFill>
                <a:schemeClr val="dk1"/>
              </a:solidFill>
              <a:prstDash val="solid"/>
              <a:round/>
              <a:headEnd type="none" w="sm" len="sm"/>
              <a:tailEnd type="none" w="sm" len="sm"/>
            </a:ln>
          </p:spPr>
        </p:cxnSp>
        <p:grpSp>
          <p:nvGrpSpPr>
            <p:cNvPr id="1376" name="Google Shape;1376;p166"/>
            <p:cNvGrpSpPr/>
            <p:nvPr/>
          </p:nvGrpSpPr>
          <p:grpSpPr>
            <a:xfrm>
              <a:off x="2248637" y="1917784"/>
              <a:ext cx="784200" cy="365700"/>
              <a:chOff x="2248637" y="1917784"/>
              <a:chExt cx="784200" cy="365700"/>
            </a:xfrm>
          </p:grpSpPr>
          <p:sp>
            <p:nvSpPr>
              <p:cNvPr id="1377" name="Google Shape;1377;p166"/>
              <p:cNvSpPr/>
              <p:nvPr/>
            </p:nvSpPr>
            <p:spPr>
              <a:xfrm>
                <a:off x="2248637" y="1917784"/>
                <a:ext cx="784200" cy="365700"/>
              </a:xfrm>
              <a:prstGeom prst="rect">
                <a:avLst/>
              </a:prstGeom>
              <a:noFill/>
              <a:ln w="9525" cap="flat" cmpd="sng">
                <a:solidFill>
                  <a:schemeClr val="dk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chemeClr val="dk1"/>
                    </a:solidFill>
                    <a:latin typeface="Arial"/>
                    <a:ea typeface="Arial"/>
                    <a:cs typeface="Arial"/>
                    <a:sym typeface="Arial"/>
                  </a:rPr>
                  <a:t>Not Purchased Plan</a:t>
                </a:r>
                <a:endParaRPr sz="1400" b="0" i="0" u="none" strike="noStrike" cap="none">
                  <a:solidFill>
                    <a:srgbClr val="000000"/>
                  </a:solidFill>
                  <a:latin typeface="Arial"/>
                  <a:ea typeface="Arial"/>
                  <a:cs typeface="Arial"/>
                  <a:sym typeface="Arial"/>
                </a:endParaRPr>
              </a:p>
            </p:txBody>
          </p:sp>
          <p:sp>
            <p:nvSpPr>
              <p:cNvPr id="1378" name="Google Shape;1378;p166"/>
              <p:cNvSpPr/>
              <p:nvPr/>
            </p:nvSpPr>
            <p:spPr>
              <a:xfrm>
                <a:off x="2335614" y="2075942"/>
                <a:ext cx="646200" cy="169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1"/>
                    </a:solidFill>
                    <a:latin typeface="Neue Haas Grotesk Text Std"/>
                    <a:ea typeface="Neue Haas Grotesk Text Std"/>
                    <a:cs typeface="Neue Haas Grotesk Text Std"/>
                    <a:sym typeface="Neue Haas Grotesk Text Std"/>
                  </a:rPr>
                  <a:t>128K (23%)</a:t>
                </a:r>
                <a:endParaRPr sz="800" b="0" i="0" u="none" strike="noStrike" cap="none">
                  <a:solidFill>
                    <a:schemeClr val="dk1"/>
                  </a:solidFill>
                  <a:latin typeface="Neue Haas Grotesk Text Std"/>
                  <a:ea typeface="Neue Haas Grotesk Text Std"/>
                  <a:cs typeface="Neue Haas Grotesk Text Std"/>
                  <a:sym typeface="Neue Haas Grotesk Text Std"/>
                </a:endParaRPr>
              </a:p>
            </p:txBody>
          </p:sp>
        </p:grpSp>
      </p:grpSp>
      <p:cxnSp>
        <p:nvCxnSpPr>
          <p:cNvPr id="1379" name="Google Shape;1379;p166"/>
          <p:cNvCxnSpPr/>
          <p:nvPr/>
        </p:nvCxnSpPr>
        <p:spPr>
          <a:xfrm>
            <a:off x="5426474" y="1701610"/>
            <a:ext cx="0" cy="883800"/>
          </a:xfrm>
          <a:prstGeom prst="straightConnector1">
            <a:avLst/>
          </a:prstGeom>
          <a:solidFill>
            <a:schemeClr val="accent1"/>
          </a:solidFill>
          <a:ln w="12700" cap="sq" cmpd="sng">
            <a:solidFill>
              <a:schemeClr val="accent1"/>
            </a:solidFill>
            <a:prstDash val="solid"/>
            <a:round/>
            <a:headEnd type="none" w="sm" len="sm"/>
            <a:tailEnd type="triangle" w="med" len="med"/>
          </a:ln>
        </p:spPr>
      </p:cxnSp>
      <p:cxnSp>
        <p:nvCxnSpPr>
          <p:cNvPr id="1380" name="Google Shape;1380;p166"/>
          <p:cNvCxnSpPr/>
          <p:nvPr/>
        </p:nvCxnSpPr>
        <p:spPr>
          <a:xfrm>
            <a:off x="7897168" y="2409682"/>
            <a:ext cx="0" cy="130800"/>
          </a:xfrm>
          <a:prstGeom prst="straightConnector1">
            <a:avLst/>
          </a:prstGeom>
          <a:solidFill>
            <a:schemeClr val="accent1"/>
          </a:solidFill>
          <a:ln w="12700" cap="sq" cmpd="sng">
            <a:solidFill>
              <a:schemeClr val="accent1"/>
            </a:solidFill>
            <a:prstDash val="solid"/>
            <a:round/>
            <a:headEnd type="none" w="sm" len="sm"/>
            <a:tailEnd type="none" w="sm" len="sm"/>
          </a:ln>
        </p:spPr>
      </p:cxnSp>
      <p:cxnSp>
        <p:nvCxnSpPr>
          <p:cNvPr id="1381" name="Google Shape;1381;p166"/>
          <p:cNvCxnSpPr/>
          <p:nvPr/>
        </p:nvCxnSpPr>
        <p:spPr>
          <a:xfrm>
            <a:off x="7207488" y="2547606"/>
            <a:ext cx="1444800" cy="10800"/>
          </a:xfrm>
          <a:prstGeom prst="straightConnector1">
            <a:avLst/>
          </a:prstGeom>
          <a:solidFill>
            <a:schemeClr val="accent1"/>
          </a:solidFill>
          <a:ln w="12700" cap="sq" cmpd="sng">
            <a:solidFill>
              <a:schemeClr val="accent1"/>
            </a:solidFill>
            <a:prstDash val="solid"/>
            <a:round/>
            <a:headEnd type="none" w="sm" len="sm"/>
            <a:tailEnd type="none" w="sm" len="sm"/>
          </a:ln>
        </p:spPr>
      </p:cxnSp>
      <p:cxnSp>
        <p:nvCxnSpPr>
          <p:cNvPr id="1382" name="Google Shape;1382;p166"/>
          <p:cNvCxnSpPr/>
          <p:nvPr/>
        </p:nvCxnSpPr>
        <p:spPr>
          <a:xfrm>
            <a:off x="7207488" y="2577736"/>
            <a:ext cx="0" cy="136800"/>
          </a:xfrm>
          <a:prstGeom prst="straightConnector1">
            <a:avLst/>
          </a:prstGeom>
          <a:solidFill>
            <a:schemeClr val="accent1"/>
          </a:solidFill>
          <a:ln w="12700" cap="sq" cmpd="sng">
            <a:solidFill>
              <a:schemeClr val="accent1"/>
            </a:solidFill>
            <a:prstDash val="solid"/>
            <a:round/>
            <a:headEnd type="none" w="sm" len="sm"/>
            <a:tailEnd type="triangle" w="med" len="med"/>
          </a:ln>
        </p:spPr>
      </p:cxnSp>
      <p:cxnSp>
        <p:nvCxnSpPr>
          <p:cNvPr id="1383" name="Google Shape;1383;p166"/>
          <p:cNvCxnSpPr/>
          <p:nvPr/>
        </p:nvCxnSpPr>
        <p:spPr>
          <a:xfrm>
            <a:off x="8652299" y="2588804"/>
            <a:ext cx="0" cy="136800"/>
          </a:xfrm>
          <a:prstGeom prst="straightConnector1">
            <a:avLst/>
          </a:prstGeom>
          <a:solidFill>
            <a:schemeClr val="accent1"/>
          </a:solidFill>
          <a:ln w="12700" cap="sq" cmpd="sng">
            <a:solidFill>
              <a:schemeClr val="accent1"/>
            </a:solidFill>
            <a:prstDash val="solid"/>
            <a:round/>
            <a:headEnd type="none" w="sm" len="sm"/>
            <a:tailEnd type="triangle" w="med" len="med"/>
          </a:ln>
        </p:spPr>
      </p:cxnSp>
      <p:grpSp>
        <p:nvGrpSpPr>
          <p:cNvPr id="1384" name="Google Shape;1384;p166"/>
          <p:cNvGrpSpPr/>
          <p:nvPr/>
        </p:nvGrpSpPr>
        <p:grpSpPr>
          <a:xfrm>
            <a:off x="6708223" y="2715739"/>
            <a:ext cx="998757" cy="619423"/>
            <a:chOff x="2286103" y="1879569"/>
            <a:chExt cx="784200" cy="365873"/>
          </a:xfrm>
        </p:grpSpPr>
        <p:grpSp>
          <p:nvGrpSpPr>
            <p:cNvPr id="1385" name="Google Shape;1385;p166"/>
            <p:cNvGrpSpPr/>
            <p:nvPr/>
          </p:nvGrpSpPr>
          <p:grpSpPr>
            <a:xfrm>
              <a:off x="2286103" y="1879569"/>
              <a:ext cx="784200" cy="365873"/>
              <a:chOff x="2286103" y="1879569"/>
              <a:chExt cx="784200" cy="365873"/>
            </a:xfrm>
          </p:grpSpPr>
          <p:sp>
            <p:nvSpPr>
              <p:cNvPr id="1386" name="Google Shape;1386;p166"/>
              <p:cNvSpPr/>
              <p:nvPr/>
            </p:nvSpPr>
            <p:spPr>
              <a:xfrm>
                <a:off x="2286103" y="1879569"/>
                <a:ext cx="784200" cy="365700"/>
              </a:xfrm>
              <a:prstGeom prst="rect">
                <a:avLst/>
              </a:prstGeom>
              <a:solidFill>
                <a:schemeClr val="accent4"/>
              </a:solidFill>
              <a:ln w="9525" cap="sq" cmpd="sng">
                <a:solidFill>
                  <a:schemeClr val="lt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chemeClr val="dk1"/>
                    </a:solidFill>
                    <a:latin typeface="Arial"/>
                    <a:ea typeface="Arial"/>
                    <a:cs typeface="Arial"/>
                    <a:sym typeface="Arial"/>
                  </a:rPr>
                  <a:t>International Page Visited = Yes</a:t>
                </a:r>
                <a:endParaRPr sz="1400" b="0" i="0" u="none" strike="noStrike" cap="none">
                  <a:solidFill>
                    <a:srgbClr val="000000"/>
                  </a:solidFill>
                  <a:latin typeface="Arial"/>
                  <a:ea typeface="Arial"/>
                  <a:cs typeface="Arial"/>
                  <a:sym typeface="Arial"/>
                </a:endParaRPr>
              </a:p>
            </p:txBody>
          </p:sp>
          <p:sp>
            <p:nvSpPr>
              <p:cNvPr id="1387" name="Google Shape;1387;p166"/>
              <p:cNvSpPr/>
              <p:nvPr/>
            </p:nvSpPr>
            <p:spPr>
              <a:xfrm>
                <a:off x="2335614" y="2075942"/>
                <a:ext cx="646200" cy="169500"/>
              </a:xfrm>
              <a:prstGeom prst="rect">
                <a:avLst/>
              </a:prstGeom>
              <a:solidFill>
                <a:schemeClr val="accent4"/>
              </a:solidFill>
              <a:ln w="9525" cap="sq"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27K (18%)</a:t>
                </a:r>
                <a:endParaRPr sz="800" b="0" i="0" u="none" strike="noStrike" cap="none">
                  <a:solidFill>
                    <a:srgbClr val="000000"/>
                  </a:solidFill>
                  <a:latin typeface="Arial"/>
                  <a:ea typeface="Arial"/>
                  <a:cs typeface="Arial"/>
                  <a:sym typeface="Arial"/>
                </a:endParaRPr>
              </a:p>
            </p:txBody>
          </p:sp>
        </p:grpSp>
        <p:cxnSp>
          <p:nvCxnSpPr>
            <p:cNvPr id="1388" name="Google Shape;1388;p166"/>
            <p:cNvCxnSpPr/>
            <p:nvPr/>
          </p:nvCxnSpPr>
          <p:spPr>
            <a:xfrm>
              <a:off x="2288716" y="2069592"/>
              <a:ext cx="775500" cy="0"/>
            </a:xfrm>
            <a:prstGeom prst="straightConnector1">
              <a:avLst/>
            </a:prstGeom>
            <a:solidFill>
              <a:schemeClr val="accent4"/>
            </a:solidFill>
            <a:ln w="9525" cap="sq" cmpd="sng">
              <a:solidFill>
                <a:schemeClr val="lt1"/>
              </a:solidFill>
              <a:prstDash val="solid"/>
              <a:round/>
              <a:headEnd type="none" w="sm" len="sm"/>
              <a:tailEnd type="none" w="sm" len="sm"/>
            </a:ln>
          </p:spPr>
        </p:cxnSp>
      </p:grpSp>
      <p:sp>
        <p:nvSpPr>
          <p:cNvPr id="1389" name="Google Shape;1389;p166"/>
          <p:cNvSpPr/>
          <p:nvPr/>
        </p:nvSpPr>
        <p:spPr>
          <a:xfrm>
            <a:off x="3442792" y="2705289"/>
            <a:ext cx="998700" cy="619200"/>
          </a:xfrm>
          <a:prstGeom prst="rect">
            <a:avLst/>
          </a:prstGeom>
          <a:noFill/>
          <a:ln w="9525" cap="flat" cmpd="sng">
            <a:solidFill>
              <a:schemeClr val="dk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chemeClr val="dk1"/>
                </a:solidFill>
                <a:latin typeface="Arial"/>
                <a:ea typeface="Arial"/>
                <a:cs typeface="Arial"/>
                <a:sym typeface="Arial"/>
              </a:rPr>
              <a:t>International Page Visited = No</a:t>
            </a:r>
            <a:endParaRPr sz="1400" b="0" i="0" u="none" strike="noStrike" cap="none">
              <a:solidFill>
                <a:srgbClr val="000000"/>
              </a:solidFill>
              <a:latin typeface="Arial"/>
              <a:ea typeface="Arial"/>
              <a:cs typeface="Arial"/>
              <a:sym typeface="Arial"/>
            </a:endParaRPr>
          </a:p>
        </p:txBody>
      </p:sp>
      <p:cxnSp>
        <p:nvCxnSpPr>
          <p:cNvPr id="1390" name="Google Shape;1390;p166"/>
          <p:cNvCxnSpPr>
            <a:stCxn id="1368" idx="1"/>
            <a:endCxn id="1368" idx="3"/>
          </p:cNvCxnSpPr>
          <p:nvPr/>
        </p:nvCxnSpPr>
        <p:spPr>
          <a:xfrm>
            <a:off x="8119249" y="2997218"/>
            <a:ext cx="998700" cy="0"/>
          </a:xfrm>
          <a:prstGeom prst="straightConnector1">
            <a:avLst/>
          </a:prstGeom>
          <a:solidFill>
            <a:schemeClr val="accent1"/>
          </a:solidFill>
          <a:ln w="12700" cap="sq" cmpd="sng">
            <a:solidFill>
              <a:schemeClr val="accent1"/>
            </a:solidFill>
            <a:prstDash val="solid"/>
            <a:round/>
            <a:headEnd type="none" w="sm" len="sm"/>
            <a:tailEnd type="none" w="sm" len="sm"/>
          </a:ln>
        </p:spPr>
      </p:cxnSp>
      <p:sp>
        <p:nvSpPr>
          <p:cNvPr id="1391" name="Google Shape;1391;p166"/>
          <p:cNvSpPr/>
          <p:nvPr/>
        </p:nvSpPr>
        <p:spPr>
          <a:xfrm>
            <a:off x="8212134" y="3015696"/>
            <a:ext cx="823200" cy="286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123K (81%)</a:t>
            </a:r>
            <a:endParaRPr sz="8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18856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167"/>
          <p:cNvSpPr/>
          <p:nvPr/>
        </p:nvSpPr>
        <p:spPr>
          <a:xfrm>
            <a:off x="5094522" y="1848399"/>
            <a:ext cx="3969000" cy="1653900"/>
          </a:xfrm>
          <a:prstGeom prst="rect">
            <a:avLst/>
          </a:prstGeom>
          <a:solidFill>
            <a:schemeClr val="lt1"/>
          </a:solidFill>
          <a:ln w="9525" cap="sq" cmpd="sng">
            <a:solidFill>
              <a:schemeClr val="accent2"/>
            </a:solidFill>
            <a:prstDash val="solid"/>
            <a:round/>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(0.6M * $5 per travel pass * 1/3</a:t>
            </a:r>
            <a:r>
              <a:rPr lang="en" sz="1200" b="0" i="0" u="none" strike="noStrike" cap="none" baseline="30000">
                <a:solidFill>
                  <a:schemeClr val="dk1"/>
                </a:solidFill>
                <a:latin typeface="Arial"/>
                <a:ea typeface="Arial"/>
                <a:cs typeface="Arial"/>
                <a:sym typeface="Arial"/>
              </a:rPr>
              <a:t>rd</a:t>
            </a:r>
            <a:r>
              <a:rPr lang="en" sz="1200" b="0" i="0" u="none" strike="noStrike" cap="none">
                <a:solidFill>
                  <a:schemeClr val="dk1"/>
                </a:solidFill>
                <a:latin typeface="Arial"/>
                <a:ea typeface="Arial"/>
                <a:cs typeface="Arial"/>
                <a:sym typeface="Arial"/>
              </a:rPr>
              <a:t> up take) =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0.6M*5*1/3 = $1M for 5 months ~ $2.4M per annum</a:t>
            </a:r>
            <a:endParaRPr sz="1200" b="0" i="0" u="none" strike="noStrike" cap="none">
              <a:solidFill>
                <a:schemeClr val="dk1"/>
              </a:solidFill>
              <a:latin typeface="Neue Haas Grotesk Text Std"/>
              <a:ea typeface="Neue Haas Grotesk Text Std"/>
              <a:cs typeface="Neue Haas Grotesk Text Std"/>
              <a:sym typeface="Neue Haas Grotesk Text Std"/>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Opportunity to sell travel pass to customers using predictive model for incremental revenue of $2.4M</a:t>
            </a:r>
            <a:endParaRPr sz="1400" b="0" i="0" u="none" strike="noStrike" cap="none">
              <a:solidFill>
                <a:srgbClr val="000000"/>
              </a:solidFill>
              <a:latin typeface="Arial"/>
              <a:ea typeface="Arial"/>
              <a:cs typeface="Arial"/>
              <a:sym typeface="Arial"/>
            </a:endParaRPr>
          </a:p>
        </p:txBody>
      </p:sp>
      <p:sp>
        <p:nvSpPr>
          <p:cNvPr id="1398" name="Google Shape;1398;p167"/>
          <p:cNvSpPr/>
          <p:nvPr/>
        </p:nvSpPr>
        <p:spPr>
          <a:xfrm>
            <a:off x="1646060" y="1230086"/>
            <a:ext cx="2922000" cy="3265800"/>
          </a:xfrm>
          <a:prstGeom prst="roundRect">
            <a:avLst>
              <a:gd name="adj" fmla="val 7507"/>
            </a:avLst>
          </a:prstGeom>
          <a:solidFill>
            <a:schemeClr val="lt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Neue Haas Grotesk Text Std"/>
              <a:ea typeface="Neue Haas Grotesk Text Std"/>
              <a:cs typeface="Neue Haas Grotesk Text Std"/>
              <a:sym typeface="Neue Haas Grotesk Text Std"/>
            </a:endParaRPr>
          </a:p>
        </p:txBody>
      </p:sp>
      <p:sp>
        <p:nvSpPr>
          <p:cNvPr id="1399" name="Google Shape;1399;p167"/>
          <p:cNvSpPr/>
          <p:nvPr/>
        </p:nvSpPr>
        <p:spPr>
          <a:xfrm>
            <a:off x="342162" y="1775011"/>
            <a:ext cx="983700" cy="726600"/>
          </a:xfrm>
          <a:prstGeom prst="rect">
            <a:avLst/>
          </a:prstGeom>
          <a:solidFill>
            <a:schemeClr val="dk1"/>
          </a:solid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Neue Haas Grotesk Text Std"/>
                <a:ea typeface="Neue Haas Grotesk Text Std"/>
                <a:cs typeface="Neue Haas Grotesk Text Std"/>
                <a:sym typeface="Neue Haas Grotesk Text Std"/>
              </a:rPr>
              <a:t>Travelled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Neue Haas Grotesk Text Std"/>
                <a:ea typeface="Neue Haas Grotesk Text Std"/>
                <a:cs typeface="Neue Haas Grotesk Text Std"/>
                <a:sym typeface="Neue Haas Grotesk Text Std"/>
              </a:rPr>
              <a:t>(11M)</a:t>
            </a:r>
            <a:endParaRPr sz="1200" b="0" i="0" u="none" strike="noStrike" cap="none">
              <a:solidFill>
                <a:schemeClr val="lt1"/>
              </a:solidFill>
              <a:latin typeface="Neue Haas Grotesk Text Std"/>
              <a:ea typeface="Neue Haas Grotesk Text Std"/>
              <a:cs typeface="Neue Haas Grotesk Text Std"/>
              <a:sym typeface="Neue Haas Grotesk Text Std"/>
            </a:endParaRPr>
          </a:p>
        </p:txBody>
      </p:sp>
      <p:sp>
        <p:nvSpPr>
          <p:cNvPr id="1400" name="Google Shape;1400;p167"/>
          <p:cNvSpPr txBox="1"/>
          <p:nvPr/>
        </p:nvSpPr>
        <p:spPr>
          <a:xfrm>
            <a:off x="457200" y="477911"/>
            <a:ext cx="8519100" cy="5145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dk1"/>
              </a:buClr>
              <a:buSzPts val="2400"/>
              <a:buFont typeface="Arial"/>
              <a:buNone/>
            </a:pPr>
            <a:r>
              <a:rPr lang="en" sz="1800" b="1" i="0" u="none" strike="noStrike" cap="none">
                <a:solidFill>
                  <a:schemeClr val="dk1"/>
                </a:solidFill>
                <a:latin typeface="Arial"/>
                <a:ea typeface="Arial"/>
                <a:cs typeface="Arial"/>
                <a:sym typeface="Arial"/>
              </a:rPr>
              <a:t>$2.4M potential Opportunity to sell travel pass by predicting propensity to buy</a:t>
            </a:r>
            <a:endParaRPr sz="1800" b="1" i="0" u="none" strike="noStrike" cap="none">
              <a:solidFill>
                <a:schemeClr val="dk1"/>
              </a:solidFill>
              <a:latin typeface="Arial"/>
              <a:ea typeface="Arial"/>
              <a:cs typeface="Arial"/>
              <a:sym typeface="Arial"/>
            </a:endParaRPr>
          </a:p>
        </p:txBody>
      </p:sp>
      <p:sp>
        <p:nvSpPr>
          <p:cNvPr id="1401" name="Google Shape;1401;p167"/>
          <p:cNvSpPr/>
          <p:nvPr/>
        </p:nvSpPr>
        <p:spPr>
          <a:xfrm>
            <a:off x="1853918" y="1552196"/>
            <a:ext cx="2489400" cy="518100"/>
          </a:xfrm>
          <a:prstGeom prst="rect">
            <a:avLst/>
          </a:prstGeom>
          <a:solidFill>
            <a:schemeClr val="lt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Neue Haas Grotesk Text Std"/>
                <a:ea typeface="Neue Haas Grotesk Text Std"/>
                <a:cs typeface="Neue Haas Grotesk Text Std"/>
                <a:sym typeface="Neue Haas Grotesk Text Std"/>
              </a:rPr>
              <a:t>Plan Purchased without Call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Neue Haas Grotesk Text Std"/>
                <a:ea typeface="Neue Haas Grotesk Text Std"/>
                <a:cs typeface="Neue Haas Grotesk Text Std"/>
                <a:sym typeface="Neue Haas Grotesk Text Std"/>
              </a:rPr>
              <a:t>(56%,6M)</a:t>
            </a:r>
            <a:endParaRPr sz="1200" b="0" i="0" u="none" strike="noStrike" cap="none">
              <a:solidFill>
                <a:schemeClr val="dk1"/>
              </a:solidFill>
              <a:latin typeface="Neue Haas Grotesk Text Std"/>
              <a:ea typeface="Neue Haas Grotesk Text Std"/>
              <a:cs typeface="Neue Haas Grotesk Text Std"/>
              <a:sym typeface="Neue Haas Grotesk Text Std"/>
            </a:endParaRPr>
          </a:p>
        </p:txBody>
      </p:sp>
      <p:sp>
        <p:nvSpPr>
          <p:cNvPr id="1402" name="Google Shape;1402;p167"/>
          <p:cNvSpPr/>
          <p:nvPr/>
        </p:nvSpPr>
        <p:spPr>
          <a:xfrm>
            <a:off x="1334937" y="2152801"/>
            <a:ext cx="293100" cy="114000"/>
          </a:xfrm>
          <a:prstGeom prst="righ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eue Haas Grotesk Text Std"/>
              <a:ea typeface="Neue Haas Grotesk Text Std"/>
              <a:cs typeface="Neue Haas Grotesk Text Std"/>
              <a:sym typeface="Neue Haas Grotesk Text Std"/>
            </a:endParaRPr>
          </a:p>
        </p:txBody>
      </p:sp>
      <p:cxnSp>
        <p:nvCxnSpPr>
          <p:cNvPr id="1403" name="Google Shape;1403;p167"/>
          <p:cNvCxnSpPr>
            <a:stCxn id="1404" idx="3"/>
            <a:endCxn id="1405" idx="1"/>
          </p:cNvCxnSpPr>
          <p:nvPr/>
        </p:nvCxnSpPr>
        <p:spPr>
          <a:xfrm rot="10800000" flipH="1">
            <a:off x="4343318" y="2199707"/>
            <a:ext cx="838200" cy="1759500"/>
          </a:xfrm>
          <a:prstGeom prst="bentConnector3">
            <a:avLst>
              <a:gd name="adj1" fmla="val 50000"/>
            </a:avLst>
          </a:prstGeom>
          <a:solidFill>
            <a:schemeClr val="accent1"/>
          </a:solidFill>
          <a:ln w="12700" cap="sq" cmpd="sng">
            <a:solidFill>
              <a:schemeClr val="accent1"/>
            </a:solidFill>
            <a:prstDash val="solid"/>
            <a:round/>
            <a:headEnd type="none" w="sm" len="sm"/>
            <a:tailEnd type="triangle" w="med" len="med"/>
          </a:ln>
        </p:spPr>
      </p:cxnSp>
      <p:sp>
        <p:nvSpPr>
          <p:cNvPr id="1405" name="Google Shape;1405;p167"/>
          <p:cNvSpPr/>
          <p:nvPr/>
        </p:nvSpPr>
        <p:spPr>
          <a:xfrm>
            <a:off x="5181615" y="1958965"/>
            <a:ext cx="1676400" cy="481200"/>
          </a:xfrm>
          <a:prstGeom prst="rect">
            <a:avLst/>
          </a:prstGeom>
          <a:solidFill>
            <a:schemeClr val="dk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Neue Haas Grotesk Text Std"/>
                <a:ea typeface="Neue Haas Grotesk Text Std"/>
                <a:cs typeface="Neue Haas Grotesk Text Std"/>
                <a:sym typeface="Neue Haas Grotesk Text Std"/>
              </a:rPr>
              <a:t>Visited Online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Neue Haas Grotesk Text Std"/>
                <a:ea typeface="Neue Haas Grotesk Text Std"/>
                <a:cs typeface="Neue Haas Grotesk Text Std"/>
                <a:sym typeface="Neue Haas Grotesk Text Std"/>
              </a:rPr>
              <a:t>(14%,0.6M)</a:t>
            </a:r>
            <a:endParaRPr sz="1200" b="0" i="0" u="none" strike="noStrike" cap="none">
              <a:solidFill>
                <a:schemeClr val="lt1"/>
              </a:solidFill>
              <a:latin typeface="Neue Haas Grotesk Text Std"/>
              <a:ea typeface="Neue Haas Grotesk Text Std"/>
              <a:cs typeface="Neue Haas Grotesk Text Std"/>
              <a:sym typeface="Neue Haas Grotesk Text Std"/>
            </a:endParaRPr>
          </a:p>
        </p:txBody>
      </p:sp>
      <p:sp>
        <p:nvSpPr>
          <p:cNvPr id="1406" name="Google Shape;1406;p167"/>
          <p:cNvSpPr/>
          <p:nvPr/>
        </p:nvSpPr>
        <p:spPr>
          <a:xfrm>
            <a:off x="6960065" y="1931141"/>
            <a:ext cx="1957500" cy="509100"/>
          </a:xfrm>
          <a:prstGeom prst="rect">
            <a:avLst/>
          </a:prstGeom>
          <a:solidFill>
            <a:schemeClr val="dk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Neue Haas Grotesk Text Std"/>
                <a:ea typeface="Neue Haas Grotesk Text Std"/>
                <a:cs typeface="Neue Haas Grotesk Text Std"/>
                <a:sym typeface="Neue Haas Grotesk Text Std"/>
              </a:rPr>
              <a:t>International Page Visited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Neue Haas Grotesk Text Std"/>
                <a:ea typeface="Neue Haas Grotesk Text Std"/>
                <a:cs typeface="Neue Haas Grotesk Text Std"/>
                <a:sym typeface="Neue Haas Grotesk Text Std"/>
              </a:rPr>
              <a:t>(24%, 0.1M)</a:t>
            </a:r>
            <a:endParaRPr sz="1200" b="0" i="0" u="none" strike="noStrike" cap="none">
              <a:solidFill>
                <a:schemeClr val="lt1"/>
              </a:solidFill>
              <a:latin typeface="Neue Haas Grotesk Text Std"/>
              <a:ea typeface="Neue Haas Grotesk Text Std"/>
              <a:cs typeface="Neue Haas Grotesk Text Std"/>
              <a:sym typeface="Neue Haas Grotesk Text Std"/>
            </a:endParaRPr>
          </a:p>
        </p:txBody>
      </p:sp>
      <p:sp>
        <p:nvSpPr>
          <p:cNvPr id="1407" name="Google Shape;1407;p167"/>
          <p:cNvSpPr/>
          <p:nvPr/>
        </p:nvSpPr>
        <p:spPr>
          <a:xfrm>
            <a:off x="1853918" y="2268183"/>
            <a:ext cx="2489400" cy="518100"/>
          </a:xfrm>
          <a:prstGeom prst="rect">
            <a:avLst/>
          </a:prstGeom>
          <a:solidFill>
            <a:schemeClr val="lt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Neue Haas Grotesk Text Std"/>
                <a:ea typeface="Neue Haas Grotesk Text Std"/>
                <a:cs typeface="Neue Haas Grotesk Text Std"/>
                <a:sym typeface="Neue Haas Grotesk Text Std"/>
              </a:rPr>
              <a:t>Plan Purchased before call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Neue Haas Grotesk Text Std"/>
                <a:ea typeface="Neue Haas Grotesk Text Std"/>
                <a:cs typeface="Neue Haas Grotesk Text Std"/>
                <a:sym typeface="Neue Haas Grotesk Text Std"/>
              </a:rPr>
              <a:t>(5%, 0.5M)</a:t>
            </a:r>
            <a:endParaRPr sz="1400" b="0" i="0" u="none" strike="noStrike" cap="none">
              <a:solidFill>
                <a:srgbClr val="000000"/>
              </a:solidFill>
              <a:latin typeface="Arial"/>
              <a:ea typeface="Arial"/>
              <a:cs typeface="Arial"/>
              <a:sym typeface="Arial"/>
            </a:endParaRPr>
          </a:p>
        </p:txBody>
      </p:sp>
      <p:sp>
        <p:nvSpPr>
          <p:cNvPr id="1408" name="Google Shape;1408;p167"/>
          <p:cNvSpPr/>
          <p:nvPr/>
        </p:nvSpPr>
        <p:spPr>
          <a:xfrm>
            <a:off x="1853918" y="2984170"/>
            <a:ext cx="2489400" cy="518100"/>
          </a:xfrm>
          <a:prstGeom prst="rect">
            <a:avLst/>
          </a:prstGeom>
          <a:solidFill>
            <a:schemeClr val="lt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Neue Haas Grotesk Text Std"/>
                <a:ea typeface="Neue Haas Grotesk Text Std"/>
                <a:cs typeface="Neue Haas Grotesk Text Std"/>
                <a:sym typeface="Neue Haas Grotesk Text Std"/>
              </a:rPr>
              <a:t>Plan Purchased after call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Neue Haas Grotesk Text Std"/>
                <a:ea typeface="Neue Haas Grotesk Text Std"/>
                <a:cs typeface="Neue Haas Grotesk Text Std"/>
                <a:sym typeface="Neue Haas Grotesk Text Std"/>
              </a:rPr>
              <a:t>(1.15%, 0.1M)</a:t>
            </a:r>
            <a:endParaRPr sz="1400" b="0" i="0" u="none" strike="noStrike" cap="none">
              <a:solidFill>
                <a:srgbClr val="000000"/>
              </a:solidFill>
              <a:latin typeface="Arial"/>
              <a:ea typeface="Arial"/>
              <a:cs typeface="Arial"/>
              <a:sym typeface="Arial"/>
            </a:endParaRPr>
          </a:p>
        </p:txBody>
      </p:sp>
      <p:sp>
        <p:nvSpPr>
          <p:cNvPr id="1404" name="Google Shape;1404;p167"/>
          <p:cNvSpPr/>
          <p:nvPr/>
        </p:nvSpPr>
        <p:spPr>
          <a:xfrm>
            <a:off x="1853918" y="3700157"/>
            <a:ext cx="2489400" cy="518100"/>
          </a:xfrm>
          <a:prstGeom prst="rect">
            <a:avLst/>
          </a:prstGeom>
          <a:solidFill>
            <a:schemeClr val="dk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Neue Haas Grotesk Text Std"/>
                <a:ea typeface="Neue Haas Grotesk Text Std"/>
                <a:cs typeface="Neue Haas Grotesk Text Std"/>
                <a:sym typeface="Neue Haas Grotesk Text Std"/>
              </a:rPr>
              <a:t>Plan not Purchased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Neue Haas Grotesk Text Std"/>
                <a:ea typeface="Neue Haas Grotesk Text Std"/>
                <a:cs typeface="Neue Haas Grotesk Text Std"/>
                <a:sym typeface="Neue Haas Grotesk Text Std"/>
              </a:rPr>
              <a:t>(38%,4M)</a:t>
            </a:r>
            <a:endParaRPr sz="1400" b="0" i="0" u="none" strike="noStrike" cap="none">
              <a:solidFill>
                <a:srgbClr val="000000"/>
              </a:solidFill>
              <a:latin typeface="Arial"/>
              <a:ea typeface="Arial"/>
              <a:cs typeface="Arial"/>
              <a:sym typeface="Arial"/>
            </a:endParaRPr>
          </a:p>
        </p:txBody>
      </p:sp>
      <p:sp>
        <p:nvSpPr>
          <p:cNvPr id="1409" name="Google Shape;1409;p167"/>
          <p:cNvSpPr txBox="1"/>
          <p:nvPr/>
        </p:nvSpPr>
        <p:spPr>
          <a:xfrm>
            <a:off x="6776088" y="4495799"/>
            <a:ext cx="20100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dk1"/>
                </a:solidFill>
                <a:latin typeface="Neue Haas Grotesk Text Std"/>
                <a:ea typeface="Neue Haas Grotesk Text Std"/>
                <a:cs typeface="Neue Haas Grotesk Text Std"/>
                <a:sym typeface="Neue Haas Grotesk Text Std"/>
              </a:rPr>
              <a:t>December’18,Feb’19-May’19</a:t>
            </a:r>
            <a:endParaRPr sz="1050" b="0" i="0" u="none" strike="noStrike" cap="none">
              <a:solidFill>
                <a:schemeClr val="dk1"/>
              </a:solidFill>
              <a:latin typeface="Neue Haas Grotesk Text Std"/>
              <a:ea typeface="Neue Haas Grotesk Text Std"/>
              <a:cs typeface="Neue Haas Grotesk Text Std"/>
              <a:sym typeface="Neue Haas Grotesk Text Std"/>
            </a:endParaRPr>
          </a:p>
        </p:txBody>
      </p:sp>
      <p:sp>
        <p:nvSpPr>
          <p:cNvPr id="1410" name="Google Shape;1410;p167"/>
          <p:cNvSpPr/>
          <p:nvPr/>
        </p:nvSpPr>
        <p:spPr>
          <a:xfrm>
            <a:off x="177526" y="3502339"/>
            <a:ext cx="1382400" cy="716100"/>
          </a:xfrm>
          <a:prstGeom prst="rect">
            <a:avLst/>
          </a:prstGeom>
          <a:solidFill>
            <a:schemeClr val="dk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Neue Haas Grotesk Text Std"/>
                <a:ea typeface="Neue Haas Grotesk Text Std"/>
                <a:cs typeface="Neue Haas Grotesk Text Std"/>
                <a:sym typeface="Neue Haas Grotesk Text Std"/>
              </a:rPr>
              <a:t>Called and not purchased 2%,183k</a:t>
            </a:r>
            <a:endParaRPr sz="1200" b="0" i="0" u="none" strike="noStrike" cap="none">
              <a:solidFill>
                <a:schemeClr val="lt1"/>
              </a:solidFill>
              <a:latin typeface="Neue Haas Grotesk Text Std"/>
              <a:ea typeface="Neue Haas Grotesk Text Std"/>
              <a:cs typeface="Neue Haas Grotesk Text Std"/>
              <a:sym typeface="Neue Haas Grotesk Text Std"/>
            </a:endParaRPr>
          </a:p>
        </p:txBody>
      </p:sp>
      <p:cxnSp>
        <p:nvCxnSpPr>
          <p:cNvPr id="1411" name="Google Shape;1411;p167"/>
          <p:cNvCxnSpPr>
            <a:stCxn id="1399" idx="2"/>
          </p:cNvCxnSpPr>
          <p:nvPr/>
        </p:nvCxnSpPr>
        <p:spPr>
          <a:xfrm>
            <a:off x="834012" y="2501611"/>
            <a:ext cx="0" cy="856500"/>
          </a:xfrm>
          <a:prstGeom prst="straightConnector1">
            <a:avLst/>
          </a:prstGeom>
          <a:solidFill>
            <a:schemeClr val="accent1"/>
          </a:solidFill>
          <a:ln w="12700" cap="sq" cmpd="sng">
            <a:solidFill>
              <a:schemeClr val="accent1"/>
            </a:solidFill>
            <a:prstDash val="solid"/>
            <a:round/>
            <a:headEnd type="none" w="sm" len="sm"/>
            <a:tailEnd type="triangle" w="med" len="med"/>
          </a:ln>
        </p:spPr>
      </p:cxnSp>
    </p:spTree>
    <p:extLst>
      <p:ext uri="{BB962C8B-B14F-4D97-AF65-F5344CB8AC3E}">
        <p14:creationId xmlns:p14="http://schemas.microsoft.com/office/powerpoint/2010/main" val="11814816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pic>
        <p:nvPicPr>
          <p:cNvPr id="1417" name="Google Shape;1417;p168"/>
          <p:cNvPicPr preferRelativeResize="0"/>
          <p:nvPr/>
        </p:nvPicPr>
        <p:blipFill rotWithShape="1">
          <a:blip r:embed="rId3">
            <a:alphaModFix/>
          </a:blip>
          <a:srcRect r="17149"/>
          <a:stretch/>
        </p:blipFill>
        <p:spPr>
          <a:xfrm>
            <a:off x="2760400" y="0"/>
            <a:ext cx="6383593" cy="5143502"/>
          </a:xfrm>
          <a:prstGeom prst="rect">
            <a:avLst/>
          </a:prstGeom>
          <a:noFill/>
          <a:ln>
            <a:noFill/>
          </a:ln>
        </p:spPr>
      </p:pic>
      <p:sp>
        <p:nvSpPr>
          <p:cNvPr id="1418" name="Google Shape;1418;p168"/>
          <p:cNvSpPr/>
          <p:nvPr/>
        </p:nvSpPr>
        <p:spPr>
          <a:xfrm rot="5400000">
            <a:off x="3365825" y="-630300"/>
            <a:ext cx="5148000" cy="6408600"/>
          </a:xfrm>
          <a:prstGeom prst="rect">
            <a:avLst/>
          </a:prstGeom>
          <a:gradFill>
            <a:gsLst>
              <a:gs pos="0">
                <a:srgbClr val="FFFFFF">
                  <a:alpha val="0"/>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9" name="Google Shape;1419;p168"/>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1420" name="Google Shape;1420;p168"/>
          <p:cNvSpPr txBox="1"/>
          <p:nvPr/>
        </p:nvSpPr>
        <p:spPr>
          <a:xfrm>
            <a:off x="1333500" y="4612166"/>
            <a:ext cx="7124700" cy="3012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 sz="650" b="0" i="0" u="none" strike="noStrike" cap="none">
                <a:solidFill>
                  <a:schemeClr val="dk1"/>
                </a:solidFill>
                <a:latin typeface="Verizon NHG DS"/>
                <a:ea typeface="Verizon NHG DS"/>
                <a:cs typeface="Verizon NHG DS"/>
                <a:sym typeface="Verizon NHG DS"/>
              </a:rPr>
              <a:t>Verizon confidential and proprietary. Unauthorized disclosure, reproduction or other use prohibited.</a:t>
            </a:r>
            <a:endParaRPr sz="650" b="0" i="0" u="none" strike="noStrike" cap="none">
              <a:solidFill>
                <a:schemeClr val="dk1"/>
              </a:solidFill>
              <a:latin typeface="Verizon NHG DS"/>
              <a:ea typeface="Verizon NHG DS"/>
              <a:cs typeface="Verizon NHG DS"/>
              <a:sym typeface="Verizon NHG DS"/>
            </a:endParaRPr>
          </a:p>
        </p:txBody>
      </p:sp>
      <p:sp>
        <p:nvSpPr>
          <p:cNvPr id="1421" name="Google Shape;1421;p168"/>
          <p:cNvSpPr txBox="1">
            <a:spLocks noGrp="1"/>
          </p:cNvSpPr>
          <p:nvPr>
            <p:ph type="title"/>
          </p:nvPr>
        </p:nvSpPr>
        <p:spPr>
          <a:xfrm>
            <a:off x="457200" y="594360"/>
            <a:ext cx="8229600" cy="36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International Call Intent Categories</a:t>
            </a:r>
            <a:endParaRPr/>
          </a:p>
        </p:txBody>
      </p:sp>
      <p:sp>
        <p:nvSpPr>
          <p:cNvPr id="1422" name="Google Shape;1422;p168"/>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700"/>
              <a:buFont typeface="Arial"/>
              <a:buNone/>
            </a:pPr>
            <a:fld id="{00000000-1234-1234-1234-123412341234}" type="slidenum">
              <a:rPr lang="en"/>
              <a:t>46</a:t>
            </a:fld>
            <a:endParaRPr/>
          </a:p>
        </p:txBody>
      </p:sp>
      <p:sp>
        <p:nvSpPr>
          <p:cNvPr id="1423" name="Google Shape;1423;p168"/>
          <p:cNvSpPr/>
          <p:nvPr/>
        </p:nvSpPr>
        <p:spPr>
          <a:xfrm>
            <a:off x="530666" y="1185450"/>
            <a:ext cx="2371500" cy="364800"/>
          </a:xfrm>
          <a:prstGeom prst="rect">
            <a:avLst/>
          </a:prstGeom>
          <a:solidFill>
            <a:srgbClr val="000000"/>
          </a:solid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600" b="1">
                <a:solidFill>
                  <a:schemeClr val="lt1"/>
                </a:solidFill>
                <a:latin typeface="Verizon NHG TX"/>
                <a:ea typeface="Verizon NHG TX"/>
                <a:cs typeface="Verizon NHG TX"/>
                <a:sym typeface="Verizon NHG TX"/>
              </a:rPr>
              <a:t>Call Before Travel</a:t>
            </a:r>
            <a:endParaRPr sz="1600" b="1">
              <a:solidFill>
                <a:srgbClr val="FFFFFF"/>
              </a:solidFill>
              <a:latin typeface="Verizon NHG TX"/>
              <a:ea typeface="Verizon NHG TX"/>
              <a:cs typeface="Verizon NHG TX"/>
              <a:sym typeface="Verizon NHG TX"/>
            </a:endParaRPr>
          </a:p>
        </p:txBody>
      </p:sp>
      <p:grpSp>
        <p:nvGrpSpPr>
          <p:cNvPr id="1424" name="Google Shape;1424;p168"/>
          <p:cNvGrpSpPr/>
          <p:nvPr/>
        </p:nvGrpSpPr>
        <p:grpSpPr>
          <a:xfrm>
            <a:off x="530666" y="1439995"/>
            <a:ext cx="1803076" cy="2998719"/>
            <a:chOff x="440500" y="1794225"/>
            <a:chExt cx="987500" cy="2223250"/>
          </a:xfrm>
        </p:grpSpPr>
        <p:sp>
          <p:nvSpPr>
            <p:cNvPr id="1425" name="Google Shape;1425;p168"/>
            <p:cNvSpPr/>
            <p:nvPr/>
          </p:nvSpPr>
          <p:spPr>
            <a:xfrm>
              <a:off x="665089" y="197311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Plan/Tp Enquiry</a:t>
              </a:r>
              <a:endParaRPr sz="900" b="1">
                <a:solidFill>
                  <a:schemeClr val="dk1"/>
                </a:solidFill>
                <a:latin typeface="Verizon NHG TX"/>
                <a:ea typeface="Verizon NHG TX"/>
                <a:cs typeface="Verizon NHG TX"/>
                <a:sym typeface="Verizon NHG TX"/>
              </a:endParaRPr>
            </a:p>
            <a:p>
              <a:pPr marL="0" marR="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(169,361, 37.20%)</a:t>
              </a:r>
              <a:endParaRPr sz="900" b="1">
                <a:latin typeface="Verizon NHG TX"/>
                <a:ea typeface="Verizon NHG TX"/>
                <a:cs typeface="Verizon NHG TX"/>
                <a:sym typeface="Verizon NHG TX"/>
              </a:endParaRPr>
            </a:p>
          </p:txBody>
        </p:sp>
        <p:sp>
          <p:nvSpPr>
            <p:cNvPr id="1426" name="Google Shape;1426;p168"/>
            <p:cNvSpPr/>
            <p:nvPr/>
          </p:nvSpPr>
          <p:spPr>
            <a:xfrm>
              <a:off x="665089" y="232192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Bill Details</a:t>
              </a:r>
              <a:endParaRPr sz="900" b="1">
                <a:solidFill>
                  <a:schemeClr val="dk1"/>
                </a:solidFill>
                <a:latin typeface="Verizon NHG TX"/>
                <a:ea typeface="Verizon NHG TX"/>
                <a:cs typeface="Verizon NHG TX"/>
                <a:sym typeface="Verizon NHG TX"/>
              </a:endParaRPr>
            </a:p>
            <a:p>
              <a:pPr marL="0" marR="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(52,727, 11.60%)</a:t>
              </a:r>
              <a:endParaRPr sz="900" b="1">
                <a:latin typeface="Verizon NHG TX"/>
                <a:ea typeface="Verizon NHG TX"/>
                <a:cs typeface="Verizon NHG TX"/>
                <a:sym typeface="Verizon NHG TX"/>
              </a:endParaRPr>
            </a:p>
          </p:txBody>
        </p:sp>
        <p:sp>
          <p:nvSpPr>
            <p:cNvPr id="1427" name="Google Shape;1427;p168"/>
            <p:cNvSpPr/>
            <p:nvPr/>
          </p:nvSpPr>
          <p:spPr>
            <a:xfrm>
              <a:off x="665089" y="267073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Plan/Tp Data &amp; Wifi</a:t>
              </a:r>
              <a:endParaRPr sz="900" b="1">
                <a:solidFill>
                  <a:schemeClr val="dk1"/>
                </a:solidFill>
                <a:latin typeface="Verizon NHG TX"/>
                <a:ea typeface="Verizon NHG TX"/>
                <a:cs typeface="Verizon NHG TX"/>
                <a:sym typeface="Verizon NHG TX"/>
              </a:endParaRPr>
            </a:p>
            <a:p>
              <a:pPr marL="0" marR="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(47,718, 10.50%)</a:t>
              </a:r>
              <a:endParaRPr sz="900" b="1">
                <a:latin typeface="Verizon NHG TX"/>
                <a:ea typeface="Verizon NHG TX"/>
                <a:cs typeface="Verizon NHG TX"/>
                <a:sym typeface="Verizon NHG TX"/>
              </a:endParaRPr>
            </a:p>
          </p:txBody>
        </p:sp>
        <p:sp>
          <p:nvSpPr>
            <p:cNvPr id="1428" name="Google Shape;1428;p168"/>
            <p:cNvSpPr/>
            <p:nvPr/>
          </p:nvSpPr>
          <p:spPr>
            <a:xfrm>
              <a:off x="665089" y="301954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Coverage</a:t>
              </a:r>
              <a:endParaRPr sz="900" b="1">
                <a:solidFill>
                  <a:schemeClr val="dk1"/>
                </a:solidFill>
                <a:latin typeface="Verizon NHG TX"/>
                <a:ea typeface="Verizon NHG TX"/>
                <a:cs typeface="Verizon NHG TX"/>
                <a:sym typeface="Verizon NHG TX"/>
              </a:endParaRPr>
            </a:p>
            <a:p>
              <a:pPr marL="0" marR="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(35,644, 7.80%)</a:t>
              </a:r>
              <a:endParaRPr sz="900" b="1">
                <a:latin typeface="Verizon NHG TX"/>
                <a:ea typeface="Verizon NHG TX"/>
                <a:cs typeface="Verizon NHG TX"/>
                <a:sym typeface="Verizon NHG TX"/>
              </a:endParaRPr>
            </a:p>
          </p:txBody>
        </p:sp>
        <p:sp>
          <p:nvSpPr>
            <p:cNvPr id="1429" name="Google Shape;1429;p168"/>
            <p:cNvSpPr/>
            <p:nvPr/>
          </p:nvSpPr>
          <p:spPr>
            <a:xfrm>
              <a:off x="665089" y="3368353"/>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Family</a:t>
              </a:r>
              <a:endParaRPr sz="900" b="1">
                <a:solidFill>
                  <a:schemeClr val="dk1"/>
                </a:solidFill>
                <a:latin typeface="Verizon NHG TX"/>
                <a:ea typeface="Verizon NHG TX"/>
                <a:cs typeface="Verizon NHG TX"/>
                <a:sym typeface="Verizon NHG TX"/>
              </a:endParaRPr>
            </a:p>
            <a:p>
              <a:pPr marL="0" marR="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(34,049, 7.50%)</a:t>
              </a:r>
              <a:endParaRPr sz="900" b="1">
                <a:latin typeface="Verizon NHG TX"/>
                <a:ea typeface="Verizon NHG TX"/>
                <a:cs typeface="Verizon NHG TX"/>
                <a:sym typeface="Verizon NHG TX"/>
              </a:endParaRPr>
            </a:p>
          </p:txBody>
        </p:sp>
        <p:sp>
          <p:nvSpPr>
            <p:cNvPr id="1430" name="Google Shape;1430;p168"/>
            <p:cNvSpPr/>
            <p:nvPr/>
          </p:nvSpPr>
          <p:spPr>
            <a:xfrm>
              <a:off x="665100" y="3717175"/>
              <a:ext cx="762900" cy="3003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Cruise Plan</a:t>
              </a:r>
              <a:endParaRPr sz="900" b="1">
                <a:solidFill>
                  <a:schemeClr val="dk1"/>
                </a:solidFill>
                <a:latin typeface="Verizon NHG TX"/>
                <a:ea typeface="Verizon NHG TX"/>
                <a:cs typeface="Verizon NHG TX"/>
                <a:sym typeface="Verizon NHG TX"/>
              </a:endParaRPr>
            </a:p>
            <a:p>
              <a:pPr marL="0" marR="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(32,792, 7.20%)</a:t>
              </a:r>
              <a:endParaRPr sz="900" b="1">
                <a:latin typeface="Verizon NHG TX"/>
                <a:ea typeface="Verizon NHG TX"/>
                <a:cs typeface="Verizon NHG TX"/>
                <a:sym typeface="Verizon NHG TX"/>
              </a:endParaRPr>
            </a:p>
          </p:txBody>
        </p:sp>
        <p:sp>
          <p:nvSpPr>
            <p:cNvPr id="1431" name="Google Shape;1431;p168"/>
            <p:cNvSpPr/>
            <p:nvPr/>
          </p:nvSpPr>
          <p:spPr>
            <a:xfrm>
              <a:off x="440500" y="1794225"/>
              <a:ext cx="159000" cy="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2" name="Google Shape;1432;p168"/>
            <p:cNvCxnSpPr>
              <a:stCxn id="1431" idx="2"/>
              <a:endCxn id="1425" idx="1"/>
            </p:cNvCxnSpPr>
            <p:nvPr/>
          </p:nvCxnSpPr>
          <p:spPr>
            <a:xfrm rot="-5400000" flipH="1">
              <a:off x="476500" y="1935525"/>
              <a:ext cx="232200" cy="145200"/>
            </a:xfrm>
            <a:prstGeom prst="bentConnector2">
              <a:avLst/>
            </a:prstGeom>
            <a:noFill/>
            <a:ln w="9525" cap="flat" cmpd="sng">
              <a:solidFill>
                <a:schemeClr val="dk2"/>
              </a:solidFill>
              <a:prstDash val="solid"/>
              <a:round/>
              <a:headEnd type="none" w="med" len="med"/>
              <a:tailEnd type="triangle" w="med" len="med"/>
            </a:ln>
          </p:spPr>
        </p:cxnSp>
        <p:cxnSp>
          <p:nvCxnSpPr>
            <p:cNvPr id="1433" name="Google Shape;1433;p168"/>
            <p:cNvCxnSpPr>
              <a:stCxn id="1431" idx="2"/>
              <a:endCxn id="1426" idx="1"/>
            </p:cNvCxnSpPr>
            <p:nvPr/>
          </p:nvCxnSpPr>
          <p:spPr>
            <a:xfrm rot="-5400000" flipH="1">
              <a:off x="302050" y="2109975"/>
              <a:ext cx="581100" cy="145200"/>
            </a:xfrm>
            <a:prstGeom prst="bentConnector2">
              <a:avLst/>
            </a:prstGeom>
            <a:noFill/>
            <a:ln w="9525" cap="flat" cmpd="sng">
              <a:solidFill>
                <a:schemeClr val="dk2"/>
              </a:solidFill>
              <a:prstDash val="solid"/>
              <a:round/>
              <a:headEnd type="none" w="med" len="med"/>
              <a:tailEnd type="triangle" w="med" len="med"/>
            </a:ln>
          </p:spPr>
        </p:cxnSp>
        <p:cxnSp>
          <p:nvCxnSpPr>
            <p:cNvPr id="1434" name="Google Shape;1434;p168"/>
            <p:cNvCxnSpPr>
              <a:stCxn id="1431" idx="2"/>
              <a:endCxn id="1427" idx="1"/>
            </p:cNvCxnSpPr>
            <p:nvPr/>
          </p:nvCxnSpPr>
          <p:spPr>
            <a:xfrm rot="-5400000" flipH="1">
              <a:off x="127600" y="2284425"/>
              <a:ext cx="930000" cy="145200"/>
            </a:xfrm>
            <a:prstGeom prst="bentConnector2">
              <a:avLst/>
            </a:prstGeom>
            <a:noFill/>
            <a:ln w="9525" cap="flat" cmpd="sng">
              <a:solidFill>
                <a:schemeClr val="dk2"/>
              </a:solidFill>
              <a:prstDash val="solid"/>
              <a:round/>
              <a:headEnd type="none" w="med" len="med"/>
              <a:tailEnd type="triangle" w="med" len="med"/>
            </a:ln>
          </p:spPr>
        </p:cxnSp>
        <p:cxnSp>
          <p:nvCxnSpPr>
            <p:cNvPr id="1435" name="Google Shape;1435;p168"/>
            <p:cNvCxnSpPr>
              <a:stCxn id="1431" idx="2"/>
              <a:endCxn id="1428" idx="1"/>
            </p:cNvCxnSpPr>
            <p:nvPr/>
          </p:nvCxnSpPr>
          <p:spPr>
            <a:xfrm rot="-5400000" flipH="1">
              <a:off x="-46700" y="2458725"/>
              <a:ext cx="1278600" cy="145200"/>
            </a:xfrm>
            <a:prstGeom prst="bentConnector2">
              <a:avLst/>
            </a:prstGeom>
            <a:noFill/>
            <a:ln w="9525" cap="flat" cmpd="sng">
              <a:solidFill>
                <a:schemeClr val="dk2"/>
              </a:solidFill>
              <a:prstDash val="solid"/>
              <a:round/>
              <a:headEnd type="none" w="med" len="med"/>
              <a:tailEnd type="triangle" w="med" len="med"/>
            </a:ln>
          </p:spPr>
        </p:cxnSp>
        <p:cxnSp>
          <p:nvCxnSpPr>
            <p:cNvPr id="1436" name="Google Shape;1436;p168"/>
            <p:cNvCxnSpPr>
              <a:stCxn id="1431" idx="2"/>
              <a:endCxn id="1429" idx="1"/>
            </p:cNvCxnSpPr>
            <p:nvPr/>
          </p:nvCxnSpPr>
          <p:spPr>
            <a:xfrm rot="-5400000" flipH="1">
              <a:off x="-221150" y="2633175"/>
              <a:ext cx="1627500" cy="145200"/>
            </a:xfrm>
            <a:prstGeom prst="bentConnector2">
              <a:avLst/>
            </a:prstGeom>
            <a:noFill/>
            <a:ln w="9525" cap="flat" cmpd="sng">
              <a:solidFill>
                <a:schemeClr val="dk2"/>
              </a:solidFill>
              <a:prstDash val="solid"/>
              <a:round/>
              <a:headEnd type="none" w="med" len="med"/>
              <a:tailEnd type="triangle" w="med" len="med"/>
            </a:ln>
          </p:spPr>
        </p:cxnSp>
        <p:cxnSp>
          <p:nvCxnSpPr>
            <p:cNvPr id="1437" name="Google Shape;1437;p168"/>
            <p:cNvCxnSpPr>
              <a:stCxn id="1431" idx="2"/>
              <a:endCxn id="1430" idx="1"/>
            </p:cNvCxnSpPr>
            <p:nvPr/>
          </p:nvCxnSpPr>
          <p:spPr>
            <a:xfrm rot="-5400000" flipH="1">
              <a:off x="-395000" y="2807025"/>
              <a:ext cx="1975200" cy="145200"/>
            </a:xfrm>
            <a:prstGeom prst="bentConnector2">
              <a:avLst/>
            </a:prstGeom>
            <a:noFill/>
            <a:ln w="9525" cap="flat" cmpd="sng">
              <a:solidFill>
                <a:schemeClr val="dk2"/>
              </a:solidFill>
              <a:prstDash val="solid"/>
              <a:round/>
              <a:headEnd type="none" w="med" len="med"/>
              <a:tailEnd type="triangle" w="med" len="med"/>
            </a:ln>
          </p:spPr>
        </p:cxnSp>
      </p:grpSp>
      <p:sp>
        <p:nvSpPr>
          <p:cNvPr id="1438" name="Google Shape;1438;p168"/>
          <p:cNvSpPr/>
          <p:nvPr/>
        </p:nvSpPr>
        <p:spPr>
          <a:xfrm>
            <a:off x="3117100" y="1185450"/>
            <a:ext cx="2655300" cy="364800"/>
          </a:xfrm>
          <a:prstGeom prst="rect">
            <a:avLst/>
          </a:prstGeom>
          <a:solidFill>
            <a:srgbClr val="000000"/>
          </a:solid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600" b="1">
                <a:solidFill>
                  <a:schemeClr val="lt1"/>
                </a:solidFill>
                <a:latin typeface="Verizon NHG TX"/>
                <a:ea typeface="Verizon NHG TX"/>
                <a:cs typeface="Verizon NHG TX"/>
                <a:sym typeface="Verizon NHG TX"/>
              </a:rPr>
              <a:t>Call During/ After Travel</a:t>
            </a:r>
            <a:endParaRPr sz="1600" b="1">
              <a:solidFill>
                <a:srgbClr val="FFFFFF"/>
              </a:solidFill>
              <a:latin typeface="Verizon NHG TX"/>
              <a:ea typeface="Verizon NHG TX"/>
              <a:cs typeface="Verizon NHG TX"/>
              <a:sym typeface="Verizon NHG TX"/>
            </a:endParaRPr>
          </a:p>
        </p:txBody>
      </p:sp>
      <p:grpSp>
        <p:nvGrpSpPr>
          <p:cNvPr id="1439" name="Google Shape;1439;p168"/>
          <p:cNvGrpSpPr/>
          <p:nvPr/>
        </p:nvGrpSpPr>
        <p:grpSpPr>
          <a:xfrm>
            <a:off x="3117091" y="1439995"/>
            <a:ext cx="1803076" cy="2998719"/>
            <a:chOff x="440500" y="1794225"/>
            <a:chExt cx="987500" cy="2223250"/>
          </a:xfrm>
        </p:grpSpPr>
        <p:sp>
          <p:nvSpPr>
            <p:cNvPr id="1440" name="Google Shape;1440;p168"/>
            <p:cNvSpPr/>
            <p:nvPr/>
          </p:nvSpPr>
          <p:spPr>
            <a:xfrm>
              <a:off x="665089" y="197311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Bill Details</a:t>
              </a:r>
              <a:endParaRPr sz="900" b="1">
                <a:solidFill>
                  <a:schemeClr val="dk1"/>
                </a:solidFill>
                <a:latin typeface="Verizon NHG TX"/>
                <a:ea typeface="Verizon NHG TX"/>
                <a:cs typeface="Verizon NHG TX"/>
                <a:sym typeface="Verizon NHG TX"/>
              </a:endParaRPr>
            </a:p>
            <a:p>
              <a:pPr marL="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(55,031, 36.10%)</a:t>
              </a:r>
              <a:endParaRPr sz="900" b="1">
                <a:solidFill>
                  <a:schemeClr val="dk1"/>
                </a:solidFill>
                <a:latin typeface="Verizon NHG TX"/>
                <a:ea typeface="Verizon NHG TX"/>
                <a:cs typeface="Verizon NHG TX"/>
                <a:sym typeface="Verizon NHG TX"/>
              </a:endParaRPr>
            </a:p>
          </p:txBody>
        </p:sp>
        <p:sp>
          <p:nvSpPr>
            <p:cNvPr id="1441" name="Google Shape;1441;p168"/>
            <p:cNvSpPr/>
            <p:nvPr/>
          </p:nvSpPr>
          <p:spPr>
            <a:xfrm>
              <a:off x="665089" y="232192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Plan/Tp Enquiry</a:t>
              </a:r>
              <a:endParaRPr sz="900" b="1">
                <a:solidFill>
                  <a:schemeClr val="dk1"/>
                </a:solidFill>
                <a:latin typeface="Verizon NHG TX"/>
                <a:ea typeface="Verizon NHG TX"/>
                <a:cs typeface="Verizon NHG TX"/>
                <a:sym typeface="Verizon NHG TX"/>
              </a:endParaRPr>
            </a:p>
            <a:p>
              <a:pPr marL="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(30,290, 19.90%)</a:t>
              </a:r>
              <a:endParaRPr sz="900" b="1">
                <a:solidFill>
                  <a:schemeClr val="dk1"/>
                </a:solidFill>
                <a:latin typeface="Verizon NHG TX"/>
                <a:ea typeface="Verizon NHG TX"/>
                <a:cs typeface="Verizon NHG TX"/>
                <a:sym typeface="Verizon NHG TX"/>
              </a:endParaRPr>
            </a:p>
          </p:txBody>
        </p:sp>
        <p:sp>
          <p:nvSpPr>
            <p:cNvPr id="1442" name="Google Shape;1442;p168"/>
            <p:cNvSpPr/>
            <p:nvPr/>
          </p:nvSpPr>
          <p:spPr>
            <a:xfrm>
              <a:off x="665089" y="267073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Plan /Tp Data &amp; Wifi</a:t>
              </a:r>
              <a:endParaRPr sz="900" b="1">
                <a:solidFill>
                  <a:schemeClr val="dk1"/>
                </a:solidFill>
                <a:latin typeface="Verizon NHG TX"/>
                <a:ea typeface="Verizon NHG TX"/>
                <a:cs typeface="Verizon NHG TX"/>
                <a:sym typeface="Verizon NHG TX"/>
              </a:endParaRPr>
            </a:p>
            <a:p>
              <a:pPr marL="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(12,907, 8.50%)</a:t>
              </a:r>
              <a:endParaRPr sz="900" b="1">
                <a:solidFill>
                  <a:schemeClr val="dk1"/>
                </a:solidFill>
                <a:latin typeface="Verizon NHG TX"/>
                <a:ea typeface="Verizon NHG TX"/>
                <a:cs typeface="Verizon NHG TX"/>
                <a:sym typeface="Verizon NHG TX"/>
              </a:endParaRPr>
            </a:p>
          </p:txBody>
        </p:sp>
        <p:sp>
          <p:nvSpPr>
            <p:cNvPr id="1443" name="Google Shape;1443;p168"/>
            <p:cNvSpPr/>
            <p:nvPr/>
          </p:nvSpPr>
          <p:spPr>
            <a:xfrm>
              <a:off x="665089" y="301954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Phone Settings</a:t>
              </a:r>
              <a:endParaRPr sz="900" b="1">
                <a:solidFill>
                  <a:schemeClr val="dk1"/>
                </a:solidFill>
                <a:latin typeface="Verizon NHG TX"/>
                <a:ea typeface="Verizon NHG TX"/>
                <a:cs typeface="Verizon NHG TX"/>
                <a:sym typeface="Verizon NHG TX"/>
              </a:endParaRPr>
            </a:p>
            <a:p>
              <a:pPr marL="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(10,292, 6.80%)</a:t>
              </a:r>
              <a:endParaRPr sz="900" b="1">
                <a:solidFill>
                  <a:schemeClr val="dk1"/>
                </a:solidFill>
                <a:latin typeface="Verizon NHG TX"/>
                <a:ea typeface="Verizon NHG TX"/>
                <a:cs typeface="Verizon NHG TX"/>
                <a:sym typeface="Verizon NHG TX"/>
              </a:endParaRPr>
            </a:p>
          </p:txBody>
        </p:sp>
        <p:sp>
          <p:nvSpPr>
            <p:cNvPr id="1444" name="Google Shape;1444;p168"/>
            <p:cNvSpPr/>
            <p:nvPr/>
          </p:nvSpPr>
          <p:spPr>
            <a:xfrm>
              <a:off x="665089" y="3368353"/>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Family</a:t>
              </a:r>
              <a:endParaRPr sz="900" b="1">
                <a:solidFill>
                  <a:schemeClr val="dk1"/>
                </a:solidFill>
                <a:latin typeface="Verizon NHG TX"/>
                <a:ea typeface="Verizon NHG TX"/>
                <a:cs typeface="Verizon NHG TX"/>
                <a:sym typeface="Verizon NHG TX"/>
              </a:endParaRPr>
            </a:p>
            <a:p>
              <a:pPr marL="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(9,938, 6.50%)</a:t>
              </a:r>
              <a:endParaRPr sz="900" b="1">
                <a:solidFill>
                  <a:schemeClr val="dk1"/>
                </a:solidFill>
                <a:latin typeface="Verizon NHG TX"/>
                <a:ea typeface="Verizon NHG TX"/>
                <a:cs typeface="Verizon NHG TX"/>
                <a:sym typeface="Verizon NHG TX"/>
              </a:endParaRPr>
            </a:p>
          </p:txBody>
        </p:sp>
        <p:sp>
          <p:nvSpPr>
            <p:cNvPr id="1445" name="Google Shape;1445;p168"/>
            <p:cNvSpPr/>
            <p:nvPr/>
          </p:nvSpPr>
          <p:spPr>
            <a:xfrm>
              <a:off x="665100" y="3717175"/>
              <a:ext cx="762900" cy="3003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sz="900" b="1">
                  <a:solidFill>
                    <a:schemeClr val="dk1"/>
                  </a:solidFill>
                  <a:latin typeface="Verizon NHG TX"/>
                  <a:ea typeface="Verizon NHG TX"/>
                  <a:cs typeface="Verizon NHG TX"/>
                  <a:sym typeface="Verizon NHG TX"/>
                </a:rPr>
                <a:t>Coverage</a:t>
              </a:r>
              <a:endParaRPr sz="900" b="1">
                <a:solidFill>
                  <a:schemeClr val="dk1"/>
                </a:solidFill>
                <a:latin typeface="Verizon NHG TX"/>
                <a:ea typeface="Verizon NHG TX"/>
                <a:cs typeface="Verizon NHG TX"/>
                <a:sym typeface="Verizon NHG TX"/>
              </a:endParaRPr>
            </a:p>
            <a:p>
              <a:pPr marL="0" lvl="0" indent="0" algn="ctr" rtl="0">
                <a:spcBef>
                  <a:spcPts val="0"/>
                </a:spcBef>
                <a:spcAft>
                  <a:spcPts val="0"/>
                </a:spcAft>
                <a:buClr>
                  <a:schemeClr val="dk1"/>
                </a:buClr>
                <a:buSzPts val="1100"/>
                <a:buFont typeface="Arial"/>
                <a:buNone/>
              </a:pPr>
              <a:r>
                <a:rPr lang="en" sz="900">
                  <a:solidFill>
                    <a:schemeClr val="dk1"/>
                  </a:solidFill>
                  <a:latin typeface="Verizon NHG TX"/>
                  <a:ea typeface="Verizon NHG TX"/>
                  <a:cs typeface="Verizon NHG TX"/>
                  <a:sym typeface="Verizon NHG TX"/>
                </a:rPr>
                <a:t>(7,985, 5.20%)</a:t>
              </a:r>
              <a:endParaRPr sz="900" b="1">
                <a:solidFill>
                  <a:schemeClr val="dk1"/>
                </a:solidFill>
                <a:latin typeface="Verizon NHG TX"/>
                <a:ea typeface="Verizon NHG TX"/>
                <a:cs typeface="Verizon NHG TX"/>
                <a:sym typeface="Verizon NHG TX"/>
              </a:endParaRPr>
            </a:p>
          </p:txBody>
        </p:sp>
        <p:sp>
          <p:nvSpPr>
            <p:cNvPr id="1446" name="Google Shape;1446;p168"/>
            <p:cNvSpPr/>
            <p:nvPr/>
          </p:nvSpPr>
          <p:spPr>
            <a:xfrm>
              <a:off x="440500" y="1794225"/>
              <a:ext cx="159000" cy="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7" name="Google Shape;1447;p168"/>
            <p:cNvCxnSpPr>
              <a:stCxn id="1446" idx="2"/>
              <a:endCxn id="1440" idx="1"/>
            </p:cNvCxnSpPr>
            <p:nvPr/>
          </p:nvCxnSpPr>
          <p:spPr>
            <a:xfrm rot="-5400000" flipH="1">
              <a:off x="476500" y="1935525"/>
              <a:ext cx="232200" cy="145200"/>
            </a:xfrm>
            <a:prstGeom prst="bentConnector2">
              <a:avLst/>
            </a:prstGeom>
            <a:noFill/>
            <a:ln w="9525" cap="flat" cmpd="sng">
              <a:solidFill>
                <a:schemeClr val="dk2"/>
              </a:solidFill>
              <a:prstDash val="solid"/>
              <a:round/>
              <a:headEnd type="none" w="med" len="med"/>
              <a:tailEnd type="triangle" w="med" len="med"/>
            </a:ln>
          </p:spPr>
        </p:cxnSp>
        <p:cxnSp>
          <p:nvCxnSpPr>
            <p:cNvPr id="1448" name="Google Shape;1448;p168"/>
            <p:cNvCxnSpPr>
              <a:stCxn id="1446" idx="2"/>
              <a:endCxn id="1441" idx="1"/>
            </p:cNvCxnSpPr>
            <p:nvPr/>
          </p:nvCxnSpPr>
          <p:spPr>
            <a:xfrm rot="-5400000" flipH="1">
              <a:off x="302050" y="2109975"/>
              <a:ext cx="581100" cy="145200"/>
            </a:xfrm>
            <a:prstGeom prst="bentConnector2">
              <a:avLst/>
            </a:prstGeom>
            <a:noFill/>
            <a:ln w="9525" cap="flat" cmpd="sng">
              <a:solidFill>
                <a:schemeClr val="dk2"/>
              </a:solidFill>
              <a:prstDash val="solid"/>
              <a:round/>
              <a:headEnd type="none" w="med" len="med"/>
              <a:tailEnd type="triangle" w="med" len="med"/>
            </a:ln>
          </p:spPr>
        </p:cxnSp>
        <p:cxnSp>
          <p:nvCxnSpPr>
            <p:cNvPr id="1449" name="Google Shape;1449;p168"/>
            <p:cNvCxnSpPr>
              <a:stCxn id="1446" idx="2"/>
              <a:endCxn id="1442" idx="1"/>
            </p:cNvCxnSpPr>
            <p:nvPr/>
          </p:nvCxnSpPr>
          <p:spPr>
            <a:xfrm rot="-5400000" flipH="1">
              <a:off x="127600" y="2284425"/>
              <a:ext cx="930000" cy="145200"/>
            </a:xfrm>
            <a:prstGeom prst="bentConnector2">
              <a:avLst/>
            </a:prstGeom>
            <a:noFill/>
            <a:ln w="9525" cap="flat" cmpd="sng">
              <a:solidFill>
                <a:schemeClr val="dk2"/>
              </a:solidFill>
              <a:prstDash val="solid"/>
              <a:round/>
              <a:headEnd type="none" w="med" len="med"/>
              <a:tailEnd type="triangle" w="med" len="med"/>
            </a:ln>
          </p:spPr>
        </p:cxnSp>
        <p:cxnSp>
          <p:nvCxnSpPr>
            <p:cNvPr id="1450" name="Google Shape;1450;p168"/>
            <p:cNvCxnSpPr>
              <a:stCxn id="1446" idx="2"/>
              <a:endCxn id="1443" idx="1"/>
            </p:cNvCxnSpPr>
            <p:nvPr/>
          </p:nvCxnSpPr>
          <p:spPr>
            <a:xfrm rot="-5400000" flipH="1">
              <a:off x="-46700" y="2458725"/>
              <a:ext cx="1278600" cy="145200"/>
            </a:xfrm>
            <a:prstGeom prst="bentConnector2">
              <a:avLst/>
            </a:prstGeom>
            <a:noFill/>
            <a:ln w="9525" cap="flat" cmpd="sng">
              <a:solidFill>
                <a:schemeClr val="dk2"/>
              </a:solidFill>
              <a:prstDash val="solid"/>
              <a:round/>
              <a:headEnd type="none" w="med" len="med"/>
              <a:tailEnd type="triangle" w="med" len="med"/>
            </a:ln>
          </p:spPr>
        </p:cxnSp>
        <p:cxnSp>
          <p:nvCxnSpPr>
            <p:cNvPr id="1451" name="Google Shape;1451;p168"/>
            <p:cNvCxnSpPr>
              <a:stCxn id="1446" idx="2"/>
              <a:endCxn id="1444" idx="1"/>
            </p:cNvCxnSpPr>
            <p:nvPr/>
          </p:nvCxnSpPr>
          <p:spPr>
            <a:xfrm rot="-5400000" flipH="1">
              <a:off x="-221150" y="2633175"/>
              <a:ext cx="1627500" cy="145200"/>
            </a:xfrm>
            <a:prstGeom prst="bentConnector2">
              <a:avLst/>
            </a:prstGeom>
            <a:noFill/>
            <a:ln w="9525" cap="flat" cmpd="sng">
              <a:solidFill>
                <a:schemeClr val="dk2"/>
              </a:solidFill>
              <a:prstDash val="solid"/>
              <a:round/>
              <a:headEnd type="none" w="med" len="med"/>
              <a:tailEnd type="triangle" w="med" len="med"/>
            </a:ln>
          </p:spPr>
        </p:cxnSp>
        <p:cxnSp>
          <p:nvCxnSpPr>
            <p:cNvPr id="1452" name="Google Shape;1452;p168"/>
            <p:cNvCxnSpPr>
              <a:stCxn id="1446" idx="2"/>
              <a:endCxn id="1445" idx="1"/>
            </p:cNvCxnSpPr>
            <p:nvPr/>
          </p:nvCxnSpPr>
          <p:spPr>
            <a:xfrm rot="-5400000" flipH="1">
              <a:off x="-395000" y="2807025"/>
              <a:ext cx="1975200" cy="145200"/>
            </a:xfrm>
            <a:prstGeom prst="bentConnector2">
              <a:avLst/>
            </a:prstGeom>
            <a:noFill/>
            <a:ln w="9525" cap="flat" cmpd="sng">
              <a:solidFill>
                <a:schemeClr val="dk2"/>
              </a:solidFill>
              <a:prstDash val="solid"/>
              <a:round/>
              <a:headEnd type="none" w="med" len="med"/>
              <a:tailEnd type="triangle" w="med" len="med"/>
            </a:ln>
          </p:spPr>
        </p:cxnSp>
      </p:grpSp>
      <p:graphicFrame>
        <p:nvGraphicFramePr>
          <p:cNvPr id="1453" name="Google Shape;1453;p168"/>
          <p:cNvGraphicFramePr/>
          <p:nvPr/>
        </p:nvGraphicFramePr>
        <p:xfrm>
          <a:off x="5082700" y="3551065"/>
          <a:ext cx="3889000" cy="883840"/>
        </p:xfrm>
        <a:graphic>
          <a:graphicData uri="http://schemas.openxmlformats.org/drawingml/2006/table">
            <a:tbl>
              <a:tblPr>
                <a:noFill/>
              </a:tblPr>
              <a:tblGrid>
                <a:gridCol w="3889000"/>
              </a:tblGrid>
              <a:tr h="223175">
                <a:tc>
                  <a:txBody>
                    <a:bodyPr/>
                    <a:lstStyle/>
                    <a:p>
                      <a:pPr marL="0" lvl="0" indent="0" algn="ctr" rtl="0">
                        <a:spcBef>
                          <a:spcPts val="0"/>
                        </a:spcBef>
                        <a:spcAft>
                          <a:spcPts val="0"/>
                        </a:spcAft>
                        <a:buNone/>
                      </a:pPr>
                      <a:r>
                        <a:rPr lang="en" sz="1600" b="1">
                          <a:solidFill>
                            <a:srgbClr val="FFFFFF"/>
                          </a:solidFill>
                          <a:latin typeface="Verizon NHG TX"/>
                          <a:ea typeface="Verizon NHG TX"/>
                          <a:cs typeface="Verizon NHG TX"/>
                          <a:sym typeface="Verizon NHG TX"/>
                        </a:rPr>
                        <a:t>Observations</a:t>
                      </a:r>
                      <a:endParaRPr/>
                    </a:p>
                  </a:txBody>
                  <a:tcPr marL="91425" marR="91425" marT="45700" marB="45700">
                    <a:solidFill>
                      <a:srgbClr val="000000"/>
                    </a:solidFill>
                  </a:tcPr>
                </a:tc>
              </a:tr>
              <a:tr h="471125">
                <a:tc>
                  <a:txBody>
                    <a:bodyPr/>
                    <a:lstStyle/>
                    <a:p>
                      <a:pPr marL="285750" lvl="0" indent="-177800" algn="l" rtl="0">
                        <a:spcBef>
                          <a:spcPts val="0"/>
                        </a:spcBef>
                        <a:spcAft>
                          <a:spcPts val="0"/>
                        </a:spcAft>
                        <a:buSzPts val="1000"/>
                        <a:buFont typeface="Verizon NHG TX"/>
                        <a:buChar char="●"/>
                      </a:pPr>
                      <a:r>
                        <a:rPr lang="en" sz="1000">
                          <a:latin typeface="Verizon NHG TX"/>
                          <a:ea typeface="Verizon NHG TX"/>
                          <a:cs typeface="Verizon NHG TX"/>
                          <a:sym typeface="Verizon NHG TX"/>
                        </a:rPr>
                        <a:t>On average 73 % travellers calling before travel</a:t>
                      </a:r>
                      <a:r>
                        <a:rPr lang="en" sz="1000">
                          <a:solidFill>
                            <a:srgbClr val="000000"/>
                          </a:solidFill>
                          <a:latin typeface="Verizon NHG TX"/>
                          <a:ea typeface="Verizon NHG TX"/>
                          <a:cs typeface="Verizon NHG TX"/>
                          <a:sym typeface="Verizon NHG TX"/>
                        </a:rPr>
                        <a:t> </a:t>
                      </a:r>
                      <a:endParaRPr sz="1000">
                        <a:solidFill>
                          <a:srgbClr val="000000"/>
                        </a:solidFill>
                        <a:latin typeface="Verizon NHG TX"/>
                        <a:ea typeface="Verizon NHG TX"/>
                        <a:cs typeface="Verizon NHG TX"/>
                        <a:sym typeface="Verizon NHG TX"/>
                      </a:endParaRPr>
                    </a:p>
                    <a:p>
                      <a:pPr marL="285750" lvl="0" indent="-177800" algn="l" rtl="0">
                        <a:spcBef>
                          <a:spcPts val="0"/>
                        </a:spcBef>
                        <a:spcAft>
                          <a:spcPts val="0"/>
                        </a:spcAft>
                        <a:buSzPts val="1000"/>
                        <a:buFont typeface="Verizon NHG TX"/>
                        <a:buChar char="●"/>
                      </a:pPr>
                      <a:r>
                        <a:rPr lang="en" sz="1000">
                          <a:latin typeface="Verizon NHG TX"/>
                          <a:ea typeface="Verizon NHG TX"/>
                          <a:cs typeface="Verizon NHG TX"/>
                          <a:sym typeface="Verizon NHG TX"/>
                        </a:rPr>
                        <a:t>High volume of Cruise Plan enquiries during Nov and Dec</a:t>
                      </a:r>
                      <a:endParaRPr sz="1000">
                        <a:latin typeface="Verizon NHG TX"/>
                        <a:ea typeface="Verizon NHG TX"/>
                        <a:cs typeface="Verizon NHG TX"/>
                        <a:sym typeface="Verizon NHG TX"/>
                      </a:endParaRPr>
                    </a:p>
                    <a:p>
                      <a:pPr marL="285750" lvl="0" indent="-177800" algn="l" rtl="0">
                        <a:spcBef>
                          <a:spcPts val="0"/>
                        </a:spcBef>
                        <a:spcAft>
                          <a:spcPts val="0"/>
                        </a:spcAft>
                        <a:buSzPts val="1000"/>
                        <a:buFont typeface="Verizon NHG TX"/>
                        <a:buChar char="●"/>
                      </a:pPr>
                      <a:r>
                        <a:rPr lang="en" sz="1000">
                          <a:latin typeface="Verizon NHG TX"/>
                          <a:ea typeface="Verizon NHG TX"/>
                          <a:cs typeface="Verizon NHG TX"/>
                          <a:sym typeface="Verizon NHG TX"/>
                        </a:rPr>
                        <a:t>Billing related coll volume significantly high after travel</a:t>
                      </a:r>
                      <a:endParaRPr sz="1000">
                        <a:latin typeface="Verizon NHG TX"/>
                        <a:ea typeface="Verizon NHG TX"/>
                        <a:cs typeface="Verizon NHG TX"/>
                        <a:sym typeface="Verizon NHG TX"/>
                      </a:endParaRPr>
                    </a:p>
                  </a:txBody>
                  <a:tcPr marL="91425" marR="91425" marT="45700" marB="45700">
                    <a:solidFill>
                      <a:srgbClr val="D9D9D9"/>
                    </a:solidFill>
                  </a:tcPr>
                </a:tc>
              </a:tr>
            </a:tbl>
          </a:graphicData>
        </a:graphic>
      </p:graphicFrame>
    </p:spTree>
    <p:extLst>
      <p:ext uri="{BB962C8B-B14F-4D97-AF65-F5344CB8AC3E}">
        <p14:creationId xmlns:p14="http://schemas.microsoft.com/office/powerpoint/2010/main" val="3859186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186"/>
          <p:cNvSpPr txBox="1">
            <a:spLocks noGrp="1"/>
          </p:cNvSpPr>
          <p:nvPr>
            <p:ph type="ctrTitle"/>
          </p:nvPr>
        </p:nvSpPr>
        <p:spPr>
          <a:xfrm>
            <a:off x="308344" y="1033484"/>
            <a:ext cx="5929424" cy="1302900"/>
          </a:xfrm>
          <a:prstGeom prst="rect">
            <a:avLst/>
          </a:prstGeom>
          <a:noFill/>
          <a:ln>
            <a:noFill/>
          </a:ln>
        </p:spPr>
        <p:txBody>
          <a:bodyPr spcFirstLastPara="1" vert="horz" wrap="square" lIns="91425" tIns="91425" rIns="91425" bIns="91425" rtlCol="0" anchor="t" anchorCtr="0">
            <a:noAutofit/>
          </a:bodyPr>
          <a:lstStyle/>
          <a:p>
            <a:r>
              <a:rPr lang="en-US" sz="3200" dirty="0" smtClean="0"/>
              <a:t>APPENDIX D</a:t>
            </a:r>
            <a:br>
              <a:rPr lang="en-US" sz="3200" dirty="0" smtClean="0"/>
            </a:br>
            <a:r>
              <a:rPr lang="en-US" sz="3200" dirty="0" smtClean="0"/>
              <a:t/>
            </a:r>
            <a:br>
              <a:rPr lang="en-US" sz="3200" dirty="0" smtClean="0"/>
            </a:br>
            <a:r>
              <a:rPr lang="en-US" sz="3200" dirty="0" smtClean="0"/>
              <a:t>Call </a:t>
            </a:r>
            <a:r>
              <a:rPr lang="en-US" sz="3200" dirty="0"/>
              <a:t>Listening's observation</a:t>
            </a:r>
            <a:endParaRPr sz="3200" dirty="0"/>
          </a:p>
        </p:txBody>
      </p:sp>
    </p:spTree>
    <p:extLst>
      <p:ext uri="{BB962C8B-B14F-4D97-AF65-F5344CB8AC3E}">
        <p14:creationId xmlns:p14="http://schemas.microsoft.com/office/powerpoint/2010/main" val="399138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5" name="Google Shape;905;p133"/>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700"/>
              <a:buNone/>
            </a:pPr>
            <a:fld id="{00000000-1234-1234-1234-123412341234}" type="slidenum">
              <a:rPr lang="en-US"/>
              <a:t>48</a:t>
            </a:fld>
            <a:endParaRPr/>
          </a:p>
        </p:txBody>
      </p:sp>
      <p:sp>
        <p:nvSpPr>
          <p:cNvPr id="906" name="Google Shape;906;p133"/>
          <p:cNvSpPr txBox="1"/>
          <p:nvPr/>
        </p:nvSpPr>
        <p:spPr>
          <a:xfrm>
            <a:off x="457200" y="973899"/>
            <a:ext cx="8229600" cy="3600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chemeClr val="dk1"/>
              </a:solidFill>
              <a:latin typeface="Neue Haas Grotesk Text Std"/>
              <a:ea typeface="Neue Haas Grotesk Text Std"/>
              <a:cs typeface="Neue Haas Grotesk Text Std"/>
              <a:sym typeface="Neue Haas Grotesk Text Std"/>
            </a:endParaRPr>
          </a:p>
          <a:p>
            <a:pPr marL="285750" indent="-285750">
              <a:buClr>
                <a:schemeClr val="dk1"/>
              </a:buClr>
              <a:buSzPts val="1600"/>
              <a:buFont typeface="Arial"/>
              <a:buChar char="•"/>
            </a:pPr>
            <a:r>
              <a:rPr lang="en-US" sz="1600" dirty="0">
                <a:solidFill>
                  <a:schemeClr val="dk1"/>
                </a:solidFill>
                <a:latin typeface="Neue Haas Grotesk Text Std"/>
                <a:ea typeface="Neue Haas Grotesk Text Std"/>
                <a:cs typeface="Neue Haas Grotesk Text Std"/>
                <a:sym typeface="Neue Haas Grotesk Text Std"/>
              </a:rPr>
              <a:t>Significant no. of people going on cruises to Caribbean/ Bahamas/CA, travel pass does not work on cruises, separate plans, some agents not aware</a:t>
            </a:r>
          </a:p>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dirty="0" smtClean="0">
                <a:solidFill>
                  <a:schemeClr val="dk1"/>
                </a:solidFill>
                <a:latin typeface="Neue Haas Grotesk Text Std"/>
                <a:ea typeface="Neue Haas Grotesk Text Std"/>
                <a:cs typeface="Neue Haas Grotesk Text Std"/>
                <a:sym typeface="Neue Haas Grotesk Text Std"/>
              </a:rPr>
              <a:t>Troubleshooting </a:t>
            </a:r>
            <a:r>
              <a:rPr lang="en-US" sz="1600" b="0" i="0" u="none" strike="noStrike" cap="none" dirty="0">
                <a:solidFill>
                  <a:schemeClr val="dk1"/>
                </a:solidFill>
                <a:latin typeface="Neue Haas Grotesk Text Std"/>
                <a:ea typeface="Neue Haas Grotesk Text Std"/>
                <a:cs typeface="Neue Haas Grotesk Text Std"/>
                <a:sym typeface="Neue Haas Grotesk Text Std"/>
              </a:rPr>
              <a:t>related to settings</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dirty="0">
                <a:solidFill>
                  <a:schemeClr val="dk1"/>
                </a:solidFill>
                <a:latin typeface="Neue Haas Grotesk Text Std"/>
                <a:ea typeface="Neue Haas Grotesk Text Std"/>
                <a:cs typeface="Neue Haas Grotesk Text Std"/>
                <a:sym typeface="Neue Haas Grotesk Text Std"/>
              </a:rPr>
              <a:t>Recent Plan change/ upgrade/ new</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dirty="0">
                <a:solidFill>
                  <a:schemeClr val="dk1"/>
                </a:solidFill>
                <a:latin typeface="Neue Haas Grotesk Text Std"/>
                <a:ea typeface="Neue Haas Grotesk Text Std"/>
                <a:cs typeface="Neue Haas Grotesk Text Std"/>
                <a:sym typeface="Neue Haas Grotesk Text Std"/>
              </a:rPr>
              <a:t>Age/Type of device - Old</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dirty="0">
                <a:solidFill>
                  <a:schemeClr val="dk1"/>
                </a:solidFill>
                <a:latin typeface="Neue Haas Grotesk Text Std"/>
                <a:ea typeface="Neue Haas Grotesk Text Std"/>
                <a:cs typeface="Neue Haas Grotesk Text Std"/>
                <a:sym typeface="Neue Haas Grotesk Text Std"/>
              </a:rPr>
              <a:t>Account manager/owner and caller different</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dirty="0">
                <a:solidFill>
                  <a:schemeClr val="dk1"/>
                </a:solidFill>
                <a:latin typeface="Neue Haas Grotesk Text Std"/>
                <a:ea typeface="Neue Haas Grotesk Text Std"/>
                <a:cs typeface="Neue Haas Grotesk Text Std"/>
                <a:sym typeface="Neue Haas Grotesk Text Std"/>
              </a:rPr>
              <a:t>Repeat calls due to call drop or network refresh, etc. Agent callback goes to voicemail</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dirty="0">
                <a:solidFill>
                  <a:schemeClr val="dk1"/>
                </a:solidFill>
                <a:latin typeface="Neue Haas Grotesk Text Std"/>
                <a:ea typeface="Neue Haas Grotesk Text Std"/>
                <a:cs typeface="Neue Haas Grotesk Text Std"/>
                <a:sym typeface="Neue Haas Grotesk Text Std"/>
              </a:rPr>
              <a:t>Plan confirmation before day of travel</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dirty="0">
                <a:solidFill>
                  <a:schemeClr val="dk1"/>
                </a:solidFill>
                <a:latin typeface="Neue Haas Grotesk Text Std"/>
                <a:ea typeface="Neue Haas Grotesk Text Std"/>
                <a:cs typeface="Neue Haas Grotesk Text Std"/>
                <a:sym typeface="Neue Haas Grotesk Text Std"/>
              </a:rPr>
              <a:t>Bill credits</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dirty="0" smtClean="0">
                <a:solidFill>
                  <a:schemeClr val="dk1"/>
                </a:solidFill>
                <a:latin typeface="Neue Haas Grotesk Text Std"/>
                <a:ea typeface="Neue Haas Grotesk Text Std"/>
                <a:cs typeface="Neue Haas Grotesk Text Std"/>
                <a:sym typeface="Neue Haas Grotesk Text Std"/>
              </a:rPr>
              <a:t>Billing </a:t>
            </a:r>
            <a:r>
              <a:rPr lang="en-US" sz="1600" b="0" i="0" u="none" strike="noStrike" cap="none" dirty="0">
                <a:solidFill>
                  <a:schemeClr val="dk1"/>
                </a:solidFill>
                <a:latin typeface="Neue Haas Grotesk Text Std"/>
                <a:ea typeface="Neue Haas Grotesk Text Std"/>
                <a:cs typeface="Neue Haas Grotesk Text Std"/>
                <a:sym typeface="Neue Haas Grotesk Text Std"/>
              </a:rPr>
              <a:t>confusion: Different bill cycle end date, payment due date &amp; autopay date</a:t>
            </a:r>
            <a:endParaRPr sz="1600" b="0" i="0" u="none" strike="noStrike" cap="none" dirty="0">
              <a:solidFill>
                <a:schemeClr val="dk1"/>
              </a:solidFill>
              <a:latin typeface="Neue Haas Grotesk Text Std"/>
              <a:ea typeface="Neue Haas Grotesk Text Std"/>
              <a:cs typeface="Neue Haas Grotesk Text Std"/>
              <a:sym typeface="Neue Haas Grotesk Text Std"/>
            </a:endParaRPr>
          </a:p>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dirty="0">
                <a:solidFill>
                  <a:schemeClr val="dk1"/>
                </a:solidFill>
                <a:latin typeface="Neue Haas Grotesk Text Std"/>
                <a:ea typeface="Neue Haas Grotesk Text Std"/>
                <a:cs typeface="Neue Haas Grotesk Text Std"/>
                <a:sym typeface="Neue Haas Grotesk Text Std"/>
              </a:rPr>
              <a:t>Recall since customers get confused when agents say travel pass for a "day" rather than for a “24 </a:t>
            </a:r>
            <a:r>
              <a:rPr lang="en-US" sz="1600" b="0" i="0" u="none" strike="noStrike" cap="none" dirty="0" err="1">
                <a:solidFill>
                  <a:schemeClr val="dk1"/>
                </a:solidFill>
                <a:latin typeface="Neue Haas Grotesk Text Std"/>
                <a:ea typeface="Neue Haas Grotesk Text Std"/>
                <a:cs typeface="Neue Haas Grotesk Text Std"/>
                <a:sym typeface="Neue Haas Grotesk Text Std"/>
              </a:rPr>
              <a:t>hr</a:t>
            </a:r>
            <a:r>
              <a:rPr lang="en-US" sz="1600" b="0" i="0" u="none" strike="noStrike" cap="none" dirty="0">
                <a:solidFill>
                  <a:schemeClr val="dk1"/>
                </a:solidFill>
                <a:latin typeface="Neue Haas Grotesk Text Std"/>
                <a:ea typeface="Neue Haas Grotesk Text Std"/>
                <a:cs typeface="Neue Haas Grotesk Text Std"/>
                <a:sym typeface="Neue Haas Grotesk Text Std"/>
              </a:rPr>
              <a:t> session following first usage” - they think 0:00 to 23:59 </a:t>
            </a:r>
            <a:endParaRPr sz="1400" b="0" i="0" u="none" strike="noStrike" cap="none" dirty="0">
              <a:solidFill>
                <a:srgbClr val="000000"/>
              </a:solidFill>
              <a:latin typeface="Arial"/>
              <a:ea typeface="Arial"/>
              <a:cs typeface="Arial"/>
              <a:sym typeface="Arial"/>
            </a:endParaRPr>
          </a:p>
        </p:txBody>
      </p:sp>
      <p:sp>
        <p:nvSpPr>
          <p:cNvPr id="2" name="Title 1"/>
          <p:cNvSpPr>
            <a:spLocks noGrp="1"/>
          </p:cNvSpPr>
          <p:nvPr>
            <p:ph type="title"/>
          </p:nvPr>
        </p:nvSpPr>
        <p:spPr/>
        <p:txBody>
          <a:bodyPr/>
          <a:lstStyle/>
          <a:p>
            <a:r>
              <a:rPr lang="en-US" sz="1600" b="1" dirty="0" smtClean="0">
                <a:latin typeface="+mj-lt"/>
              </a:rPr>
              <a:t>Customer </a:t>
            </a:r>
            <a:r>
              <a:rPr lang="en-US" sz="1600" b="1" dirty="0">
                <a:solidFill>
                  <a:schemeClr val="dk1"/>
                </a:solidFill>
                <a:latin typeface="+mj-lt"/>
                <a:ea typeface="Neue Haas Grotesk Text Std"/>
                <a:cs typeface="Neue Haas Grotesk Text Std"/>
                <a:sym typeface="Neue Haas Grotesk Text Std"/>
              </a:rPr>
              <a:t>Pain Points</a:t>
            </a:r>
            <a:r>
              <a:rPr lang="en-US" sz="1600" dirty="0">
                <a:latin typeface="+mj-lt"/>
              </a:rPr>
              <a:t/>
            </a:r>
            <a:br>
              <a:rPr lang="en-US" sz="1600" dirty="0">
                <a:latin typeface="+mj-lt"/>
              </a:rPr>
            </a:br>
            <a:endParaRPr lang="en-US" sz="1600" b="1" dirty="0">
              <a:latin typeface="+mj-lt"/>
            </a:endParaRPr>
          </a:p>
        </p:txBody>
      </p:sp>
    </p:spTree>
    <p:extLst>
      <p:ext uri="{BB962C8B-B14F-4D97-AF65-F5344CB8AC3E}">
        <p14:creationId xmlns:p14="http://schemas.microsoft.com/office/powerpoint/2010/main" val="8150592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ctrTitle"/>
          </p:nvPr>
        </p:nvSpPr>
        <p:spPr>
          <a:xfrm>
            <a:off x="457199" y="1097280"/>
            <a:ext cx="5326567" cy="1302900"/>
          </a:xfrm>
          <a:prstGeom prst="rect">
            <a:avLst/>
          </a:prstGeom>
          <a:noFill/>
          <a:ln>
            <a:noFill/>
          </a:ln>
        </p:spPr>
        <p:txBody>
          <a:bodyPr spcFirstLastPara="1" vert="horz" wrap="square" lIns="91425" tIns="91425" rIns="91425" bIns="91425" rtlCol="0" anchor="t" anchorCtr="0">
            <a:noAutofit/>
          </a:bodyPr>
          <a:lstStyle/>
          <a:p>
            <a:pPr>
              <a:lnSpc>
                <a:spcPct val="100000"/>
              </a:lnSpc>
            </a:pPr>
            <a:r>
              <a:rPr lang="en-US" sz="3600" dirty="0" smtClean="0"/>
              <a:t>APPENDIX E</a:t>
            </a:r>
            <a:br>
              <a:rPr lang="en-US" sz="3600" dirty="0" smtClean="0"/>
            </a:br>
            <a:r>
              <a:rPr lang="en-US" sz="3600" dirty="0" smtClean="0"/>
              <a:t>Online </a:t>
            </a:r>
            <a:r>
              <a:rPr lang="en-US" sz="3600" dirty="0"/>
              <a:t>Visit Statistics</a:t>
            </a:r>
            <a:endParaRPr sz="3600" dirty="0"/>
          </a:p>
        </p:txBody>
      </p:sp>
      <p:sp>
        <p:nvSpPr>
          <p:cNvPr id="138" name="Google Shape;138;p16"/>
          <p:cNvSpPr txBox="1">
            <a:spLocks noGrp="1"/>
          </p:cNvSpPr>
          <p:nvPr>
            <p:ph type="subTitle" idx="1"/>
          </p:nvPr>
        </p:nvSpPr>
        <p:spPr>
          <a:xfrm>
            <a:off x="457200" y="2796896"/>
            <a:ext cx="4114800" cy="700683"/>
          </a:xfrm>
          <a:prstGeom prst="rect">
            <a:avLst/>
          </a:prstGeom>
          <a:noFill/>
          <a:ln>
            <a:noFill/>
          </a:ln>
        </p:spPr>
        <p:txBody>
          <a:bodyPr spcFirstLastPara="1" vert="horz" wrap="square" lIns="91425" tIns="91425" rIns="91425" bIns="91425" rtlCol="0" anchor="t" anchorCtr="0">
            <a:noAutofit/>
          </a:bodyPr>
          <a:lstStyle/>
          <a:p>
            <a:pPr>
              <a:lnSpc>
                <a:spcPct val="100000"/>
              </a:lnSpc>
            </a:pPr>
            <a:r>
              <a:rPr lang="en-US" sz="2000">
                <a:solidFill>
                  <a:srgbClr val="A5A5A5"/>
                </a:solidFill>
              </a:rPr>
              <a:t>May 5, 2019</a:t>
            </a:r>
            <a:endParaRPr sz="2000">
              <a:solidFill>
                <a:srgbClr val="A5A5A5"/>
              </a:solidFill>
            </a:endParaRPr>
          </a:p>
        </p:txBody>
      </p:sp>
      <p:grpSp>
        <p:nvGrpSpPr>
          <p:cNvPr id="139" name="Google Shape;139;p16"/>
          <p:cNvGrpSpPr/>
          <p:nvPr/>
        </p:nvGrpSpPr>
        <p:grpSpPr>
          <a:xfrm>
            <a:off x="6049522" y="953795"/>
            <a:ext cx="2040380" cy="2327832"/>
            <a:chOff x="4845051" y="2496804"/>
            <a:chExt cx="574675" cy="655638"/>
          </a:xfrm>
        </p:grpSpPr>
        <p:sp>
          <p:nvSpPr>
            <p:cNvPr id="140" name="Google Shape;140;p16"/>
            <p:cNvSpPr/>
            <p:nvPr/>
          </p:nvSpPr>
          <p:spPr>
            <a:xfrm>
              <a:off x="4946651" y="2595229"/>
              <a:ext cx="366713" cy="420688"/>
            </a:xfrm>
            <a:custGeom>
              <a:avLst/>
              <a:gdLst/>
              <a:ahLst/>
              <a:cxnLst/>
              <a:rect l="l" t="t" r="r" b="b"/>
              <a:pathLst>
                <a:path w="1301" h="1495" extrusionOk="0">
                  <a:moveTo>
                    <a:pt x="650" y="10"/>
                  </a:moveTo>
                  <a:cubicBezTo>
                    <a:pt x="293" y="0"/>
                    <a:pt x="0" y="297"/>
                    <a:pt x="0" y="665"/>
                  </a:cubicBezTo>
                  <a:cubicBezTo>
                    <a:pt x="0" y="854"/>
                    <a:pt x="77" y="1024"/>
                    <a:pt x="201" y="1144"/>
                  </a:cubicBezTo>
                  <a:cubicBezTo>
                    <a:pt x="311" y="1249"/>
                    <a:pt x="409" y="1341"/>
                    <a:pt x="409" y="1495"/>
                  </a:cubicBezTo>
                  <a:cubicBezTo>
                    <a:pt x="892" y="1495"/>
                    <a:pt x="892" y="1495"/>
                    <a:pt x="892" y="1495"/>
                  </a:cubicBezTo>
                  <a:cubicBezTo>
                    <a:pt x="892" y="1341"/>
                    <a:pt x="990" y="1249"/>
                    <a:pt x="1099" y="1144"/>
                  </a:cubicBezTo>
                  <a:cubicBezTo>
                    <a:pt x="1223" y="1024"/>
                    <a:pt x="1301" y="854"/>
                    <a:pt x="1301" y="665"/>
                  </a:cubicBezTo>
                  <a:cubicBezTo>
                    <a:pt x="1301" y="297"/>
                    <a:pt x="1008" y="0"/>
                    <a:pt x="650" y="1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a:buClr>
                  <a:srgbClr val="000000"/>
                </a:buClr>
                <a:buSzPts val="1800"/>
                <a:buFont typeface="Arial"/>
                <a:buNone/>
              </a:pPr>
              <a:endParaRPr kern="0">
                <a:solidFill>
                  <a:srgbClr val="FFFFFF"/>
                </a:solidFill>
                <a:ea typeface="Arial"/>
                <a:cs typeface="Arial"/>
                <a:sym typeface="Arial"/>
              </a:endParaRPr>
            </a:p>
          </p:txBody>
        </p:sp>
        <p:sp>
          <p:nvSpPr>
            <p:cNvPr id="141" name="Google Shape;141;p16"/>
            <p:cNvSpPr/>
            <p:nvPr/>
          </p:nvSpPr>
          <p:spPr>
            <a:xfrm>
              <a:off x="4946651" y="2595229"/>
              <a:ext cx="366713" cy="420688"/>
            </a:xfrm>
            <a:custGeom>
              <a:avLst/>
              <a:gdLst/>
              <a:ahLst/>
              <a:cxnLst/>
              <a:rect l="l" t="t" r="r" b="b"/>
              <a:pathLst>
                <a:path w="1301" h="1495" extrusionOk="0">
                  <a:moveTo>
                    <a:pt x="892" y="1495"/>
                  </a:moveTo>
                  <a:cubicBezTo>
                    <a:pt x="892" y="1341"/>
                    <a:pt x="990" y="1249"/>
                    <a:pt x="1099" y="1144"/>
                  </a:cubicBezTo>
                  <a:cubicBezTo>
                    <a:pt x="1223" y="1024"/>
                    <a:pt x="1301" y="854"/>
                    <a:pt x="1301" y="665"/>
                  </a:cubicBezTo>
                  <a:cubicBezTo>
                    <a:pt x="1301" y="297"/>
                    <a:pt x="1008" y="0"/>
                    <a:pt x="650" y="10"/>
                  </a:cubicBezTo>
                  <a:cubicBezTo>
                    <a:pt x="293" y="0"/>
                    <a:pt x="0" y="297"/>
                    <a:pt x="0" y="665"/>
                  </a:cubicBezTo>
                  <a:cubicBezTo>
                    <a:pt x="0" y="854"/>
                    <a:pt x="77" y="1024"/>
                    <a:pt x="201" y="1144"/>
                  </a:cubicBezTo>
                  <a:cubicBezTo>
                    <a:pt x="311" y="1249"/>
                    <a:pt x="409" y="1341"/>
                    <a:pt x="409" y="1495"/>
                  </a:cubicBezTo>
                </a:path>
              </a:pathLst>
            </a:custGeom>
            <a:no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a:buClr>
                  <a:srgbClr val="000000"/>
                </a:buClr>
                <a:buSzPts val="1800"/>
                <a:buFont typeface="Arial"/>
                <a:buNone/>
              </a:pPr>
              <a:endParaRPr kern="0">
                <a:solidFill>
                  <a:srgbClr val="FFFFFF"/>
                </a:solidFill>
                <a:ea typeface="Arial"/>
                <a:cs typeface="Arial"/>
                <a:sym typeface="Arial"/>
              </a:endParaRPr>
            </a:p>
          </p:txBody>
        </p:sp>
        <p:sp>
          <p:nvSpPr>
            <p:cNvPr id="142" name="Google Shape;142;p16"/>
            <p:cNvSpPr/>
            <p:nvPr/>
          </p:nvSpPr>
          <p:spPr>
            <a:xfrm>
              <a:off x="4999038" y="2649204"/>
              <a:ext cx="261938" cy="261938"/>
            </a:xfrm>
            <a:custGeom>
              <a:avLst/>
              <a:gdLst/>
              <a:ahLst/>
              <a:cxnLst/>
              <a:rect l="l" t="t" r="r" b="b"/>
              <a:pathLst>
                <a:path w="929" h="930" extrusionOk="0">
                  <a:moveTo>
                    <a:pt x="929" y="558"/>
                  </a:moveTo>
                  <a:cubicBezTo>
                    <a:pt x="929" y="372"/>
                    <a:pt x="929" y="372"/>
                    <a:pt x="929" y="372"/>
                  </a:cubicBezTo>
                  <a:cubicBezTo>
                    <a:pt x="805" y="372"/>
                    <a:pt x="805" y="372"/>
                    <a:pt x="805" y="372"/>
                  </a:cubicBezTo>
                  <a:cubicBezTo>
                    <a:pt x="797" y="335"/>
                    <a:pt x="786" y="315"/>
                    <a:pt x="771" y="289"/>
                  </a:cubicBezTo>
                  <a:cubicBezTo>
                    <a:pt x="859" y="201"/>
                    <a:pt x="859" y="201"/>
                    <a:pt x="859" y="201"/>
                  </a:cubicBezTo>
                  <a:cubicBezTo>
                    <a:pt x="727" y="69"/>
                    <a:pt x="727" y="69"/>
                    <a:pt x="727" y="69"/>
                  </a:cubicBezTo>
                  <a:cubicBezTo>
                    <a:pt x="640" y="157"/>
                    <a:pt x="640" y="157"/>
                    <a:pt x="640" y="157"/>
                  </a:cubicBezTo>
                  <a:cubicBezTo>
                    <a:pt x="614" y="142"/>
                    <a:pt x="586" y="130"/>
                    <a:pt x="557" y="123"/>
                  </a:cubicBezTo>
                  <a:cubicBezTo>
                    <a:pt x="557" y="0"/>
                    <a:pt x="557" y="0"/>
                    <a:pt x="557" y="0"/>
                  </a:cubicBezTo>
                  <a:cubicBezTo>
                    <a:pt x="371" y="0"/>
                    <a:pt x="371" y="0"/>
                    <a:pt x="371" y="0"/>
                  </a:cubicBezTo>
                  <a:cubicBezTo>
                    <a:pt x="371" y="123"/>
                    <a:pt x="371" y="123"/>
                    <a:pt x="371" y="123"/>
                  </a:cubicBezTo>
                  <a:cubicBezTo>
                    <a:pt x="342" y="130"/>
                    <a:pt x="315" y="142"/>
                    <a:pt x="289" y="156"/>
                  </a:cubicBezTo>
                  <a:cubicBezTo>
                    <a:pt x="201" y="69"/>
                    <a:pt x="201" y="69"/>
                    <a:pt x="201" y="69"/>
                  </a:cubicBezTo>
                  <a:cubicBezTo>
                    <a:pt x="70" y="200"/>
                    <a:pt x="70" y="200"/>
                    <a:pt x="70" y="200"/>
                  </a:cubicBezTo>
                  <a:cubicBezTo>
                    <a:pt x="158" y="289"/>
                    <a:pt x="158" y="289"/>
                    <a:pt x="158" y="289"/>
                  </a:cubicBezTo>
                  <a:cubicBezTo>
                    <a:pt x="143" y="315"/>
                    <a:pt x="132" y="335"/>
                    <a:pt x="124" y="372"/>
                  </a:cubicBezTo>
                  <a:cubicBezTo>
                    <a:pt x="0" y="372"/>
                    <a:pt x="0" y="372"/>
                    <a:pt x="0" y="372"/>
                  </a:cubicBezTo>
                  <a:cubicBezTo>
                    <a:pt x="0" y="558"/>
                    <a:pt x="0" y="558"/>
                    <a:pt x="0" y="558"/>
                  </a:cubicBezTo>
                  <a:cubicBezTo>
                    <a:pt x="124" y="558"/>
                    <a:pt x="124" y="558"/>
                    <a:pt x="124" y="558"/>
                  </a:cubicBezTo>
                  <a:cubicBezTo>
                    <a:pt x="132" y="595"/>
                    <a:pt x="143" y="614"/>
                    <a:pt x="158" y="639"/>
                  </a:cubicBezTo>
                  <a:cubicBezTo>
                    <a:pt x="70" y="727"/>
                    <a:pt x="70" y="727"/>
                    <a:pt x="70" y="727"/>
                  </a:cubicBezTo>
                  <a:cubicBezTo>
                    <a:pt x="201" y="858"/>
                    <a:pt x="201" y="858"/>
                    <a:pt x="201" y="858"/>
                  </a:cubicBezTo>
                  <a:cubicBezTo>
                    <a:pt x="289" y="770"/>
                    <a:pt x="289" y="770"/>
                    <a:pt x="289" y="770"/>
                  </a:cubicBezTo>
                  <a:cubicBezTo>
                    <a:pt x="315" y="784"/>
                    <a:pt x="342" y="796"/>
                    <a:pt x="371" y="804"/>
                  </a:cubicBezTo>
                  <a:cubicBezTo>
                    <a:pt x="371" y="930"/>
                    <a:pt x="371" y="930"/>
                    <a:pt x="371" y="930"/>
                  </a:cubicBezTo>
                  <a:cubicBezTo>
                    <a:pt x="557" y="930"/>
                    <a:pt x="557" y="930"/>
                    <a:pt x="557" y="930"/>
                  </a:cubicBezTo>
                  <a:cubicBezTo>
                    <a:pt x="557" y="804"/>
                    <a:pt x="557" y="804"/>
                    <a:pt x="557" y="804"/>
                  </a:cubicBezTo>
                  <a:cubicBezTo>
                    <a:pt x="586" y="796"/>
                    <a:pt x="614" y="784"/>
                    <a:pt x="640" y="770"/>
                  </a:cubicBezTo>
                  <a:cubicBezTo>
                    <a:pt x="727" y="858"/>
                    <a:pt x="727" y="858"/>
                    <a:pt x="727" y="858"/>
                  </a:cubicBezTo>
                  <a:cubicBezTo>
                    <a:pt x="859" y="726"/>
                    <a:pt x="859" y="726"/>
                    <a:pt x="859" y="726"/>
                  </a:cubicBezTo>
                  <a:cubicBezTo>
                    <a:pt x="771" y="639"/>
                    <a:pt x="771" y="639"/>
                    <a:pt x="771" y="639"/>
                  </a:cubicBezTo>
                  <a:cubicBezTo>
                    <a:pt x="786" y="614"/>
                    <a:pt x="797" y="595"/>
                    <a:pt x="805" y="558"/>
                  </a:cubicBezTo>
                  <a:lnTo>
                    <a:pt x="929" y="558"/>
                  </a:lnTo>
                  <a:close/>
                </a:path>
              </a:pathLst>
            </a:custGeom>
            <a:solidFill>
              <a:srgbClr val="D52B1E"/>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a:buClr>
                  <a:srgbClr val="000000"/>
                </a:buClr>
                <a:buSzPts val="1800"/>
                <a:buFont typeface="Arial"/>
                <a:buNone/>
              </a:pPr>
              <a:endParaRPr kern="0">
                <a:solidFill>
                  <a:srgbClr val="FFFFFF"/>
                </a:solidFill>
                <a:ea typeface="Arial"/>
                <a:cs typeface="Arial"/>
                <a:sym typeface="Arial"/>
              </a:endParaRPr>
            </a:p>
          </p:txBody>
        </p:sp>
        <p:sp>
          <p:nvSpPr>
            <p:cNvPr id="143" name="Google Shape;143;p16"/>
            <p:cNvSpPr/>
            <p:nvPr/>
          </p:nvSpPr>
          <p:spPr>
            <a:xfrm>
              <a:off x="5092701" y="2742866"/>
              <a:ext cx="74613" cy="74613"/>
            </a:xfrm>
            <a:prstGeom prst="ellipse">
              <a:avLst/>
            </a:prstGeom>
            <a:solidFill>
              <a:srgbClr val="FFFFFF"/>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a:buClr>
                  <a:srgbClr val="000000"/>
                </a:buClr>
                <a:buSzPts val="1800"/>
                <a:buFont typeface="Arial"/>
                <a:buNone/>
              </a:pPr>
              <a:endParaRPr kern="0">
                <a:solidFill>
                  <a:srgbClr val="FFFFFF"/>
                </a:solidFill>
                <a:ea typeface="Arial"/>
                <a:cs typeface="Arial"/>
                <a:sym typeface="Arial"/>
              </a:endParaRPr>
            </a:p>
          </p:txBody>
        </p:sp>
        <p:sp>
          <p:nvSpPr>
            <p:cNvPr id="144" name="Google Shape;144;p16"/>
            <p:cNvSpPr/>
            <p:nvPr/>
          </p:nvSpPr>
          <p:spPr>
            <a:xfrm>
              <a:off x="5072063" y="3131804"/>
              <a:ext cx="115888" cy="20638"/>
            </a:xfrm>
            <a:custGeom>
              <a:avLst/>
              <a:gdLst/>
              <a:ahLst/>
              <a:cxnLst/>
              <a:rect l="l" t="t" r="r" b="b"/>
              <a:pathLst>
                <a:path w="73" h="13" extrusionOk="0">
                  <a:moveTo>
                    <a:pt x="73" y="0"/>
                  </a:moveTo>
                  <a:lnTo>
                    <a:pt x="60" y="0"/>
                  </a:lnTo>
                  <a:lnTo>
                    <a:pt x="46" y="13"/>
                  </a:lnTo>
                  <a:lnTo>
                    <a:pt x="26" y="13"/>
                  </a:lnTo>
                  <a:lnTo>
                    <a:pt x="13" y="0"/>
                  </a:lnTo>
                  <a:lnTo>
                    <a:pt x="0" y="0"/>
                  </a:lnTo>
                </a:path>
              </a:pathLst>
            </a:custGeom>
            <a:noFill/>
            <a:ln w="9525" cap="flat" cmpd="sng">
              <a:solidFill>
                <a:srgbClr val="FFFFFF"/>
              </a:solidFill>
              <a:prstDash val="solid"/>
              <a:miter lim="800000"/>
              <a:headEnd type="none" w="med" len="med"/>
              <a:tailEnd type="none" w="med" len="med"/>
            </a:ln>
          </p:spPr>
          <p:txBody>
            <a:bodyPr spcFirstLastPara="1" wrap="square" lIns="91425" tIns="45700" rIns="91425" bIns="45700" anchor="t" anchorCtr="0">
              <a:noAutofit/>
            </a:bodyPr>
            <a:lstStyle/>
            <a:p>
              <a:pPr>
                <a:buClr>
                  <a:srgbClr val="000000"/>
                </a:buClr>
                <a:buSzPts val="1800"/>
                <a:buFont typeface="Arial"/>
                <a:buNone/>
              </a:pPr>
              <a:endParaRPr kern="0">
                <a:solidFill>
                  <a:srgbClr val="FFFFFF"/>
                </a:solidFill>
                <a:ea typeface="Arial"/>
                <a:cs typeface="Arial"/>
                <a:sym typeface="Arial"/>
              </a:endParaRPr>
            </a:p>
          </p:txBody>
        </p:sp>
        <p:cxnSp>
          <p:nvCxnSpPr>
            <p:cNvPr id="145" name="Google Shape;145;p16"/>
            <p:cNvCxnSpPr/>
            <p:nvPr/>
          </p:nvCxnSpPr>
          <p:spPr>
            <a:xfrm>
              <a:off x="5051426" y="3047666"/>
              <a:ext cx="157163" cy="0"/>
            </a:xfrm>
            <a:prstGeom prst="straightConnector1">
              <a:avLst/>
            </a:prstGeom>
            <a:noFill/>
            <a:ln w="9525" cap="flat" cmpd="sng">
              <a:solidFill>
                <a:srgbClr val="FFFFFF"/>
              </a:solidFill>
              <a:prstDash val="solid"/>
              <a:miter lim="800000"/>
              <a:headEnd type="none" w="med" len="med"/>
              <a:tailEnd type="none" w="med" len="med"/>
            </a:ln>
          </p:spPr>
        </p:cxnSp>
        <p:cxnSp>
          <p:nvCxnSpPr>
            <p:cNvPr id="146" name="Google Shape;146;p16"/>
            <p:cNvCxnSpPr/>
            <p:nvPr/>
          </p:nvCxnSpPr>
          <p:spPr>
            <a:xfrm>
              <a:off x="5051426" y="3090529"/>
              <a:ext cx="157163" cy="0"/>
            </a:xfrm>
            <a:prstGeom prst="straightConnector1">
              <a:avLst/>
            </a:prstGeom>
            <a:noFill/>
            <a:ln w="9525" cap="flat" cmpd="sng">
              <a:solidFill>
                <a:srgbClr val="FFFFFF"/>
              </a:solidFill>
              <a:prstDash val="solid"/>
              <a:miter lim="800000"/>
              <a:headEnd type="none" w="med" len="med"/>
              <a:tailEnd type="none" w="med" len="med"/>
            </a:ln>
          </p:spPr>
        </p:cxnSp>
        <p:cxnSp>
          <p:nvCxnSpPr>
            <p:cNvPr id="147" name="Google Shape;147;p16"/>
            <p:cNvCxnSpPr/>
            <p:nvPr/>
          </p:nvCxnSpPr>
          <p:spPr>
            <a:xfrm rot="10800000" flipH="1">
              <a:off x="4845051" y="2842879"/>
              <a:ext cx="66675" cy="17463"/>
            </a:xfrm>
            <a:prstGeom prst="straightConnector1">
              <a:avLst/>
            </a:prstGeom>
            <a:noFill/>
            <a:ln w="9525" cap="flat" cmpd="sng">
              <a:solidFill>
                <a:srgbClr val="FFFFFF"/>
              </a:solidFill>
              <a:prstDash val="solid"/>
              <a:miter lim="800000"/>
              <a:headEnd type="none" w="med" len="med"/>
              <a:tailEnd type="none" w="med" len="med"/>
            </a:ln>
          </p:spPr>
        </p:cxnSp>
        <p:cxnSp>
          <p:nvCxnSpPr>
            <p:cNvPr id="148" name="Google Shape;148;p16"/>
            <p:cNvCxnSpPr/>
            <p:nvPr/>
          </p:nvCxnSpPr>
          <p:spPr>
            <a:xfrm rot="10800000" flipH="1">
              <a:off x="4921251" y="2946066"/>
              <a:ext cx="49213" cy="49213"/>
            </a:xfrm>
            <a:prstGeom prst="straightConnector1">
              <a:avLst/>
            </a:prstGeom>
            <a:noFill/>
            <a:ln w="9525" cap="flat" cmpd="sng">
              <a:solidFill>
                <a:srgbClr val="FFFFFF"/>
              </a:solidFill>
              <a:prstDash val="solid"/>
              <a:miter lim="800000"/>
              <a:headEnd type="none" w="med" len="med"/>
              <a:tailEnd type="none" w="med" len="med"/>
            </a:ln>
          </p:spPr>
        </p:cxnSp>
        <p:cxnSp>
          <p:nvCxnSpPr>
            <p:cNvPr id="149" name="Google Shape;149;p16"/>
            <p:cNvCxnSpPr/>
            <p:nvPr/>
          </p:nvCxnSpPr>
          <p:spPr>
            <a:xfrm>
              <a:off x="5054601" y="2496804"/>
              <a:ext cx="19050" cy="66675"/>
            </a:xfrm>
            <a:prstGeom prst="straightConnector1">
              <a:avLst/>
            </a:prstGeom>
            <a:noFill/>
            <a:ln w="9525" cap="flat" cmpd="sng">
              <a:solidFill>
                <a:srgbClr val="FFFFFF"/>
              </a:solidFill>
              <a:prstDash val="solid"/>
              <a:miter lim="800000"/>
              <a:headEnd type="none" w="med" len="med"/>
              <a:tailEnd type="none" w="med" len="med"/>
            </a:ln>
          </p:spPr>
        </p:cxnSp>
        <p:cxnSp>
          <p:nvCxnSpPr>
            <p:cNvPr id="150" name="Google Shape;150;p16"/>
            <p:cNvCxnSpPr/>
            <p:nvPr/>
          </p:nvCxnSpPr>
          <p:spPr>
            <a:xfrm>
              <a:off x="4921251" y="2573004"/>
              <a:ext cx="49213" cy="49213"/>
            </a:xfrm>
            <a:prstGeom prst="straightConnector1">
              <a:avLst/>
            </a:prstGeom>
            <a:noFill/>
            <a:ln w="9525" cap="flat" cmpd="sng">
              <a:solidFill>
                <a:srgbClr val="FFFFFF"/>
              </a:solidFill>
              <a:prstDash val="solid"/>
              <a:miter lim="800000"/>
              <a:headEnd type="none" w="med" len="med"/>
              <a:tailEnd type="none" w="med" len="med"/>
            </a:ln>
          </p:spPr>
        </p:cxnSp>
        <p:cxnSp>
          <p:nvCxnSpPr>
            <p:cNvPr id="151" name="Google Shape;151;p16"/>
            <p:cNvCxnSpPr/>
            <p:nvPr/>
          </p:nvCxnSpPr>
          <p:spPr>
            <a:xfrm>
              <a:off x="4845051" y="2707941"/>
              <a:ext cx="66675" cy="17463"/>
            </a:xfrm>
            <a:prstGeom prst="straightConnector1">
              <a:avLst/>
            </a:prstGeom>
            <a:noFill/>
            <a:ln w="9525" cap="flat" cmpd="sng">
              <a:solidFill>
                <a:srgbClr val="FFFFFF"/>
              </a:solidFill>
              <a:prstDash val="solid"/>
              <a:miter lim="800000"/>
              <a:headEnd type="none" w="med" len="med"/>
              <a:tailEnd type="none" w="med" len="med"/>
            </a:ln>
          </p:spPr>
        </p:cxnSp>
        <p:cxnSp>
          <p:nvCxnSpPr>
            <p:cNvPr id="152" name="Google Shape;152;p16"/>
            <p:cNvCxnSpPr/>
            <p:nvPr/>
          </p:nvCxnSpPr>
          <p:spPr>
            <a:xfrm flipH="1">
              <a:off x="5353051" y="2707941"/>
              <a:ext cx="66675" cy="17463"/>
            </a:xfrm>
            <a:prstGeom prst="straightConnector1">
              <a:avLst/>
            </a:prstGeom>
            <a:noFill/>
            <a:ln w="9525" cap="flat" cmpd="sng">
              <a:solidFill>
                <a:srgbClr val="FFFFFF"/>
              </a:solidFill>
              <a:prstDash val="solid"/>
              <a:miter lim="800000"/>
              <a:headEnd type="none" w="med" len="med"/>
              <a:tailEnd type="none" w="med" len="med"/>
            </a:ln>
          </p:spPr>
        </p:cxnSp>
        <p:cxnSp>
          <p:nvCxnSpPr>
            <p:cNvPr id="153" name="Google Shape;153;p16"/>
            <p:cNvCxnSpPr/>
            <p:nvPr/>
          </p:nvCxnSpPr>
          <p:spPr>
            <a:xfrm rot="10800000">
              <a:off x="5353051" y="2842879"/>
              <a:ext cx="66675" cy="17463"/>
            </a:xfrm>
            <a:prstGeom prst="straightConnector1">
              <a:avLst/>
            </a:prstGeom>
            <a:noFill/>
            <a:ln w="9525" cap="flat" cmpd="sng">
              <a:solidFill>
                <a:srgbClr val="FFFFFF"/>
              </a:solidFill>
              <a:prstDash val="solid"/>
              <a:miter lim="800000"/>
              <a:headEnd type="none" w="med" len="med"/>
              <a:tailEnd type="none" w="med" len="med"/>
            </a:ln>
          </p:spPr>
        </p:cxnSp>
        <p:cxnSp>
          <p:nvCxnSpPr>
            <p:cNvPr id="154" name="Google Shape;154;p16"/>
            <p:cNvCxnSpPr/>
            <p:nvPr/>
          </p:nvCxnSpPr>
          <p:spPr>
            <a:xfrm rot="10800000">
              <a:off x="5294313" y="2946066"/>
              <a:ext cx="47625" cy="49213"/>
            </a:xfrm>
            <a:prstGeom prst="straightConnector1">
              <a:avLst/>
            </a:prstGeom>
            <a:noFill/>
            <a:ln w="9525" cap="flat" cmpd="sng">
              <a:solidFill>
                <a:srgbClr val="FFFFFF"/>
              </a:solidFill>
              <a:prstDash val="solid"/>
              <a:miter lim="800000"/>
              <a:headEnd type="none" w="med" len="med"/>
              <a:tailEnd type="none" w="med" len="med"/>
            </a:ln>
          </p:spPr>
        </p:cxnSp>
        <p:cxnSp>
          <p:nvCxnSpPr>
            <p:cNvPr id="155" name="Google Shape;155;p16"/>
            <p:cNvCxnSpPr/>
            <p:nvPr/>
          </p:nvCxnSpPr>
          <p:spPr>
            <a:xfrm flipH="1">
              <a:off x="5191126" y="2496804"/>
              <a:ext cx="17463" cy="66675"/>
            </a:xfrm>
            <a:prstGeom prst="straightConnector1">
              <a:avLst/>
            </a:prstGeom>
            <a:noFill/>
            <a:ln w="9525" cap="flat" cmpd="sng">
              <a:solidFill>
                <a:srgbClr val="FFFFFF"/>
              </a:solidFill>
              <a:prstDash val="solid"/>
              <a:miter lim="800000"/>
              <a:headEnd type="none" w="med" len="med"/>
              <a:tailEnd type="none" w="med" len="med"/>
            </a:ln>
          </p:spPr>
        </p:cxnSp>
        <p:cxnSp>
          <p:nvCxnSpPr>
            <p:cNvPr id="156" name="Google Shape;156;p16"/>
            <p:cNvCxnSpPr/>
            <p:nvPr/>
          </p:nvCxnSpPr>
          <p:spPr>
            <a:xfrm flipH="1">
              <a:off x="5294313" y="2573004"/>
              <a:ext cx="47625" cy="49213"/>
            </a:xfrm>
            <a:prstGeom prst="straightConnector1">
              <a:avLst/>
            </a:prstGeom>
            <a:noFill/>
            <a:ln w="9525" cap="flat" cmpd="sng">
              <a:solidFill>
                <a:srgbClr val="FFFFFF"/>
              </a:solidFill>
              <a:prstDash val="solid"/>
              <a:miter lim="800000"/>
              <a:headEnd type="none" w="med" len="med"/>
              <a:tailEnd type="none" w="med" len="med"/>
            </a:ln>
          </p:spPr>
        </p:cxnSp>
      </p:grpSp>
    </p:spTree>
    <p:extLst>
      <p:ext uri="{BB962C8B-B14F-4D97-AF65-F5344CB8AC3E}">
        <p14:creationId xmlns:p14="http://schemas.microsoft.com/office/powerpoint/2010/main" val="2374884720"/>
      </p:ext>
    </p:extLst>
  </p:cSld>
  <p:clrMapOvr>
    <a:masterClrMapping/>
  </p:clrMapOvr>
  <mc:AlternateContent xmlns:mc="http://schemas.openxmlformats.org/markup-compatibility/2006" xmlns:p14="http://schemas.microsoft.com/office/powerpoint/2010/main">
    <mc:Choice Requires="p14">
      <p:transition p14:dur="1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3767" y="746720"/>
            <a:ext cx="8231005" cy="3548195"/>
          </a:xfrm>
          <a:prstGeom prst="rect">
            <a:avLst/>
          </a:prstGeom>
        </p:spPr>
      </p:pic>
      <p:sp>
        <p:nvSpPr>
          <p:cNvPr id="3" name="Slide Number Placeholder 2"/>
          <p:cNvSpPr>
            <a:spLocks noGrp="1"/>
          </p:cNvSpPr>
          <p:nvPr>
            <p:ph type="sldNum" idx="12"/>
          </p:nvPr>
        </p:nvSpPr>
        <p:spPr/>
        <p:txBody>
          <a:bodyPr/>
          <a:lstStyle/>
          <a:p>
            <a:pPr algn="r">
              <a:buSzPct val="25000"/>
            </a:pPr>
            <a:fld id="{00000000-1234-1234-1234-123412341234}" type="slidenum">
              <a:rPr lang="en" sz="619">
                <a:solidFill>
                  <a:schemeClr val="dk1"/>
                </a:solidFill>
              </a:rPr>
              <a:pPr algn="r">
                <a:buSzPct val="25000"/>
              </a:pPr>
              <a:t>5</a:t>
            </a:fld>
            <a:endParaRPr lang="en" sz="619">
              <a:solidFill>
                <a:schemeClr val="dk1"/>
              </a:solidFill>
            </a:endParaRPr>
          </a:p>
        </p:txBody>
      </p:sp>
      <p:sp>
        <p:nvSpPr>
          <p:cNvPr id="6" name="Title 3"/>
          <p:cNvSpPr>
            <a:spLocks noGrp="1"/>
          </p:cNvSpPr>
          <p:nvPr>
            <p:ph type="title"/>
          </p:nvPr>
        </p:nvSpPr>
        <p:spPr>
          <a:xfrm>
            <a:off x="470147" y="295935"/>
            <a:ext cx="3575746" cy="285235"/>
          </a:xfrm>
        </p:spPr>
        <p:txBody>
          <a:bodyPr/>
          <a:lstStyle/>
          <a:p>
            <a:r>
              <a:rPr lang="en-US" sz="1239" dirty="0"/>
              <a:t>Sankey Chart for Travelers with Intent*</a:t>
            </a:r>
          </a:p>
        </p:txBody>
      </p:sp>
      <p:sp>
        <p:nvSpPr>
          <p:cNvPr id="20" name="TextBox 19"/>
          <p:cNvSpPr txBox="1"/>
          <p:nvPr/>
        </p:nvSpPr>
        <p:spPr>
          <a:xfrm>
            <a:off x="197361" y="1024240"/>
            <a:ext cx="327654" cy="2383415"/>
          </a:xfrm>
          <a:prstGeom prst="rect">
            <a:avLst/>
          </a:prstGeom>
          <a:noFill/>
        </p:spPr>
        <p:txBody>
          <a:bodyPr vert="vert270" wrap="square" rtlCol="0">
            <a:spAutoFit/>
          </a:bodyPr>
          <a:lstStyle/>
          <a:p>
            <a:r>
              <a:rPr lang="en-US" sz="929" b="1" dirty="0"/>
              <a:t># of Lines in interaction</a:t>
            </a:r>
          </a:p>
        </p:txBody>
      </p:sp>
      <p:sp>
        <p:nvSpPr>
          <p:cNvPr id="30" name="TextBox 29">
            <a:extLst>
              <a:ext uri="{FF2B5EF4-FFF2-40B4-BE49-F238E27FC236}">
                <a16:creationId xmlns="" xmlns:a16="http://schemas.microsoft.com/office/drawing/2014/main" id="{54C8B3B9-B31A-4B49-95B8-83391F8BBC91}"/>
              </a:ext>
            </a:extLst>
          </p:cNvPr>
          <p:cNvSpPr txBox="1"/>
          <p:nvPr/>
        </p:nvSpPr>
        <p:spPr>
          <a:xfrm>
            <a:off x="6690471" y="4453532"/>
            <a:ext cx="2500026" cy="391839"/>
          </a:xfrm>
          <a:prstGeom prst="rect">
            <a:avLst/>
          </a:prstGeom>
          <a:noFill/>
        </p:spPr>
        <p:txBody>
          <a:bodyPr wrap="square" rtlCol="0">
            <a:spAutoFit/>
          </a:bodyPr>
          <a:lstStyle/>
          <a:p>
            <a:r>
              <a:rPr lang="en-US" sz="619" dirty="0"/>
              <a:t>N-size: Customers whose sequence length </a:t>
            </a:r>
            <a:r>
              <a:rPr lang="en-US" sz="708" dirty="0"/>
              <a:t>≤</a:t>
            </a:r>
            <a:r>
              <a:rPr lang="en-US" sz="619" dirty="0"/>
              <a:t> 15 (~1.3 M)</a:t>
            </a:r>
          </a:p>
          <a:p>
            <a:r>
              <a:rPr lang="en-US" sz="619" dirty="0"/>
              <a:t>Travelers within </a:t>
            </a:r>
            <a:r>
              <a:rPr lang="en-US" sz="619" b="1" dirty="0"/>
              <a:t>Oct’18 – Jun’19</a:t>
            </a:r>
          </a:p>
          <a:p>
            <a:r>
              <a:rPr lang="en-US" sz="619" dirty="0"/>
              <a:t>Exit Point – Bill Due Date + 2 weeks</a:t>
            </a:r>
          </a:p>
        </p:txBody>
      </p:sp>
      <p:sp>
        <p:nvSpPr>
          <p:cNvPr id="18" name="TextBox 17">
            <a:extLst>
              <a:ext uri="{FF2B5EF4-FFF2-40B4-BE49-F238E27FC236}">
                <a16:creationId xmlns="" xmlns:a16="http://schemas.microsoft.com/office/drawing/2014/main" id="{26608892-8921-4B01-8CFD-46701D3B3C16}"/>
              </a:ext>
            </a:extLst>
          </p:cNvPr>
          <p:cNvSpPr txBox="1"/>
          <p:nvPr/>
        </p:nvSpPr>
        <p:spPr>
          <a:xfrm>
            <a:off x="1270874" y="4448998"/>
            <a:ext cx="1816458" cy="664028"/>
          </a:xfrm>
          <a:prstGeom prst="rect">
            <a:avLst/>
          </a:prstGeom>
          <a:noFill/>
        </p:spPr>
        <p:txBody>
          <a:bodyPr wrap="square" rtlCol="0">
            <a:spAutoFit/>
          </a:bodyPr>
          <a:lstStyle/>
          <a:p>
            <a:r>
              <a:rPr lang="en-US" sz="619" dirty="0"/>
              <a:t>First 8 interactions in sequence</a:t>
            </a:r>
          </a:p>
          <a:p>
            <a:r>
              <a:rPr lang="en-US" sz="619" dirty="0"/>
              <a:t>**High Bill: 40%+ growth in bill</a:t>
            </a:r>
          </a:p>
          <a:p>
            <a:r>
              <a:rPr lang="en-US" sz="619" dirty="0"/>
              <a:t>* Others = Categories apart from the legends</a:t>
            </a:r>
          </a:p>
          <a:p>
            <a:endParaRPr lang="en-US" sz="619" dirty="0"/>
          </a:p>
          <a:p>
            <a:pPr marL="151716" indent="-151716">
              <a:buFont typeface="Arial" panose="020B0604020202020204" pitchFamily="34" charset="0"/>
              <a:buChar char="•"/>
            </a:pPr>
            <a:endParaRPr lang="en-US" sz="619" dirty="0"/>
          </a:p>
        </p:txBody>
      </p:sp>
      <p:sp>
        <p:nvSpPr>
          <p:cNvPr id="32" name="TextBox 31"/>
          <p:cNvSpPr txBox="1"/>
          <p:nvPr/>
        </p:nvSpPr>
        <p:spPr>
          <a:xfrm>
            <a:off x="450817" y="3499936"/>
            <a:ext cx="487020" cy="214802"/>
          </a:xfrm>
          <a:prstGeom prst="rect">
            <a:avLst/>
          </a:prstGeom>
          <a:noFill/>
        </p:spPr>
        <p:txBody>
          <a:bodyPr wrap="square" rtlCol="0">
            <a:spAutoFit/>
          </a:bodyPr>
          <a:lstStyle/>
          <a:p>
            <a:r>
              <a:rPr lang="en-US" sz="796" b="1" dirty="0"/>
              <a:t>140K</a:t>
            </a:r>
          </a:p>
        </p:txBody>
      </p:sp>
      <p:graphicFrame>
        <p:nvGraphicFramePr>
          <p:cNvPr id="5" name="Table 4"/>
          <p:cNvGraphicFramePr>
            <a:graphicFrameLocks noGrp="1"/>
          </p:cNvGraphicFramePr>
          <p:nvPr>
            <p:extLst/>
          </p:nvPr>
        </p:nvGraphicFramePr>
        <p:xfrm>
          <a:off x="7679456" y="770925"/>
          <a:ext cx="1337392" cy="1309702"/>
        </p:xfrm>
        <a:graphic>
          <a:graphicData uri="http://schemas.openxmlformats.org/drawingml/2006/table">
            <a:tbl>
              <a:tblPr/>
              <a:tblGrid>
                <a:gridCol w="797940">
                  <a:extLst>
                    <a:ext uri="{9D8B030D-6E8A-4147-A177-3AD203B41FA5}">
                      <a16:colId xmlns="" xmlns:a16="http://schemas.microsoft.com/office/drawing/2014/main" val="20000"/>
                    </a:ext>
                  </a:extLst>
                </a:gridCol>
                <a:gridCol w="539452">
                  <a:extLst>
                    <a:ext uri="{9D8B030D-6E8A-4147-A177-3AD203B41FA5}">
                      <a16:colId xmlns="" xmlns:a16="http://schemas.microsoft.com/office/drawing/2014/main" val="20001"/>
                    </a:ext>
                  </a:extLst>
                </a:gridCol>
              </a:tblGrid>
              <a:tr h="162960">
                <a:tc>
                  <a:txBody>
                    <a:bodyPr/>
                    <a:lstStyle/>
                    <a:p>
                      <a:pPr algn="l" fontAlgn="b"/>
                      <a:r>
                        <a:rPr lang="en-US" sz="1000" b="1" i="0" u="none" strike="noStrike" dirty="0">
                          <a:solidFill>
                            <a:srgbClr val="000000"/>
                          </a:solidFill>
                          <a:effectLst/>
                          <a:latin typeface="Calibri" panose="020F0502020204030204" pitchFamily="34" charset="0"/>
                        </a:rPr>
                        <a:t>Intl Travel</a:t>
                      </a:r>
                    </a:p>
                  </a:txBody>
                  <a:tcPr marL="5619" marR="5619" marT="5619"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FF0000"/>
                    </a:solidFill>
                  </a:tcPr>
                </a:tc>
                <a:extLst>
                  <a:ext uri="{0D108BD9-81ED-4DB2-BD59-A6C34878D82A}">
                    <a16:rowId xmlns="" xmlns:a16="http://schemas.microsoft.com/office/drawing/2014/main" val="10000"/>
                  </a:ext>
                </a:extLst>
              </a:tr>
              <a:tr h="162960">
                <a:tc>
                  <a:txBody>
                    <a:bodyPr/>
                    <a:lstStyle/>
                    <a:p>
                      <a:pPr algn="l" fontAlgn="b"/>
                      <a:r>
                        <a:rPr lang="en-US" sz="1000" b="1" i="0" u="none" strike="noStrike">
                          <a:solidFill>
                            <a:srgbClr val="000000"/>
                          </a:solidFill>
                          <a:effectLst/>
                          <a:latin typeface="Calibri" panose="020F0502020204030204" pitchFamily="34" charset="0"/>
                        </a:rPr>
                        <a:t>Bill</a:t>
                      </a:r>
                    </a:p>
                  </a:txBody>
                  <a:tcPr marL="5619" marR="5619" marT="5619"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00B050"/>
                    </a:solidFill>
                  </a:tcPr>
                </a:tc>
                <a:extLst>
                  <a:ext uri="{0D108BD9-81ED-4DB2-BD59-A6C34878D82A}">
                    <a16:rowId xmlns="" xmlns:a16="http://schemas.microsoft.com/office/drawing/2014/main" val="10001"/>
                  </a:ext>
                </a:extLst>
              </a:tr>
              <a:tr h="162960">
                <a:tc>
                  <a:txBody>
                    <a:bodyPr/>
                    <a:lstStyle/>
                    <a:p>
                      <a:pPr algn="l" fontAlgn="b"/>
                      <a:r>
                        <a:rPr lang="en-US" sz="1000" b="1" i="0" u="none" strike="noStrike">
                          <a:solidFill>
                            <a:srgbClr val="000000"/>
                          </a:solidFill>
                          <a:effectLst/>
                          <a:latin typeface="Calibri" panose="020F0502020204030204" pitchFamily="34" charset="0"/>
                        </a:rPr>
                        <a:t>Call</a:t>
                      </a:r>
                    </a:p>
                  </a:txBody>
                  <a:tcPr marL="5619" marR="5619" marT="5619"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FFC000"/>
                    </a:solidFill>
                  </a:tcPr>
                </a:tc>
                <a:extLst>
                  <a:ext uri="{0D108BD9-81ED-4DB2-BD59-A6C34878D82A}">
                    <a16:rowId xmlns="" xmlns:a16="http://schemas.microsoft.com/office/drawing/2014/main" val="10002"/>
                  </a:ext>
                </a:extLst>
              </a:tr>
              <a:tr h="168982">
                <a:tc>
                  <a:txBody>
                    <a:bodyPr/>
                    <a:lstStyle/>
                    <a:p>
                      <a:pPr algn="l" fontAlgn="b"/>
                      <a:r>
                        <a:rPr lang="en-US" sz="1000" b="1" i="0" u="none" strike="noStrike">
                          <a:solidFill>
                            <a:srgbClr val="000000"/>
                          </a:solidFill>
                          <a:effectLst/>
                          <a:latin typeface="Calibri" panose="020F0502020204030204" pitchFamily="34" charset="0"/>
                        </a:rPr>
                        <a:t>Scat/Mobile</a:t>
                      </a:r>
                    </a:p>
                  </a:txBody>
                  <a:tcPr marL="5619" marR="5619" marT="5619"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00B0F0"/>
                    </a:solidFill>
                  </a:tcPr>
                </a:tc>
                <a:extLst>
                  <a:ext uri="{0D108BD9-81ED-4DB2-BD59-A6C34878D82A}">
                    <a16:rowId xmlns="" xmlns:a16="http://schemas.microsoft.com/office/drawing/2014/main" val="10003"/>
                  </a:ext>
                </a:extLst>
              </a:tr>
              <a:tr h="162960">
                <a:tc>
                  <a:txBody>
                    <a:bodyPr/>
                    <a:lstStyle/>
                    <a:p>
                      <a:pPr algn="l" fontAlgn="b"/>
                      <a:r>
                        <a:rPr lang="en-US" sz="1000" b="1" i="0" u="none" strike="noStrike">
                          <a:solidFill>
                            <a:srgbClr val="000000"/>
                          </a:solidFill>
                          <a:effectLst/>
                          <a:latin typeface="Calibri" panose="020F0502020204030204" pitchFamily="34" charset="0"/>
                        </a:rPr>
                        <a:t>SMS</a:t>
                      </a:r>
                    </a:p>
                  </a:txBody>
                  <a:tcPr marL="5619" marR="5619" marT="5619"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B1A0C7"/>
                    </a:solidFill>
                  </a:tcPr>
                </a:tc>
                <a:extLst>
                  <a:ext uri="{0D108BD9-81ED-4DB2-BD59-A6C34878D82A}">
                    <a16:rowId xmlns="" xmlns:a16="http://schemas.microsoft.com/office/drawing/2014/main" val="10004"/>
                  </a:ext>
                </a:extLst>
              </a:tr>
              <a:tr h="162960">
                <a:tc>
                  <a:txBody>
                    <a:bodyPr/>
                    <a:lstStyle/>
                    <a:p>
                      <a:pPr algn="l" fontAlgn="b"/>
                      <a:r>
                        <a:rPr lang="en-US" sz="1000" b="1" i="0" u="none" strike="noStrike" dirty="0">
                          <a:solidFill>
                            <a:srgbClr val="000000"/>
                          </a:solidFill>
                          <a:effectLst/>
                          <a:latin typeface="Calibri" panose="020F0502020204030204" pitchFamily="34" charset="0"/>
                        </a:rPr>
                        <a:t>TP</a:t>
                      </a:r>
                      <a:r>
                        <a:rPr lang="en-US" sz="1000" b="1" i="0" u="none" strike="noStrike" baseline="0" dirty="0">
                          <a:solidFill>
                            <a:srgbClr val="000000"/>
                          </a:solidFill>
                          <a:effectLst/>
                          <a:latin typeface="Calibri" panose="020F0502020204030204" pitchFamily="34" charset="0"/>
                        </a:rPr>
                        <a:t> </a:t>
                      </a:r>
                      <a:r>
                        <a:rPr lang="en-US" sz="1000" b="1" i="0" u="none" strike="noStrike" dirty="0">
                          <a:solidFill>
                            <a:srgbClr val="000000"/>
                          </a:solidFill>
                          <a:effectLst/>
                          <a:latin typeface="Calibri" panose="020F0502020204030204" pitchFamily="34" charset="0"/>
                        </a:rPr>
                        <a:t>Purchase</a:t>
                      </a:r>
                    </a:p>
                  </a:txBody>
                  <a:tcPr marL="5619" marR="5619" marT="5619" marB="0" anchor="b">
                    <a:lnL>
                      <a:noFill/>
                    </a:lnL>
                    <a:lnR>
                      <a:noFill/>
                    </a:lnR>
                    <a:lnT>
                      <a:noFill/>
                    </a:lnT>
                    <a:lnB>
                      <a:noFill/>
                    </a:lnB>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FFFF00"/>
                    </a:solidFill>
                  </a:tcPr>
                </a:tc>
                <a:extLst>
                  <a:ext uri="{0D108BD9-81ED-4DB2-BD59-A6C34878D82A}">
                    <a16:rowId xmlns="" xmlns:a16="http://schemas.microsoft.com/office/drawing/2014/main" val="10005"/>
                  </a:ext>
                </a:extLst>
              </a:tr>
              <a:tr h="162960">
                <a:tc>
                  <a:txBody>
                    <a:bodyPr/>
                    <a:lstStyle/>
                    <a:p>
                      <a:pPr algn="l" fontAlgn="b"/>
                      <a:r>
                        <a:rPr lang="en-US" sz="1000" b="1" i="0" u="none" strike="noStrike">
                          <a:solidFill>
                            <a:srgbClr val="000000"/>
                          </a:solidFill>
                          <a:effectLst/>
                          <a:latin typeface="Calibri" panose="020F0502020204030204" pitchFamily="34" charset="0"/>
                        </a:rPr>
                        <a:t>Others</a:t>
                      </a:r>
                    </a:p>
                  </a:txBody>
                  <a:tcPr marL="5619" marR="5619" marT="5619" marB="0" anchor="b">
                    <a:lnL>
                      <a:noFill/>
                    </a:lnL>
                    <a:lnR>
                      <a:noFill/>
                    </a:lnR>
                    <a:lnT>
                      <a:noFill/>
                    </a:lnT>
                    <a:lnB>
                      <a:noFill/>
                    </a:lnB>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EEECE1"/>
                    </a:solidFill>
                  </a:tcPr>
                </a:tc>
                <a:extLst>
                  <a:ext uri="{0D108BD9-81ED-4DB2-BD59-A6C34878D82A}">
                    <a16:rowId xmlns="" xmlns:a16="http://schemas.microsoft.com/office/drawing/2014/main" val="10006"/>
                  </a:ext>
                </a:extLst>
              </a:tr>
              <a:tr h="162960">
                <a:tc>
                  <a:txBody>
                    <a:bodyPr/>
                    <a:lstStyle/>
                    <a:p>
                      <a:pPr algn="l" fontAlgn="b"/>
                      <a:r>
                        <a:rPr lang="en-US" sz="1000" b="1" i="0" u="none" strike="noStrike">
                          <a:solidFill>
                            <a:srgbClr val="000000"/>
                          </a:solidFill>
                          <a:effectLst/>
                          <a:latin typeface="Calibri" panose="020F0502020204030204" pitchFamily="34" charset="0"/>
                        </a:rPr>
                        <a:t>Exit Point</a:t>
                      </a:r>
                    </a:p>
                  </a:txBody>
                  <a:tcPr marL="5619" marR="5619" marT="5619" marB="0" anchor="b">
                    <a:lnL>
                      <a:noFill/>
                    </a:lnL>
                    <a:lnR>
                      <a:noFill/>
                    </a:lnR>
                    <a:lnT>
                      <a:noFill/>
                    </a:lnT>
                    <a:lnB>
                      <a:noFill/>
                    </a:lnB>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000000"/>
                    </a:solidFill>
                  </a:tcPr>
                </a:tc>
                <a:extLst>
                  <a:ext uri="{0D108BD9-81ED-4DB2-BD59-A6C34878D82A}">
                    <a16:rowId xmlns="" xmlns:a16="http://schemas.microsoft.com/office/drawing/2014/main" val="10007"/>
                  </a:ext>
                </a:extLst>
              </a:tr>
            </a:tbl>
          </a:graphicData>
        </a:graphic>
      </p:graphicFrame>
      <p:sp>
        <p:nvSpPr>
          <p:cNvPr id="44" name="TextBox 43"/>
          <p:cNvSpPr txBox="1"/>
          <p:nvPr/>
        </p:nvSpPr>
        <p:spPr>
          <a:xfrm>
            <a:off x="3703801" y="4281929"/>
            <a:ext cx="2749892" cy="235321"/>
          </a:xfrm>
          <a:prstGeom prst="rect">
            <a:avLst/>
          </a:prstGeom>
          <a:noFill/>
        </p:spPr>
        <p:txBody>
          <a:bodyPr wrap="square" rtlCol="0">
            <a:spAutoFit/>
          </a:bodyPr>
          <a:lstStyle/>
          <a:p>
            <a:r>
              <a:rPr lang="en-US" sz="929" b="1" dirty="0"/>
              <a:t>Interaction Sequence </a:t>
            </a:r>
          </a:p>
        </p:txBody>
      </p:sp>
      <p:sp>
        <p:nvSpPr>
          <p:cNvPr id="29" name="TextBox 28"/>
          <p:cNvSpPr txBox="1"/>
          <p:nvPr/>
        </p:nvSpPr>
        <p:spPr>
          <a:xfrm>
            <a:off x="425975" y="2243326"/>
            <a:ext cx="487020" cy="214802"/>
          </a:xfrm>
          <a:prstGeom prst="rect">
            <a:avLst/>
          </a:prstGeom>
          <a:noFill/>
        </p:spPr>
        <p:txBody>
          <a:bodyPr wrap="square" rtlCol="0">
            <a:spAutoFit/>
          </a:bodyPr>
          <a:lstStyle/>
          <a:p>
            <a:r>
              <a:rPr lang="en-US" sz="796" b="1" dirty="0"/>
              <a:t>389K</a:t>
            </a:r>
          </a:p>
        </p:txBody>
      </p:sp>
      <p:sp>
        <p:nvSpPr>
          <p:cNvPr id="13" name="TextBox 12"/>
          <p:cNvSpPr txBox="1"/>
          <p:nvPr/>
        </p:nvSpPr>
        <p:spPr>
          <a:xfrm>
            <a:off x="1616008" y="1207978"/>
            <a:ext cx="487020" cy="214802"/>
          </a:xfrm>
          <a:prstGeom prst="rect">
            <a:avLst/>
          </a:prstGeom>
          <a:noFill/>
        </p:spPr>
        <p:txBody>
          <a:bodyPr wrap="square" rtlCol="0">
            <a:spAutoFit/>
          </a:bodyPr>
          <a:lstStyle/>
          <a:p>
            <a:r>
              <a:rPr lang="en-US" sz="796" b="1" dirty="0"/>
              <a:t>202K</a:t>
            </a:r>
          </a:p>
        </p:txBody>
      </p:sp>
      <p:sp>
        <p:nvSpPr>
          <p:cNvPr id="14" name="TextBox 13"/>
          <p:cNvSpPr txBox="1"/>
          <p:nvPr/>
        </p:nvSpPr>
        <p:spPr>
          <a:xfrm>
            <a:off x="1616007" y="1866375"/>
            <a:ext cx="487020" cy="214802"/>
          </a:xfrm>
          <a:prstGeom prst="rect">
            <a:avLst/>
          </a:prstGeom>
          <a:noFill/>
        </p:spPr>
        <p:txBody>
          <a:bodyPr wrap="square" rtlCol="0">
            <a:spAutoFit/>
          </a:bodyPr>
          <a:lstStyle/>
          <a:p>
            <a:r>
              <a:rPr lang="en-US" sz="796" b="1" dirty="0"/>
              <a:t>97K</a:t>
            </a:r>
          </a:p>
        </p:txBody>
      </p:sp>
      <p:sp>
        <p:nvSpPr>
          <p:cNvPr id="15" name="TextBox 14"/>
          <p:cNvSpPr txBox="1"/>
          <p:nvPr/>
        </p:nvSpPr>
        <p:spPr>
          <a:xfrm>
            <a:off x="1614001" y="2405562"/>
            <a:ext cx="487020" cy="214802"/>
          </a:xfrm>
          <a:prstGeom prst="rect">
            <a:avLst/>
          </a:prstGeom>
          <a:noFill/>
        </p:spPr>
        <p:txBody>
          <a:bodyPr wrap="square" rtlCol="0">
            <a:spAutoFit/>
          </a:bodyPr>
          <a:lstStyle/>
          <a:p>
            <a:r>
              <a:rPr lang="en-US" sz="796" b="1" dirty="0"/>
              <a:t>128K</a:t>
            </a:r>
          </a:p>
        </p:txBody>
      </p:sp>
      <p:sp>
        <p:nvSpPr>
          <p:cNvPr id="16" name="TextBox 15"/>
          <p:cNvSpPr txBox="1"/>
          <p:nvPr/>
        </p:nvSpPr>
        <p:spPr>
          <a:xfrm>
            <a:off x="1833287" y="2763549"/>
            <a:ext cx="487020" cy="201274"/>
          </a:xfrm>
          <a:prstGeom prst="rect">
            <a:avLst/>
          </a:prstGeom>
          <a:noFill/>
        </p:spPr>
        <p:txBody>
          <a:bodyPr wrap="square" rtlCol="0">
            <a:spAutoFit/>
          </a:bodyPr>
          <a:lstStyle/>
          <a:p>
            <a:r>
              <a:rPr lang="en-US" sz="708" b="1" dirty="0"/>
              <a:t>22K</a:t>
            </a:r>
          </a:p>
        </p:txBody>
      </p:sp>
      <p:sp>
        <p:nvSpPr>
          <p:cNvPr id="17" name="TextBox 16"/>
          <p:cNvSpPr txBox="1"/>
          <p:nvPr/>
        </p:nvSpPr>
        <p:spPr>
          <a:xfrm>
            <a:off x="1816685" y="3912389"/>
            <a:ext cx="487020" cy="201274"/>
          </a:xfrm>
          <a:prstGeom prst="rect">
            <a:avLst/>
          </a:prstGeom>
          <a:noFill/>
        </p:spPr>
        <p:txBody>
          <a:bodyPr wrap="square" rtlCol="0">
            <a:spAutoFit/>
          </a:bodyPr>
          <a:lstStyle/>
          <a:p>
            <a:r>
              <a:rPr lang="en-US" sz="708" b="1" dirty="0"/>
              <a:t>34K</a:t>
            </a:r>
          </a:p>
        </p:txBody>
      </p:sp>
      <p:sp>
        <p:nvSpPr>
          <p:cNvPr id="19" name="TextBox 18"/>
          <p:cNvSpPr txBox="1"/>
          <p:nvPr/>
        </p:nvSpPr>
        <p:spPr>
          <a:xfrm>
            <a:off x="704429" y="3666681"/>
            <a:ext cx="487020" cy="214802"/>
          </a:xfrm>
          <a:prstGeom prst="rect">
            <a:avLst/>
          </a:prstGeom>
          <a:noFill/>
        </p:spPr>
        <p:txBody>
          <a:bodyPr wrap="square" rtlCol="0">
            <a:spAutoFit/>
          </a:bodyPr>
          <a:lstStyle/>
          <a:p>
            <a:r>
              <a:rPr lang="en-US" sz="796" b="1" dirty="0"/>
              <a:t>22K</a:t>
            </a:r>
          </a:p>
        </p:txBody>
      </p:sp>
      <p:sp>
        <p:nvSpPr>
          <p:cNvPr id="21" name="TextBox 20"/>
          <p:cNvSpPr txBox="1"/>
          <p:nvPr/>
        </p:nvSpPr>
        <p:spPr>
          <a:xfrm>
            <a:off x="2748708" y="1096396"/>
            <a:ext cx="487020" cy="214802"/>
          </a:xfrm>
          <a:prstGeom prst="rect">
            <a:avLst/>
          </a:prstGeom>
          <a:noFill/>
        </p:spPr>
        <p:txBody>
          <a:bodyPr wrap="square" rtlCol="0">
            <a:spAutoFit/>
          </a:bodyPr>
          <a:lstStyle/>
          <a:p>
            <a:r>
              <a:rPr lang="en-US" sz="796" b="1" dirty="0"/>
              <a:t>157K</a:t>
            </a:r>
          </a:p>
        </p:txBody>
      </p:sp>
      <p:sp>
        <p:nvSpPr>
          <p:cNvPr id="22" name="TextBox 21"/>
          <p:cNvSpPr txBox="1"/>
          <p:nvPr/>
        </p:nvSpPr>
        <p:spPr>
          <a:xfrm>
            <a:off x="2717547" y="1866375"/>
            <a:ext cx="487020" cy="214802"/>
          </a:xfrm>
          <a:prstGeom prst="rect">
            <a:avLst/>
          </a:prstGeom>
          <a:noFill/>
        </p:spPr>
        <p:txBody>
          <a:bodyPr wrap="square" rtlCol="0">
            <a:spAutoFit/>
          </a:bodyPr>
          <a:lstStyle/>
          <a:p>
            <a:r>
              <a:rPr lang="en-US" sz="796" b="1" dirty="0"/>
              <a:t>164K</a:t>
            </a:r>
          </a:p>
        </p:txBody>
      </p:sp>
      <p:sp>
        <p:nvSpPr>
          <p:cNvPr id="23" name="TextBox 22"/>
          <p:cNvSpPr txBox="1"/>
          <p:nvPr/>
        </p:nvSpPr>
        <p:spPr>
          <a:xfrm>
            <a:off x="2750134" y="2337115"/>
            <a:ext cx="487020" cy="201274"/>
          </a:xfrm>
          <a:prstGeom prst="rect">
            <a:avLst/>
          </a:prstGeom>
          <a:noFill/>
        </p:spPr>
        <p:txBody>
          <a:bodyPr wrap="square" rtlCol="0">
            <a:spAutoFit/>
          </a:bodyPr>
          <a:lstStyle/>
          <a:p>
            <a:r>
              <a:rPr lang="en-US" sz="708" b="1" dirty="0"/>
              <a:t>40K</a:t>
            </a:r>
          </a:p>
        </p:txBody>
      </p:sp>
      <p:sp>
        <p:nvSpPr>
          <p:cNvPr id="24" name="TextBox 23"/>
          <p:cNvSpPr txBox="1"/>
          <p:nvPr/>
        </p:nvSpPr>
        <p:spPr>
          <a:xfrm>
            <a:off x="2748839" y="2829836"/>
            <a:ext cx="487020" cy="214802"/>
          </a:xfrm>
          <a:prstGeom prst="rect">
            <a:avLst/>
          </a:prstGeom>
          <a:noFill/>
        </p:spPr>
        <p:txBody>
          <a:bodyPr wrap="square" rtlCol="0">
            <a:spAutoFit/>
          </a:bodyPr>
          <a:lstStyle/>
          <a:p>
            <a:r>
              <a:rPr lang="en-US" sz="796" b="1" dirty="0"/>
              <a:t>90K</a:t>
            </a:r>
          </a:p>
        </p:txBody>
      </p:sp>
      <p:sp>
        <p:nvSpPr>
          <p:cNvPr id="25" name="TextBox 24"/>
          <p:cNvSpPr txBox="1"/>
          <p:nvPr/>
        </p:nvSpPr>
        <p:spPr>
          <a:xfrm>
            <a:off x="1833287" y="3768816"/>
            <a:ext cx="487020" cy="201274"/>
          </a:xfrm>
          <a:prstGeom prst="rect">
            <a:avLst/>
          </a:prstGeom>
          <a:noFill/>
        </p:spPr>
        <p:txBody>
          <a:bodyPr wrap="square" rtlCol="0">
            <a:spAutoFit/>
          </a:bodyPr>
          <a:lstStyle/>
          <a:p>
            <a:r>
              <a:rPr lang="en-US" sz="708" b="1" dirty="0"/>
              <a:t>12K</a:t>
            </a:r>
          </a:p>
        </p:txBody>
      </p:sp>
      <p:sp>
        <p:nvSpPr>
          <p:cNvPr id="26" name="TextBox 25"/>
          <p:cNvSpPr txBox="1"/>
          <p:nvPr/>
        </p:nvSpPr>
        <p:spPr>
          <a:xfrm>
            <a:off x="2961628" y="3499936"/>
            <a:ext cx="487020" cy="201274"/>
          </a:xfrm>
          <a:prstGeom prst="rect">
            <a:avLst/>
          </a:prstGeom>
          <a:noFill/>
        </p:spPr>
        <p:txBody>
          <a:bodyPr wrap="square" rtlCol="0">
            <a:spAutoFit/>
          </a:bodyPr>
          <a:lstStyle/>
          <a:p>
            <a:r>
              <a:rPr lang="en-US" sz="708" b="1" dirty="0"/>
              <a:t>6K</a:t>
            </a:r>
          </a:p>
        </p:txBody>
      </p:sp>
      <p:sp>
        <p:nvSpPr>
          <p:cNvPr id="27" name="TextBox 26"/>
          <p:cNvSpPr txBox="1"/>
          <p:nvPr/>
        </p:nvSpPr>
        <p:spPr>
          <a:xfrm>
            <a:off x="2961057" y="3602645"/>
            <a:ext cx="487020" cy="201274"/>
          </a:xfrm>
          <a:prstGeom prst="rect">
            <a:avLst/>
          </a:prstGeom>
          <a:noFill/>
        </p:spPr>
        <p:txBody>
          <a:bodyPr wrap="square" rtlCol="0">
            <a:spAutoFit/>
          </a:bodyPr>
          <a:lstStyle/>
          <a:p>
            <a:r>
              <a:rPr lang="en-US" sz="708" b="1" dirty="0"/>
              <a:t>12K</a:t>
            </a:r>
          </a:p>
        </p:txBody>
      </p:sp>
      <p:sp>
        <p:nvSpPr>
          <p:cNvPr id="28" name="TextBox 27"/>
          <p:cNvSpPr txBox="1"/>
          <p:nvPr/>
        </p:nvSpPr>
        <p:spPr>
          <a:xfrm>
            <a:off x="3837871" y="1194255"/>
            <a:ext cx="487020" cy="214802"/>
          </a:xfrm>
          <a:prstGeom prst="rect">
            <a:avLst/>
          </a:prstGeom>
          <a:noFill/>
        </p:spPr>
        <p:txBody>
          <a:bodyPr wrap="square" rtlCol="0">
            <a:spAutoFit/>
          </a:bodyPr>
          <a:lstStyle/>
          <a:p>
            <a:r>
              <a:rPr lang="en-US" sz="796" b="1" dirty="0"/>
              <a:t>183K</a:t>
            </a:r>
          </a:p>
        </p:txBody>
      </p:sp>
      <p:sp>
        <p:nvSpPr>
          <p:cNvPr id="31" name="TextBox 30"/>
          <p:cNvSpPr txBox="1"/>
          <p:nvPr/>
        </p:nvSpPr>
        <p:spPr>
          <a:xfrm>
            <a:off x="4081381" y="746720"/>
            <a:ext cx="487020" cy="214802"/>
          </a:xfrm>
          <a:prstGeom prst="rect">
            <a:avLst/>
          </a:prstGeom>
          <a:noFill/>
        </p:spPr>
        <p:txBody>
          <a:bodyPr wrap="square" rtlCol="0">
            <a:spAutoFit/>
          </a:bodyPr>
          <a:lstStyle/>
          <a:p>
            <a:r>
              <a:rPr lang="en-US" sz="796" b="1" dirty="0"/>
              <a:t>15K</a:t>
            </a:r>
          </a:p>
        </p:txBody>
      </p:sp>
      <p:sp>
        <p:nvSpPr>
          <p:cNvPr id="33" name="TextBox 32"/>
          <p:cNvSpPr txBox="1"/>
          <p:nvPr/>
        </p:nvSpPr>
        <p:spPr>
          <a:xfrm>
            <a:off x="3868521" y="1978489"/>
            <a:ext cx="487020" cy="201274"/>
          </a:xfrm>
          <a:prstGeom prst="rect">
            <a:avLst/>
          </a:prstGeom>
          <a:noFill/>
        </p:spPr>
        <p:txBody>
          <a:bodyPr wrap="square" rtlCol="0">
            <a:spAutoFit/>
          </a:bodyPr>
          <a:lstStyle/>
          <a:p>
            <a:r>
              <a:rPr lang="en-US" sz="708" b="1" dirty="0"/>
              <a:t>52K</a:t>
            </a:r>
          </a:p>
        </p:txBody>
      </p:sp>
      <p:sp>
        <p:nvSpPr>
          <p:cNvPr id="34" name="TextBox 33"/>
          <p:cNvSpPr txBox="1"/>
          <p:nvPr/>
        </p:nvSpPr>
        <p:spPr>
          <a:xfrm>
            <a:off x="3888740" y="2609832"/>
            <a:ext cx="487020" cy="201274"/>
          </a:xfrm>
          <a:prstGeom prst="rect">
            <a:avLst/>
          </a:prstGeom>
          <a:noFill/>
        </p:spPr>
        <p:txBody>
          <a:bodyPr wrap="square" rtlCol="0">
            <a:spAutoFit/>
          </a:bodyPr>
          <a:lstStyle/>
          <a:p>
            <a:r>
              <a:rPr lang="en-US" sz="708" b="1" dirty="0"/>
              <a:t>143K</a:t>
            </a:r>
          </a:p>
        </p:txBody>
      </p:sp>
      <p:sp>
        <p:nvSpPr>
          <p:cNvPr id="35" name="TextBox 34"/>
          <p:cNvSpPr txBox="1"/>
          <p:nvPr/>
        </p:nvSpPr>
        <p:spPr>
          <a:xfrm>
            <a:off x="3868520" y="3454595"/>
            <a:ext cx="487020" cy="201274"/>
          </a:xfrm>
          <a:prstGeom prst="rect">
            <a:avLst/>
          </a:prstGeom>
          <a:noFill/>
        </p:spPr>
        <p:txBody>
          <a:bodyPr wrap="square" rtlCol="0">
            <a:spAutoFit/>
          </a:bodyPr>
          <a:lstStyle/>
          <a:p>
            <a:r>
              <a:rPr lang="en-US" sz="708" b="1" dirty="0"/>
              <a:t>62K</a:t>
            </a:r>
          </a:p>
        </p:txBody>
      </p:sp>
      <p:sp>
        <p:nvSpPr>
          <p:cNvPr id="36" name="TextBox 35"/>
          <p:cNvSpPr txBox="1"/>
          <p:nvPr/>
        </p:nvSpPr>
        <p:spPr>
          <a:xfrm>
            <a:off x="5214083" y="1021417"/>
            <a:ext cx="487020" cy="214802"/>
          </a:xfrm>
          <a:prstGeom prst="rect">
            <a:avLst/>
          </a:prstGeom>
          <a:noFill/>
        </p:spPr>
        <p:txBody>
          <a:bodyPr wrap="square" rtlCol="0">
            <a:spAutoFit/>
          </a:bodyPr>
          <a:lstStyle/>
          <a:p>
            <a:r>
              <a:rPr lang="en-US" sz="796" b="1" dirty="0"/>
              <a:t>120K</a:t>
            </a:r>
          </a:p>
        </p:txBody>
      </p:sp>
      <p:sp>
        <p:nvSpPr>
          <p:cNvPr id="37" name="TextBox 36"/>
          <p:cNvSpPr txBox="1"/>
          <p:nvPr/>
        </p:nvSpPr>
        <p:spPr>
          <a:xfrm>
            <a:off x="4978657" y="1658099"/>
            <a:ext cx="487020" cy="214802"/>
          </a:xfrm>
          <a:prstGeom prst="rect">
            <a:avLst/>
          </a:prstGeom>
          <a:noFill/>
        </p:spPr>
        <p:txBody>
          <a:bodyPr wrap="square" rtlCol="0">
            <a:spAutoFit/>
          </a:bodyPr>
          <a:lstStyle/>
          <a:p>
            <a:r>
              <a:rPr lang="en-US" sz="796" b="1" dirty="0"/>
              <a:t>147K</a:t>
            </a:r>
          </a:p>
        </p:txBody>
      </p:sp>
      <p:sp>
        <p:nvSpPr>
          <p:cNvPr id="38" name="TextBox 37"/>
          <p:cNvSpPr txBox="1"/>
          <p:nvPr/>
        </p:nvSpPr>
        <p:spPr>
          <a:xfrm>
            <a:off x="5009412" y="2351821"/>
            <a:ext cx="487020" cy="201274"/>
          </a:xfrm>
          <a:prstGeom prst="rect">
            <a:avLst/>
          </a:prstGeom>
          <a:noFill/>
        </p:spPr>
        <p:txBody>
          <a:bodyPr wrap="square" rtlCol="0">
            <a:spAutoFit/>
          </a:bodyPr>
          <a:lstStyle/>
          <a:p>
            <a:r>
              <a:rPr lang="en-US" sz="708" b="1" dirty="0"/>
              <a:t>42K</a:t>
            </a:r>
          </a:p>
        </p:txBody>
      </p:sp>
      <p:sp>
        <p:nvSpPr>
          <p:cNvPr id="39" name="TextBox 38"/>
          <p:cNvSpPr txBox="1"/>
          <p:nvPr/>
        </p:nvSpPr>
        <p:spPr>
          <a:xfrm>
            <a:off x="5023577" y="2694245"/>
            <a:ext cx="487020" cy="201274"/>
          </a:xfrm>
          <a:prstGeom prst="rect">
            <a:avLst/>
          </a:prstGeom>
          <a:noFill/>
        </p:spPr>
        <p:txBody>
          <a:bodyPr wrap="square" rtlCol="0">
            <a:spAutoFit/>
          </a:bodyPr>
          <a:lstStyle/>
          <a:p>
            <a:r>
              <a:rPr lang="en-US" sz="708" b="1" dirty="0"/>
              <a:t>95K</a:t>
            </a:r>
          </a:p>
        </p:txBody>
      </p:sp>
      <p:sp>
        <p:nvSpPr>
          <p:cNvPr id="40" name="TextBox 39"/>
          <p:cNvSpPr txBox="1"/>
          <p:nvPr/>
        </p:nvSpPr>
        <p:spPr>
          <a:xfrm>
            <a:off x="5237420" y="2976822"/>
            <a:ext cx="487020" cy="201274"/>
          </a:xfrm>
          <a:prstGeom prst="rect">
            <a:avLst/>
          </a:prstGeom>
          <a:noFill/>
        </p:spPr>
        <p:txBody>
          <a:bodyPr wrap="square" rtlCol="0">
            <a:spAutoFit/>
          </a:bodyPr>
          <a:lstStyle/>
          <a:p>
            <a:r>
              <a:rPr lang="en-US" sz="708" b="1" dirty="0"/>
              <a:t>19K</a:t>
            </a:r>
          </a:p>
        </p:txBody>
      </p:sp>
      <p:sp>
        <p:nvSpPr>
          <p:cNvPr id="41" name="TextBox 40"/>
          <p:cNvSpPr txBox="1"/>
          <p:nvPr/>
        </p:nvSpPr>
        <p:spPr>
          <a:xfrm>
            <a:off x="5017813" y="3602645"/>
            <a:ext cx="487020" cy="201274"/>
          </a:xfrm>
          <a:prstGeom prst="rect">
            <a:avLst/>
          </a:prstGeom>
          <a:noFill/>
        </p:spPr>
        <p:txBody>
          <a:bodyPr wrap="square" rtlCol="0">
            <a:spAutoFit/>
          </a:bodyPr>
          <a:lstStyle/>
          <a:p>
            <a:r>
              <a:rPr lang="en-US" sz="708" b="1" dirty="0"/>
              <a:t>48K</a:t>
            </a:r>
          </a:p>
        </p:txBody>
      </p:sp>
      <p:sp>
        <p:nvSpPr>
          <p:cNvPr id="42" name="TextBox 41"/>
          <p:cNvSpPr txBox="1"/>
          <p:nvPr/>
        </p:nvSpPr>
        <p:spPr>
          <a:xfrm>
            <a:off x="6328747" y="1555964"/>
            <a:ext cx="487020" cy="214802"/>
          </a:xfrm>
          <a:prstGeom prst="rect">
            <a:avLst/>
          </a:prstGeom>
          <a:noFill/>
        </p:spPr>
        <p:txBody>
          <a:bodyPr wrap="square" rtlCol="0">
            <a:spAutoFit/>
          </a:bodyPr>
          <a:lstStyle/>
          <a:p>
            <a:r>
              <a:rPr lang="en-US" sz="796" b="1" dirty="0"/>
              <a:t>117K</a:t>
            </a:r>
          </a:p>
        </p:txBody>
      </p:sp>
      <p:sp>
        <p:nvSpPr>
          <p:cNvPr id="43" name="TextBox 42"/>
          <p:cNvSpPr txBox="1"/>
          <p:nvPr/>
        </p:nvSpPr>
        <p:spPr>
          <a:xfrm>
            <a:off x="6125371" y="2338203"/>
            <a:ext cx="487020" cy="214802"/>
          </a:xfrm>
          <a:prstGeom prst="rect">
            <a:avLst/>
          </a:prstGeom>
          <a:noFill/>
        </p:spPr>
        <p:txBody>
          <a:bodyPr wrap="square" rtlCol="0">
            <a:spAutoFit/>
          </a:bodyPr>
          <a:lstStyle/>
          <a:p>
            <a:r>
              <a:rPr lang="en-US" sz="796" b="1" dirty="0"/>
              <a:t>108K</a:t>
            </a:r>
          </a:p>
        </p:txBody>
      </p:sp>
      <p:sp>
        <p:nvSpPr>
          <p:cNvPr id="45" name="TextBox 44"/>
          <p:cNvSpPr txBox="1"/>
          <p:nvPr/>
        </p:nvSpPr>
        <p:spPr>
          <a:xfrm>
            <a:off x="6143257" y="2661207"/>
            <a:ext cx="487020" cy="201274"/>
          </a:xfrm>
          <a:prstGeom prst="rect">
            <a:avLst/>
          </a:prstGeom>
          <a:noFill/>
        </p:spPr>
        <p:txBody>
          <a:bodyPr wrap="square" rtlCol="0">
            <a:spAutoFit/>
          </a:bodyPr>
          <a:lstStyle/>
          <a:p>
            <a:r>
              <a:rPr lang="en-US" sz="708" b="1" dirty="0"/>
              <a:t>32K</a:t>
            </a:r>
          </a:p>
        </p:txBody>
      </p:sp>
      <p:sp>
        <p:nvSpPr>
          <p:cNvPr id="46" name="TextBox 45"/>
          <p:cNvSpPr txBox="1"/>
          <p:nvPr/>
        </p:nvSpPr>
        <p:spPr>
          <a:xfrm>
            <a:off x="6151264" y="3186894"/>
            <a:ext cx="487020" cy="201274"/>
          </a:xfrm>
          <a:prstGeom prst="rect">
            <a:avLst/>
          </a:prstGeom>
          <a:noFill/>
        </p:spPr>
        <p:txBody>
          <a:bodyPr wrap="square" rtlCol="0">
            <a:spAutoFit/>
          </a:bodyPr>
          <a:lstStyle/>
          <a:p>
            <a:r>
              <a:rPr lang="en-US" sz="708" b="1" dirty="0"/>
              <a:t>60K</a:t>
            </a:r>
          </a:p>
        </p:txBody>
      </p:sp>
      <p:sp>
        <p:nvSpPr>
          <p:cNvPr id="47" name="TextBox 46"/>
          <p:cNvSpPr txBox="1"/>
          <p:nvPr/>
        </p:nvSpPr>
        <p:spPr>
          <a:xfrm>
            <a:off x="7227474" y="1697300"/>
            <a:ext cx="487020" cy="214802"/>
          </a:xfrm>
          <a:prstGeom prst="rect">
            <a:avLst/>
          </a:prstGeom>
          <a:noFill/>
        </p:spPr>
        <p:txBody>
          <a:bodyPr wrap="square" rtlCol="0">
            <a:spAutoFit/>
          </a:bodyPr>
          <a:lstStyle/>
          <a:p>
            <a:r>
              <a:rPr lang="en-US" sz="796" b="1" dirty="0"/>
              <a:t>108K</a:t>
            </a:r>
          </a:p>
        </p:txBody>
      </p:sp>
      <p:sp>
        <p:nvSpPr>
          <p:cNvPr id="48" name="TextBox 47"/>
          <p:cNvSpPr txBox="1"/>
          <p:nvPr/>
        </p:nvSpPr>
        <p:spPr>
          <a:xfrm>
            <a:off x="7262209" y="2718961"/>
            <a:ext cx="487020" cy="214802"/>
          </a:xfrm>
          <a:prstGeom prst="rect">
            <a:avLst/>
          </a:prstGeom>
          <a:noFill/>
        </p:spPr>
        <p:txBody>
          <a:bodyPr wrap="square" rtlCol="0">
            <a:spAutoFit/>
          </a:bodyPr>
          <a:lstStyle/>
          <a:p>
            <a:r>
              <a:rPr lang="en-US" sz="796" b="1" dirty="0"/>
              <a:t>67K</a:t>
            </a:r>
          </a:p>
        </p:txBody>
      </p:sp>
      <p:sp>
        <p:nvSpPr>
          <p:cNvPr id="49" name="TextBox 48"/>
          <p:cNvSpPr txBox="1"/>
          <p:nvPr/>
        </p:nvSpPr>
        <p:spPr>
          <a:xfrm>
            <a:off x="7467709" y="3302668"/>
            <a:ext cx="487020" cy="214802"/>
          </a:xfrm>
          <a:prstGeom prst="rect">
            <a:avLst/>
          </a:prstGeom>
          <a:noFill/>
        </p:spPr>
        <p:txBody>
          <a:bodyPr wrap="square" rtlCol="0">
            <a:spAutoFit/>
          </a:bodyPr>
          <a:lstStyle/>
          <a:p>
            <a:r>
              <a:rPr lang="en-US" sz="796" b="1" dirty="0"/>
              <a:t>36K</a:t>
            </a:r>
          </a:p>
        </p:txBody>
      </p:sp>
      <p:sp>
        <p:nvSpPr>
          <p:cNvPr id="50" name="TextBox 49"/>
          <p:cNvSpPr txBox="1"/>
          <p:nvPr/>
        </p:nvSpPr>
        <p:spPr>
          <a:xfrm>
            <a:off x="8632301" y="2440338"/>
            <a:ext cx="487020" cy="214802"/>
          </a:xfrm>
          <a:prstGeom prst="rect">
            <a:avLst/>
          </a:prstGeom>
          <a:noFill/>
        </p:spPr>
        <p:txBody>
          <a:bodyPr wrap="square" rtlCol="0">
            <a:spAutoFit/>
          </a:bodyPr>
          <a:lstStyle/>
          <a:p>
            <a:r>
              <a:rPr lang="en-US" sz="796" b="1" dirty="0"/>
              <a:t>75K</a:t>
            </a:r>
          </a:p>
        </p:txBody>
      </p:sp>
      <p:sp>
        <p:nvSpPr>
          <p:cNvPr id="51" name="TextBox 50"/>
          <p:cNvSpPr txBox="1"/>
          <p:nvPr/>
        </p:nvSpPr>
        <p:spPr>
          <a:xfrm>
            <a:off x="8637561" y="2698350"/>
            <a:ext cx="487020" cy="214802"/>
          </a:xfrm>
          <a:prstGeom prst="rect">
            <a:avLst/>
          </a:prstGeom>
          <a:noFill/>
        </p:spPr>
        <p:txBody>
          <a:bodyPr wrap="square" rtlCol="0">
            <a:spAutoFit/>
          </a:bodyPr>
          <a:lstStyle/>
          <a:p>
            <a:r>
              <a:rPr lang="en-US" sz="796" b="1" dirty="0"/>
              <a:t>40K</a:t>
            </a:r>
          </a:p>
        </p:txBody>
      </p:sp>
    </p:spTree>
    <p:extLst>
      <p:ext uri="{BB962C8B-B14F-4D97-AF65-F5344CB8AC3E}">
        <p14:creationId xmlns:p14="http://schemas.microsoft.com/office/powerpoint/2010/main" val="166250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7"/>
          <p:cNvSpPr txBox="1">
            <a:spLocks noGrp="1"/>
          </p:cNvSpPr>
          <p:nvPr>
            <p:ph type="sldNum" idx="12"/>
          </p:nvPr>
        </p:nvSpPr>
        <p:spPr>
          <a:xfrm>
            <a:off x="8458200" y="4810899"/>
            <a:ext cx="228600" cy="171450"/>
          </a:xfrm>
          <a:prstGeom prst="rect">
            <a:avLst/>
          </a:prstGeom>
          <a:noFill/>
          <a:ln>
            <a:noFill/>
          </a:ln>
        </p:spPr>
        <p:txBody>
          <a:bodyPr spcFirstLastPara="1" vert="horz" wrap="square" lIns="0" tIns="0" rIns="0" bIns="0" rtlCol="0" anchor="b" anchorCtr="0">
            <a:noAutofit/>
          </a:bodyPr>
          <a:lstStyle/>
          <a:p>
            <a:pPr>
              <a:buSzPts val="500"/>
            </a:pPr>
            <a:fld id="{00000000-1234-1234-1234-123412341234}" type="slidenum">
              <a:rPr lang="en-US"/>
              <a:pPr>
                <a:buSzPts val="500"/>
              </a:pPr>
              <a:t>50</a:t>
            </a:fld>
            <a:endParaRPr/>
          </a:p>
        </p:txBody>
      </p:sp>
      <p:sp>
        <p:nvSpPr>
          <p:cNvPr id="163" name="Google Shape;163;p17"/>
          <p:cNvSpPr/>
          <p:nvPr/>
        </p:nvSpPr>
        <p:spPr>
          <a:xfrm>
            <a:off x="118872" y="1358665"/>
            <a:ext cx="905256" cy="504219"/>
          </a:xfrm>
          <a:prstGeom prst="rect">
            <a:avLst/>
          </a:prstGeom>
          <a:solidFill>
            <a:schemeClr val="dk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Font typeface="Arial"/>
              <a:buNone/>
            </a:pPr>
            <a:r>
              <a:rPr lang="en-US" sz="1000" kern="0">
                <a:solidFill>
                  <a:srgbClr val="FFFFFF"/>
                </a:solidFill>
                <a:ea typeface="Arial"/>
                <a:cs typeface="Arial"/>
                <a:sym typeface="Arial"/>
              </a:rPr>
              <a:t>Total Travelers</a:t>
            </a:r>
            <a:endParaRPr sz="1400" kern="0">
              <a:solidFill>
                <a:srgbClr val="000000"/>
              </a:solidFill>
              <a:cs typeface="Arial"/>
              <a:sym typeface="Arial"/>
            </a:endParaRPr>
          </a:p>
          <a:p>
            <a:pPr algn="ctr">
              <a:buClr>
                <a:srgbClr val="000000"/>
              </a:buClr>
              <a:buFont typeface="Arial"/>
              <a:buNone/>
            </a:pPr>
            <a:r>
              <a:rPr lang="en-US" sz="1000" kern="0">
                <a:solidFill>
                  <a:srgbClr val="FFFFFF"/>
                </a:solidFill>
                <a:ea typeface="Arial"/>
                <a:cs typeface="Arial"/>
                <a:sym typeface="Arial"/>
              </a:rPr>
              <a:t>(2.1M)</a:t>
            </a:r>
            <a:endParaRPr sz="1000" kern="0">
              <a:solidFill>
                <a:srgbClr val="FFFFFF"/>
              </a:solidFill>
              <a:ea typeface="Arial"/>
              <a:cs typeface="Arial"/>
              <a:sym typeface="Arial"/>
            </a:endParaRPr>
          </a:p>
        </p:txBody>
      </p:sp>
      <p:sp>
        <p:nvSpPr>
          <p:cNvPr id="164" name="Google Shape;164;p17"/>
          <p:cNvSpPr/>
          <p:nvPr/>
        </p:nvSpPr>
        <p:spPr>
          <a:xfrm>
            <a:off x="1447473" y="1378749"/>
            <a:ext cx="934798" cy="502920"/>
          </a:xfrm>
          <a:prstGeom prst="rect">
            <a:avLst/>
          </a:prstGeom>
          <a:solidFill>
            <a:schemeClr val="accent1"/>
          </a:solidFill>
          <a:ln w="12700"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Font typeface="Arial"/>
              <a:buNone/>
            </a:pPr>
            <a:r>
              <a:rPr lang="en-US" sz="900" kern="0">
                <a:solidFill>
                  <a:srgbClr val="FFFFFF"/>
                </a:solidFill>
                <a:ea typeface="Arial"/>
                <a:cs typeface="Arial"/>
                <a:sym typeface="Arial"/>
              </a:rPr>
              <a:t>Total Online Visitors</a:t>
            </a:r>
            <a:endParaRPr sz="1400" kern="0">
              <a:solidFill>
                <a:srgbClr val="000000"/>
              </a:solidFill>
              <a:cs typeface="Arial"/>
              <a:sym typeface="Arial"/>
            </a:endParaRPr>
          </a:p>
          <a:p>
            <a:pPr algn="ctr">
              <a:buClr>
                <a:srgbClr val="000000"/>
              </a:buClr>
              <a:buFont typeface="Arial"/>
              <a:buNone/>
            </a:pPr>
            <a:r>
              <a:rPr lang="en-US" sz="900" kern="0">
                <a:solidFill>
                  <a:srgbClr val="FFFFFF"/>
                </a:solidFill>
                <a:ea typeface="Arial"/>
                <a:cs typeface="Arial"/>
                <a:sym typeface="Arial"/>
              </a:rPr>
              <a:t> (15%, 326K )</a:t>
            </a:r>
            <a:endParaRPr sz="900" kern="0">
              <a:solidFill>
                <a:srgbClr val="FFFFFF"/>
              </a:solidFill>
              <a:ea typeface="Arial"/>
              <a:cs typeface="Arial"/>
              <a:sym typeface="Arial"/>
            </a:endParaRPr>
          </a:p>
        </p:txBody>
      </p:sp>
      <p:sp>
        <p:nvSpPr>
          <p:cNvPr id="165" name="Google Shape;165;p17"/>
          <p:cNvSpPr/>
          <p:nvPr/>
        </p:nvSpPr>
        <p:spPr>
          <a:xfrm>
            <a:off x="1024345" y="1543341"/>
            <a:ext cx="411480" cy="173736"/>
          </a:xfrm>
          <a:prstGeom prst="rightArrow">
            <a:avLst>
              <a:gd name="adj1" fmla="val 50000"/>
              <a:gd name="adj2" fmla="val 50000"/>
            </a:avLst>
          </a:prstGeom>
          <a:solidFill>
            <a:schemeClr val="lt1"/>
          </a:solidFill>
          <a:ln w="12700" cap="sq"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Font typeface="Arial"/>
              <a:buNone/>
            </a:pPr>
            <a:endParaRPr sz="1400" kern="0">
              <a:solidFill>
                <a:srgbClr val="000000"/>
              </a:solidFill>
              <a:ea typeface="Arial"/>
              <a:cs typeface="Arial"/>
              <a:sym typeface="Arial"/>
            </a:endParaRPr>
          </a:p>
        </p:txBody>
      </p:sp>
      <p:sp>
        <p:nvSpPr>
          <p:cNvPr id="166" name="Google Shape;166;p17"/>
          <p:cNvSpPr/>
          <p:nvPr/>
        </p:nvSpPr>
        <p:spPr>
          <a:xfrm>
            <a:off x="2382270" y="1552300"/>
            <a:ext cx="411480" cy="173736"/>
          </a:xfrm>
          <a:prstGeom prst="rightArrow">
            <a:avLst>
              <a:gd name="adj1" fmla="val 50000"/>
              <a:gd name="adj2" fmla="val 50000"/>
            </a:avLst>
          </a:prstGeom>
          <a:solidFill>
            <a:schemeClr val="lt1"/>
          </a:solidFill>
          <a:ln w="12700" cap="sq"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Font typeface="Arial"/>
              <a:buNone/>
            </a:pPr>
            <a:endParaRPr sz="1400" kern="0">
              <a:solidFill>
                <a:srgbClr val="000000"/>
              </a:solidFill>
              <a:ea typeface="Arial"/>
              <a:cs typeface="Arial"/>
              <a:sym typeface="Arial"/>
            </a:endParaRPr>
          </a:p>
        </p:txBody>
      </p:sp>
      <p:sp>
        <p:nvSpPr>
          <p:cNvPr id="167" name="Google Shape;167;p17"/>
          <p:cNvSpPr/>
          <p:nvPr/>
        </p:nvSpPr>
        <p:spPr>
          <a:xfrm>
            <a:off x="2817805" y="1500796"/>
            <a:ext cx="905256" cy="320040"/>
          </a:xfrm>
          <a:prstGeom prst="rect">
            <a:avLst/>
          </a:prstGeom>
          <a:solidFill>
            <a:schemeClr val="dk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Font typeface="Arial"/>
              <a:buNone/>
            </a:pPr>
            <a:r>
              <a:rPr lang="en-US" sz="1000" kern="0">
                <a:solidFill>
                  <a:srgbClr val="FFFFFF"/>
                </a:solidFill>
                <a:ea typeface="Arial"/>
                <a:cs typeface="Arial"/>
                <a:sym typeface="Arial"/>
              </a:rPr>
              <a:t>Error in session</a:t>
            </a:r>
            <a:endParaRPr sz="1000" kern="0">
              <a:solidFill>
                <a:srgbClr val="FFFFFF"/>
              </a:solidFill>
              <a:ea typeface="Arial"/>
              <a:cs typeface="Arial"/>
              <a:sym typeface="Arial"/>
            </a:endParaRPr>
          </a:p>
        </p:txBody>
      </p:sp>
      <p:sp>
        <p:nvSpPr>
          <p:cNvPr id="168" name="Google Shape;168;p17"/>
          <p:cNvSpPr txBox="1">
            <a:spLocks noGrp="1"/>
          </p:cNvSpPr>
          <p:nvPr>
            <p:ph type="title"/>
          </p:nvPr>
        </p:nvSpPr>
        <p:spPr>
          <a:xfrm>
            <a:off x="358906" y="81165"/>
            <a:ext cx="7086600" cy="514350"/>
          </a:xfrm>
          <a:prstGeom prst="rect">
            <a:avLst/>
          </a:prstGeom>
          <a:noFill/>
          <a:ln>
            <a:noFill/>
          </a:ln>
        </p:spPr>
        <p:txBody>
          <a:bodyPr spcFirstLastPara="1" vert="horz" wrap="square" lIns="0" tIns="0" rIns="0" bIns="0" rtlCol="0" anchor="t" anchorCtr="0">
            <a:noAutofit/>
          </a:bodyPr>
          <a:lstStyle/>
          <a:p>
            <a:r>
              <a:rPr lang="en-US">
                <a:solidFill>
                  <a:schemeClr val="dk1"/>
                </a:solidFill>
                <a:latin typeface="Arial"/>
                <a:ea typeface="Arial"/>
                <a:cs typeface="Arial"/>
                <a:sym typeface="Arial"/>
              </a:rPr>
              <a:t>Customer journey map on Online Visit</a:t>
            </a:r>
            <a:endParaRPr sz="1100" i="1">
              <a:solidFill>
                <a:srgbClr val="0D89C4"/>
              </a:solidFill>
            </a:endParaRPr>
          </a:p>
        </p:txBody>
      </p:sp>
      <p:sp>
        <p:nvSpPr>
          <p:cNvPr id="169" name="Google Shape;169;p17"/>
          <p:cNvSpPr/>
          <p:nvPr/>
        </p:nvSpPr>
        <p:spPr>
          <a:xfrm>
            <a:off x="3728187" y="1585997"/>
            <a:ext cx="411480" cy="173736"/>
          </a:xfrm>
          <a:prstGeom prst="rightArrow">
            <a:avLst>
              <a:gd name="adj1" fmla="val 50000"/>
              <a:gd name="adj2" fmla="val 50000"/>
            </a:avLst>
          </a:prstGeom>
          <a:solidFill>
            <a:schemeClr val="lt1"/>
          </a:solidFill>
          <a:ln w="12700" cap="sq"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Font typeface="Arial"/>
              <a:buNone/>
            </a:pPr>
            <a:endParaRPr sz="1400" kern="0">
              <a:solidFill>
                <a:srgbClr val="000000"/>
              </a:solidFill>
              <a:ea typeface="Arial"/>
              <a:cs typeface="Arial"/>
              <a:sym typeface="Arial"/>
            </a:endParaRPr>
          </a:p>
        </p:txBody>
      </p:sp>
      <p:sp>
        <p:nvSpPr>
          <p:cNvPr id="170" name="Google Shape;170;p17"/>
          <p:cNvSpPr/>
          <p:nvPr/>
        </p:nvSpPr>
        <p:spPr>
          <a:xfrm rot="5400000">
            <a:off x="3361298" y="1641643"/>
            <a:ext cx="704088" cy="1068947"/>
          </a:xfrm>
          <a:prstGeom prst="bentUpArrow">
            <a:avLst>
              <a:gd name="adj1" fmla="val 32071"/>
              <a:gd name="adj2" fmla="val 20339"/>
              <a:gd name="adj3" fmla="val 25000"/>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Font typeface="Arial"/>
              <a:buNone/>
            </a:pPr>
            <a:endParaRPr sz="1400" kern="0">
              <a:solidFill>
                <a:srgbClr val="000000"/>
              </a:solidFill>
              <a:ea typeface="Arial"/>
              <a:cs typeface="Arial"/>
              <a:sym typeface="Arial"/>
            </a:endParaRPr>
          </a:p>
        </p:txBody>
      </p:sp>
      <p:sp>
        <p:nvSpPr>
          <p:cNvPr id="171" name="Google Shape;171;p17"/>
          <p:cNvSpPr/>
          <p:nvPr/>
        </p:nvSpPr>
        <p:spPr>
          <a:xfrm>
            <a:off x="7911748" y="1944081"/>
            <a:ext cx="905256" cy="320040"/>
          </a:xfrm>
          <a:prstGeom prst="rect">
            <a:avLst/>
          </a:prstGeom>
          <a:solidFill>
            <a:schemeClr val="dk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Font typeface="Arial"/>
              <a:buNone/>
            </a:pPr>
            <a:r>
              <a:rPr lang="en-US" sz="1000" kern="0">
                <a:solidFill>
                  <a:srgbClr val="FFFFFF"/>
                </a:solidFill>
                <a:ea typeface="Arial"/>
                <a:cs typeface="Arial"/>
                <a:sym typeface="Arial"/>
              </a:rPr>
              <a:t>Traveled</a:t>
            </a:r>
            <a:endParaRPr sz="1000" kern="0">
              <a:solidFill>
                <a:srgbClr val="FFFFFF"/>
              </a:solidFill>
              <a:ea typeface="Arial"/>
              <a:cs typeface="Arial"/>
              <a:sym typeface="Arial"/>
            </a:endParaRPr>
          </a:p>
        </p:txBody>
      </p:sp>
      <p:sp>
        <p:nvSpPr>
          <p:cNvPr id="172" name="Google Shape;172;p17"/>
          <p:cNvSpPr/>
          <p:nvPr/>
        </p:nvSpPr>
        <p:spPr>
          <a:xfrm>
            <a:off x="5495760" y="1542843"/>
            <a:ext cx="1149941" cy="320040"/>
          </a:xfrm>
          <a:prstGeom prst="rect">
            <a:avLst/>
          </a:prstGeom>
          <a:solidFill>
            <a:schemeClr val="accent5"/>
          </a:solidFill>
          <a:ln w="12700" cap="sq" cmpd="sng">
            <a:solidFill>
              <a:srgbClr val="B7994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Font typeface="Arial"/>
              <a:buNone/>
            </a:pPr>
            <a:r>
              <a:rPr lang="en-US" sz="1000" kern="0">
                <a:solidFill>
                  <a:srgbClr val="FFFFFF"/>
                </a:solidFill>
                <a:ea typeface="Arial"/>
                <a:cs typeface="Arial"/>
                <a:sym typeface="Arial"/>
              </a:rPr>
              <a:t>Plan purchased</a:t>
            </a:r>
            <a:endParaRPr sz="1000" kern="0">
              <a:solidFill>
                <a:srgbClr val="FFFFFF"/>
              </a:solidFill>
              <a:ea typeface="Arial"/>
              <a:cs typeface="Arial"/>
              <a:sym typeface="Arial"/>
            </a:endParaRPr>
          </a:p>
        </p:txBody>
      </p:sp>
      <p:sp>
        <p:nvSpPr>
          <p:cNvPr id="173" name="Google Shape;173;p17"/>
          <p:cNvSpPr/>
          <p:nvPr/>
        </p:nvSpPr>
        <p:spPr>
          <a:xfrm>
            <a:off x="4154968" y="1535385"/>
            <a:ext cx="905256" cy="320040"/>
          </a:xfrm>
          <a:prstGeom prst="rect">
            <a:avLst/>
          </a:prstGeom>
          <a:solidFill>
            <a:srgbClr val="0D89C4"/>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Font typeface="Arial"/>
              <a:buNone/>
            </a:pPr>
            <a:r>
              <a:rPr lang="en-US" sz="1000" kern="0">
                <a:solidFill>
                  <a:srgbClr val="FFFFFF"/>
                </a:solidFill>
                <a:ea typeface="Arial"/>
                <a:cs typeface="Arial"/>
                <a:sym typeface="Arial"/>
              </a:rPr>
              <a:t>Error and Not Called</a:t>
            </a:r>
            <a:endParaRPr sz="1400" kern="0">
              <a:solidFill>
                <a:srgbClr val="000000"/>
              </a:solidFill>
              <a:cs typeface="Arial"/>
              <a:sym typeface="Arial"/>
            </a:endParaRPr>
          </a:p>
        </p:txBody>
      </p:sp>
      <p:sp>
        <p:nvSpPr>
          <p:cNvPr id="174" name="Google Shape;174;p17"/>
          <p:cNvSpPr/>
          <p:nvPr/>
        </p:nvSpPr>
        <p:spPr>
          <a:xfrm>
            <a:off x="4256744" y="2182787"/>
            <a:ext cx="905256" cy="320040"/>
          </a:xfrm>
          <a:prstGeom prst="rect">
            <a:avLst/>
          </a:prstGeom>
          <a:solidFill>
            <a:srgbClr val="0D89C4"/>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Font typeface="Arial"/>
              <a:buNone/>
            </a:pPr>
            <a:r>
              <a:rPr lang="en-US" sz="1000" kern="0">
                <a:solidFill>
                  <a:srgbClr val="FFFFFF"/>
                </a:solidFill>
                <a:ea typeface="Arial"/>
                <a:cs typeface="Arial"/>
                <a:sym typeface="Arial"/>
              </a:rPr>
              <a:t>Error and called</a:t>
            </a:r>
            <a:endParaRPr sz="1000" kern="0">
              <a:solidFill>
                <a:srgbClr val="FFFFFF"/>
              </a:solidFill>
              <a:ea typeface="Arial"/>
              <a:cs typeface="Arial"/>
              <a:sym typeface="Arial"/>
            </a:endParaRPr>
          </a:p>
        </p:txBody>
      </p:sp>
      <p:sp>
        <p:nvSpPr>
          <p:cNvPr id="175" name="Google Shape;175;p17"/>
          <p:cNvSpPr/>
          <p:nvPr/>
        </p:nvSpPr>
        <p:spPr>
          <a:xfrm>
            <a:off x="5703804" y="2522245"/>
            <a:ext cx="1113451" cy="320040"/>
          </a:xfrm>
          <a:prstGeom prst="rect">
            <a:avLst/>
          </a:prstGeom>
          <a:solidFill>
            <a:schemeClr val="accent5"/>
          </a:solidFill>
          <a:ln w="12700" cap="sq" cmpd="sng">
            <a:solidFill>
              <a:srgbClr val="B7994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Font typeface="Arial"/>
              <a:buNone/>
            </a:pPr>
            <a:r>
              <a:rPr lang="en-US" sz="1000" kern="0">
                <a:solidFill>
                  <a:srgbClr val="FFFFFF"/>
                </a:solidFill>
                <a:ea typeface="Arial"/>
                <a:cs typeface="Arial"/>
                <a:sym typeface="Arial"/>
              </a:rPr>
              <a:t>Plan purchased After call</a:t>
            </a:r>
            <a:endParaRPr sz="1000" kern="0">
              <a:solidFill>
                <a:srgbClr val="FFFFFF"/>
              </a:solidFill>
              <a:ea typeface="Arial"/>
              <a:cs typeface="Arial"/>
              <a:sym typeface="Arial"/>
            </a:endParaRPr>
          </a:p>
        </p:txBody>
      </p:sp>
      <p:sp>
        <p:nvSpPr>
          <p:cNvPr id="176" name="Google Shape;176;p17"/>
          <p:cNvSpPr/>
          <p:nvPr/>
        </p:nvSpPr>
        <p:spPr>
          <a:xfrm>
            <a:off x="5075525" y="1627883"/>
            <a:ext cx="411480" cy="173736"/>
          </a:xfrm>
          <a:prstGeom prst="rightArrow">
            <a:avLst>
              <a:gd name="adj1" fmla="val 50000"/>
              <a:gd name="adj2" fmla="val 50000"/>
            </a:avLst>
          </a:prstGeom>
          <a:solidFill>
            <a:schemeClr val="lt1"/>
          </a:solidFill>
          <a:ln w="12700" cap="sq"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Font typeface="Arial"/>
              <a:buNone/>
            </a:pPr>
            <a:endParaRPr sz="1400" kern="0">
              <a:solidFill>
                <a:srgbClr val="000000"/>
              </a:solidFill>
              <a:ea typeface="Arial"/>
              <a:cs typeface="Arial"/>
              <a:sym typeface="Arial"/>
            </a:endParaRPr>
          </a:p>
        </p:txBody>
      </p:sp>
      <p:sp>
        <p:nvSpPr>
          <p:cNvPr id="177" name="Google Shape;177;p17"/>
          <p:cNvSpPr/>
          <p:nvPr/>
        </p:nvSpPr>
        <p:spPr>
          <a:xfrm>
            <a:off x="5729990" y="3063433"/>
            <a:ext cx="1113451" cy="320040"/>
          </a:xfrm>
          <a:prstGeom prst="rect">
            <a:avLst/>
          </a:prstGeom>
          <a:solidFill>
            <a:schemeClr val="accent5"/>
          </a:solidFill>
          <a:ln w="12700" cap="sq" cmpd="sng">
            <a:solidFill>
              <a:srgbClr val="B7994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Font typeface="Arial"/>
              <a:buNone/>
            </a:pPr>
            <a:r>
              <a:rPr lang="en-US" sz="1000" kern="0">
                <a:solidFill>
                  <a:srgbClr val="FFFFFF"/>
                </a:solidFill>
                <a:ea typeface="Arial"/>
                <a:cs typeface="Arial"/>
                <a:sym typeface="Arial"/>
              </a:rPr>
              <a:t>Plan purchased Before call</a:t>
            </a:r>
            <a:endParaRPr sz="1000" kern="0">
              <a:solidFill>
                <a:srgbClr val="FFFFFF"/>
              </a:solidFill>
              <a:ea typeface="Arial"/>
              <a:cs typeface="Arial"/>
              <a:sym typeface="Arial"/>
            </a:endParaRPr>
          </a:p>
        </p:txBody>
      </p:sp>
      <p:cxnSp>
        <p:nvCxnSpPr>
          <p:cNvPr id="178" name="Google Shape;178;p17"/>
          <p:cNvCxnSpPr>
            <a:stCxn id="172" idx="3"/>
            <a:endCxn id="171" idx="1"/>
          </p:cNvCxnSpPr>
          <p:nvPr/>
        </p:nvCxnSpPr>
        <p:spPr>
          <a:xfrm>
            <a:off x="6645700" y="1702863"/>
            <a:ext cx="1266000" cy="401100"/>
          </a:xfrm>
          <a:prstGeom prst="bentConnector3">
            <a:avLst>
              <a:gd name="adj1" fmla="val 50000"/>
            </a:avLst>
          </a:prstGeom>
          <a:noFill/>
          <a:ln w="12700" cap="sq" cmpd="sng">
            <a:solidFill>
              <a:schemeClr val="accent1"/>
            </a:solidFill>
            <a:prstDash val="solid"/>
            <a:round/>
            <a:headEnd type="none" w="sm" len="sm"/>
            <a:tailEnd type="triangle" w="med" len="med"/>
          </a:ln>
        </p:spPr>
      </p:cxnSp>
      <p:cxnSp>
        <p:nvCxnSpPr>
          <p:cNvPr id="179" name="Google Shape;179;p17"/>
          <p:cNvCxnSpPr>
            <a:stCxn id="177" idx="3"/>
            <a:endCxn id="171" idx="2"/>
          </p:cNvCxnSpPr>
          <p:nvPr/>
        </p:nvCxnSpPr>
        <p:spPr>
          <a:xfrm rot="10800000" flipH="1">
            <a:off x="6843440" y="2264053"/>
            <a:ext cx="1521000" cy="959400"/>
          </a:xfrm>
          <a:prstGeom prst="bentConnector2">
            <a:avLst/>
          </a:prstGeom>
          <a:noFill/>
          <a:ln w="12700" cap="sq" cmpd="sng">
            <a:solidFill>
              <a:schemeClr val="accent1"/>
            </a:solidFill>
            <a:prstDash val="solid"/>
            <a:round/>
            <a:headEnd type="none" w="sm" len="sm"/>
            <a:tailEnd type="triangle" w="med" len="med"/>
          </a:ln>
        </p:spPr>
      </p:cxnSp>
      <p:cxnSp>
        <p:nvCxnSpPr>
          <p:cNvPr id="180" name="Google Shape;180;p17"/>
          <p:cNvCxnSpPr>
            <a:stCxn id="174" idx="3"/>
            <a:endCxn id="177" idx="1"/>
          </p:cNvCxnSpPr>
          <p:nvPr/>
        </p:nvCxnSpPr>
        <p:spPr>
          <a:xfrm>
            <a:off x="5162000" y="2342807"/>
            <a:ext cx="567900" cy="880500"/>
          </a:xfrm>
          <a:prstGeom prst="bentConnector3">
            <a:avLst>
              <a:gd name="adj1" fmla="val 50000"/>
            </a:avLst>
          </a:prstGeom>
          <a:noFill/>
          <a:ln w="12700" cap="sq" cmpd="sng">
            <a:solidFill>
              <a:schemeClr val="accent1"/>
            </a:solidFill>
            <a:prstDash val="solid"/>
            <a:round/>
            <a:headEnd type="none" w="sm" len="sm"/>
            <a:tailEnd type="triangle" w="med" len="med"/>
          </a:ln>
        </p:spPr>
      </p:cxnSp>
      <p:cxnSp>
        <p:nvCxnSpPr>
          <p:cNvPr id="181" name="Google Shape;181;p17"/>
          <p:cNvCxnSpPr>
            <a:stCxn id="174" idx="3"/>
            <a:endCxn id="175" idx="1"/>
          </p:cNvCxnSpPr>
          <p:nvPr/>
        </p:nvCxnSpPr>
        <p:spPr>
          <a:xfrm>
            <a:off x="5162000" y="2342807"/>
            <a:ext cx="541800" cy="339600"/>
          </a:xfrm>
          <a:prstGeom prst="bentConnector3">
            <a:avLst>
              <a:gd name="adj1" fmla="val 50000"/>
            </a:avLst>
          </a:prstGeom>
          <a:noFill/>
          <a:ln w="12700" cap="sq" cmpd="sng">
            <a:solidFill>
              <a:schemeClr val="accent1"/>
            </a:solidFill>
            <a:prstDash val="solid"/>
            <a:round/>
            <a:headEnd type="none" w="sm" len="sm"/>
            <a:tailEnd type="triangle" w="med" len="med"/>
          </a:ln>
        </p:spPr>
      </p:cxnSp>
      <p:sp>
        <p:nvSpPr>
          <p:cNvPr id="182" name="Google Shape;182;p17"/>
          <p:cNvSpPr/>
          <p:nvPr/>
        </p:nvSpPr>
        <p:spPr>
          <a:xfrm>
            <a:off x="5590827" y="2238515"/>
            <a:ext cx="1339403" cy="1445787"/>
          </a:xfrm>
          <a:prstGeom prst="rect">
            <a:avLst/>
          </a:prstGeom>
          <a:noFill/>
          <a:ln w="12700" cap="sq"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183" name="Google Shape;183;p17"/>
          <p:cNvSpPr txBox="1"/>
          <p:nvPr/>
        </p:nvSpPr>
        <p:spPr>
          <a:xfrm>
            <a:off x="2723682" y="1273557"/>
            <a:ext cx="1358142" cy="246221"/>
          </a:xfrm>
          <a:prstGeom prst="rect">
            <a:avLst/>
          </a:prstGeom>
          <a:noFill/>
          <a:ln>
            <a:noFill/>
          </a:ln>
        </p:spPr>
        <p:txBody>
          <a:bodyPr spcFirstLastPara="1" wrap="square" lIns="91425" tIns="45700" rIns="91425" bIns="45700" anchor="t" anchorCtr="0">
            <a:noAutofit/>
          </a:bodyPr>
          <a:lstStyle/>
          <a:p>
            <a:pPr>
              <a:buClr>
                <a:srgbClr val="000000"/>
              </a:buClr>
              <a:buFont typeface="Arial"/>
              <a:buNone/>
            </a:pPr>
            <a:r>
              <a:rPr lang="en-US" sz="1000" b="1" kern="0">
                <a:solidFill>
                  <a:srgbClr val="000000"/>
                </a:solidFill>
                <a:ea typeface="Arial"/>
                <a:cs typeface="Arial"/>
                <a:sym typeface="Arial"/>
              </a:rPr>
              <a:t>(29%,95k)</a:t>
            </a:r>
            <a:endParaRPr sz="1000" b="1" kern="0">
              <a:solidFill>
                <a:srgbClr val="000000"/>
              </a:solidFill>
              <a:ea typeface="Arial"/>
              <a:cs typeface="Arial"/>
              <a:sym typeface="Arial"/>
            </a:endParaRPr>
          </a:p>
        </p:txBody>
      </p:sp>
      <p:sp>
        <p:nvSpPr>
          <p:cNvPr id="184" name="Google Shape;184;p17"/>
          <p:cNvSpPr/>
          <p:nvPr/>
        </p:nvSpPr>
        <p:spPr>
          <a:xfrm>
            <a:off x="4077372" y="1309772"/>
            <a:ext cx="1057709" cy="255842"/>
          </a:xfrm>
          <a:prstGeom prst="rect">
            <a:avLst/>
          </a:prstGeom>
          <a:noFill/>
          <a:ln>
            <a:noFill/>
          </a:ln>
        </p:spPr>
        <p:txBody>
          <a:bodyPr spcFirstLastPara="1" wrap="square" lIns="91425" tIns="45700" rIns="91425" bIns="45700" anchor="t" anchorCtr="0">
            <a:noAutofit/>
          </a:bodyPr>
          <a:lstStyle/>
          <a:p>
            <a:pPr>
              <a:buClr>
                <a:srgbClr val="000000"/>
              </a:buClr>
              <a:buFont typeface="Arial"/>
              <a:buNone/>
            </a:pPr>
            <a:r>
              <a:rPr lang="en-US" sz="1000" b="1" kern="0" dirty="0">
                <a:solidFill>
                  <a:srgbClr val="000000"/>
                </a:solidFill>
                <a:ea typeface="Arial"/>
                <a:cs typeface="Arial"/>
                <a:sym typeface="Arial"/>
              </a:rPr>
              <a:t>(92.6%,88k)</a:t>
            </a:r>
            <a:endParaRPr sz="1000" b="1" kern="0" dirty="0">
              <a:solidFill>
                <a:srgbClr val="000000"/>
              </a:solidFill>
              <a:ea typeface="Arial"/>
              <a:cs typeface="Arial"/>
              <a:sym typeface="Arial"/>
            </a:endParaRPr>
          </a:p>
        </p:txBody>
      </p:sp>
      <p:sp>
        <p:nvSpPr>
          <p:cNvPr id="185" name="Google Shape;185;p17"/>
          <p:cNvSpPr/>
          <p:nvPr/>
        </p:nvSpPr>
        <p:spPr>
          <a:xfrm>
            <a:off x="5787935" y="2283829"/>
            <a:ext cx="843501" cy="246221"/>
          </a:xfrm>
          <a:prstGeom prst="rect">
            <a:avLst/>
          </a:prstGeom>
          <a:noFill/>
          <a:ln>
            <a:noFill/>
          </a:ln>
        </p:spPr>
        <p:txBody>
          <a:bodyPr spcFirstLastPara="1" wrap="square" lIns="91425" tIns="45700" rIns="91425" bIns="45700" anchor="t" anchorCtr="0">
            <a:noAutofit/>
          </a:bodyPr>
          <a:lstStyle/>
          <a:p>
            <a:pPr>
              <a:buClr>
                <a:srgbClr val="000000"/>
              </a:buClr>
              <a:buFont typeface="Arial"/>
              <a:buNone/>
            </a:pPr>
            <a:r>
              <a:rPr lang="en-US" sz="1000" b="1" kern="0">
                <a:solidFill>
                  <a:srgbClr val="000000"/>
                </a:solidFill>
                <a:ea typeface="Arial"/>
                <a:cs typeface="Arial"/>
                <a:sym typeface="Arial"/>
              </a:rPr>
              <a:t>(18%,935k)</a:t>
            </a:r>
            <a:endParaRPr sz="1000" b="1" kern="0">
              <a:solidFill>
                <a:srgbClr val="000000"/>
              </a:solidFill>
              <a:ea typeface="Arial"/>
              <a:cs typeface="Arial"/>
              <a:sym typeface="Arial"/>
            </a:endParaRPr>
          </a:p>
        </p:txBody>
      </p:sp>
      <p:sp>
        <p:nvSpPr>
          <p:cNvPr id="186" name="Google Shape;186;p17"/>
          <p:cNvSpPr/>
          <p:nvPr/>
        </p:nvSpPr>
        <p:spPr>
          <a:xfrm>
            <a:off x="4327640" y="2488956"/>
            <a:ext cx="927619" cy="246221"/>
          </a:xfrm>
          <a:prstGeom prst="rect">
            <a:avLst/>
          </a:prstGeom>
          <a:noFill/>
          <a:ln>
            <a:noFill/>
          </a:ln>
        </p:spPr>
        <p:txBody>
          <a:bodyPr spcFirstLastPara="1" wrap="square" lIns="91425" tIns="45700" rIns="91425" bIns="45700" anchor="t" anchorCtr="0">
            <a:noAutofit/>
          </a:bodyPr>
          <a:lstStyle/>
          <a:p>
            <a:pPr>
              <a:buClr>
                <a:srgbClr val="000000"/>
              </a:buClr>
              <a:buFont typeface="Arial"/>
              <a:buNone/>
            </a:pPr>
            <a:r>
              <a:rPr lang="en-US" sz="1000" b="1" kern="0">
                <a:solidFill>
                  <a:srgbClr val="000000"/>
                </a:solidFill>
                <a:ea typeface="Arial"/>
                <a:cs typeface="Arial"/>
                <a:sym typeface="Arial"/>
              </a:rPr>
              <a:t>(5.4%,5.2k)</a:t>
            </a:r>
            <a:endParaRPr sz="1000" b="1" kern="0">
              <a:solidFill>
                <a:srgbClr val="000000"/>
              </a:solidFill>
              <a:ea typeface="Arial"/>
              <a:cs typeface="Arial"/>
              <a:sym typeface="Arial"/>
            </a:endParaRPr>
          </a:p>
        </p:txBody>
      </p:sp>
      <p:sp>
        <p:nvSpPr>
          <p:cNvPr id="187" name="Google Shape;187;p17"/>
          <p:cNvSpPr/>
          <p:nvPr/>
        </p:nvSpPr>
        <p:spPr>
          <a:xfrm>
            <a:off x="5850085" y="3362807"/>
            <a:ext cx="1591231" cy="246221"/>
          </a:xfrm>
          <a:prstGeom prst="rect">
            <a:avLst/>
          </a:prstGeom>
          <a:noFill/>
          <a:ln>
            <a:noFill/>
          </a:ln>
        </p:spPr>
        <p:txBody>
          <a:bodyPr spcFirstLastPara="1" wrap="square" lIns="91425" tIns="45700" rIns="91425" bIns="45700" anchor="t" anchorCtr="0">
            <a:noAutofit/>
          </a:bodyPr>
          <a:lstStyle/>
          <a:p>
            <a:pPr>
              <a:buClr>
                <a:srgbClr val="000000"/>
              </a:buClr>
              <a:buFont typeface="Arial"/>
              <a:buNone/>
            </a:pPr>
            <a:r>
              <a:rPr lang="en-US" sz="1000" b="1" kern="0">
                <a:solidFill>
                  <a:srgbClr val="000000"/>
                </a:solidFill>
                <a:ea typeface="Arial"/>
                <a:cs typeface="Arial"/>
                <a:sym typeface="Arial"/>
              </a:rPr>
              <a:t>(57.7%,3k)</a:t>
            </a:r>
            <a:endParaRPr sz="1000" b="1" kern="0">
              <a:solidFill>
                <a:srgbClr val="000000"/>
              </a:solidFill>
              <a:ea typeface="Arial"/>
              <a:cs typeface="Arial"/>
              <a:sym typeface="Arial"/>
            </a:endParaRPr>
          </a:p>
        </p:txBody>
      </p:sp>
      <p:sp>
        <p:nvSpPr>
          <p:cNvPr id="188" name="Google Shape;188;p17"/>
          <p:cNvSpPr/>
          <p:nvPr/>
        </p:nvSpPr>
        <p:spPr>
          <a:xfrm>
            <a:off x="5493844" y="1304003"/>
            <a:ext cx="1413934" cy="281993"/>
          </a:xfrm>
          <a:prstGeom prst="rect">
            <a:avLst/>
          </a:prstGeom>
          <a:noFill/>
          <a:ln>
            <a:noFill/>
          </a:ln>
        </p:spPr>
        <p:txBody>
          <a:bodyPr spcFirstLastPara="1" wrap="square" lIns="91425" tIns="45700" rIns="91425" bIns="45700" anchor="t" anchorCtr="0">
            <a:noAutofit/>
          </a:bodyPr>
          <a:lstStyle/>
          <a:p>
            <a:pPr>
              <a:buClr>
                <a:srgbClr val="000000"/>
              </a:buClr>
              <a:buFont typeface="Arial"/>
              <a:buNone/>
            </a:pPr>
            <a:r>
              <a:rPr lang="en-US" sz="1100" b="1" kern="0" dirty="0">
                <a:solidFill>
                  <a:srgbClr val="000000"/>
                </a:solidFill>
                <a:ea typeface="Arial"/>
                <a:cs typeface="Arial"/>
                <a:sym typeface="Arial"/>
              </a:rPr>
              <a:t>(62.5%,55k)</a:t>
            </a:r>
            <a:endParaRPr sz="1100" b="1" kern="0" dirty="0">
              <a:solidFill>
                <a:srgbClr val="000000"/>
              </a:solidFill>
              <a:ea typeface="Arial"/>
              <a:cs typeface="Arial"/>
              <a:sym typeface="Arial"/>
            </a:endParaRPr>
          </a:p>
        </p:txBody>
      </p:sp>
      <p:sp>
        <p:nvSpPr>
          <p:cNvPr id="189" name="Google Shape;189;p17"/>
          <p:cNvSpPr txBox="1"/>
          <p:nvPr/>
        </p:nvSpPr>
        <p:spPr>
          <a:xfrm>
            <a:off x="404275" y="2961409"/>
            <a:ext cx="4525399" cy="1831271"/>
          </a:xfrm>
          <a:prstGeom prst="rect">
            <a:avLst/>
          </a:prstGeom>
          <a:noFill/>
          <a:ln>
            <a:noFill/>
          </a:ln>
        </p:spPr>
        <p:txBody>
          <a:bodyPr spcFirstLastPara="1" wrap="square" lIns="91425" tIns="45700" rIns="91425" bIns="45700" anchor="t" anchorCtr="0">
            <a:noAutofit/>
          </a:bodyPr>
          <a:lstStyle/>
          <a:p>
            <a:pPr marL="285743" indent="-285743">
              <a:buClr>
                <a:srgbClr val="000000"/>
              </a:buClr>
              <a:buSzPts val="1100"/>
              <a:buFont typeface="Noto Sans Symbols"/>
              <a:buChar char="▪"/>
            </a:pPr>
            <a:r>
              <a:rPr lang="en-US" sz="1100" kern="0">
                <a:solidFill>
                  <a:srgbClr val="000000"/>
                </a:solidFill>
                <a:latin typeface="Neue Haas Grotesk Text Std"/>
                <a:ea typeface="Neue Haas Grotesk Text Std"/>
                <a:cs typeface="Neue Haas Grotesk Text Std"/>
                <a:sym typeface="Neue Haas Grotesk Text Std"/>
              </a:rPr>
              <a:t>From</a:t>
            </a:r>
            <a:r>
              <a:rPr lang="en-US" sz="1100" kern="0">
                <a:solidFill>
                  <a:srgbClr val="000000"/>
                </a:solidFill>
                <a:ea typeface="Arial"/>
                <a:cs typeface="Arial"/>
                <a:sym typeface="Arial"/>
              </a:rPr>
              <a:t> the analysis it appears that </a:t>
            </a:r>
            <a:r>
              <a:rPr lang="en-US" sz="1100" b="1" kern="0">
                <a:solidFill>
                  <a:srgbClr val="000000"/>
                </a:solidFill>
                <a:ea typeface="Arial"/>
                <a:cs typeface="Arial"/>
                <a:sym typeface="Arial"/>
              </a:rPr>
              <a:t>5.4%</a:t>
            </a:r>
            <a:r>
              <a:rPr lang="en-US" sz="1100" kern="0">
                <a:solidFill>
                  <a:srgbClr val="000000"/>
                </a:solidFill>
                <a:ea typeface="Arial"/>
                <a:cs typeface="Arial"/>
                <a:sym typeface="Arial"/>
              </a:rPr>
              <a:t> of the travelers who encountered error in session called customer service and 18% of them purchased plan after they called.</a:t>
            </a:r>
            <a:endParaRPr sz="1400" kern="0">
              <a:solidFill>
                <a:srgbClr val="000000"/>
              </a:solidFill>
              <a:cs typeface="Arial"/>
              <a:sym typeface="Arial"/>
            </a:endParaRPr>
          </a:p>
          <a:p>
            <a:pPr marL="285743" indent="-285743">
              <a:buClr>
                <a:srgbClr val="000000"/>
              </a:buClr>
              <a:buSzPts val="1100"/>
              <a:buFont typeface="Noto Sans Symbols"/>
              <a:buChar char="▪"/>
            </a:pPr>
            <a:r>
              <a:rPr lang="en-US" sz="1100" kern="0">
                <a:solidFill>
                  <a:srgbClr val="000000"/>
                </a:solidFill>
                <a:ea typeface="Arial"/>
                <a:cs typeface="Arial"/>
                <a:sym typeface="Arial"/>
              </a:rPr>
              <a:t>Probable areas leading to session errors can be evaluated.</a:t>
            </a:r>
            <a:endParaRPr sz="1400" kern="0">
              <a:solidFill>
                <a:srgbClr val="000000"/>
              </a:solidFill>
              <a:cs typeface="Arial"/>
              <a:sym typeface="Arial"/>
            </a:endParaRPr>
          </a:p>
          <a:p>
            <a:pPr marL="285743" indent="-285743">
              <a:buClr>
                <a:srgbClr val="000000"/>
              </a:buClr>
              <a:buSzPts val="1100"/>
              <a:buFont typeface="Noto Sans Symbols"/>
              <a:buChar char="▪"/>
            </a:pPr>
            <a:r>
              <a:rPr lang="en-US" sz="1100" kern="0">
                <a:solidFill>
                  <a:srgbClr val="000000"/>
                </a:solidFill>
                <a:ea typeface="Arial"/>
                <a:cs typeface="Arial"/>
                <a:sym typeface="Arial"/>
              </a:rPr>
              <a:t>Evaluating the chat bot commands to make it simpler to the customers can result in reduction of call volume.</a:t>
            </a:r>
            <a:endParaRPr sz="1400" kern="0">
              <a:solidFill>
                <a:srgbClr val="000000"/>
              </a:solidFill>
              <a:cs typeface="Arial"/>
              <a:sym typeface="Arial"/>
            </a:endParaRPr>
          </a:p>
          <a:p>
            <a:pPr marL="285743" indent="-285743">
              <a:buClr>
                <a:srgbClr val="000000"/>
              </a:buClr>
              <a:buSzPts val="1100"/>
              <a:buFont typeface="Noto Sans Symbols"/>
              <a:buChar char="▪"/>
            </a:pPr>
            <a:r>
              <a:rPr lang="en-US" sz="1100" kern="0">
                <a:solidFill>
                  <a:srgbClr val="000000"/>
                </a:solidFill>
                <a:ea typeface="Arial"/>
                <a:cs typeface="Arial"/>
                <a:sym typeface="Arial"/>
              </a:rPr>
              <a:t>Building propensity models to identify customers who are having a higher propensity to travel can be detected earlier and target them for upselling of products results in increased revenue.</a:t>
            </a:r>
            <a:endParaRPr sz="1100" kern="0">
              <a:solidFill>
                <a:srgbClr val="000000"/>
              </a:solidFill>
              <a:ea typeface="Arial"/>
              <a:cs typeface="Arial"/>
              <a:sym typeface="Arial"/>
            </a:endParaRPr>
          </a:p>
          <a:p>
            <a:pPr>
              <a:buClr>
                <a:srgbClr val="000000"/>
              </a:buClr>
              <a:buFont typeface="Arial"/>
              <a:buNone/>
            </a:pPr>
            <a:endParaRPr sz="1400" kern="0">
              <a:solidFill>
                <a:srgbClr val="000000"/>
              </a:solidFill>
              <a:ea typeface="Arial"/>
              <a:cs typeface="Arial"/>
              <a:sym typeface="Arial"/>
            </a:endParaRPr>
          </a:p>
        </p:txBody>
      </p:sp>
    </p:spTree>
    <p:extLst>
      <p:ext uri="{BB962C8B-B14F-4D97-AF65-F5344CB8AC3E}">
        <p14:creationId xmlns:p14="http://schemas.microsoft.com/office/powerpoint/2010/main" val="2216108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07989"/>
            <a:ext cx="9144000" cy="3727522"/>
          </a:xfrm>
          <a:prstGeom prst="rect">
            <a:avLst/>
          </a:prstGeom>
        </p:spPr>
      </p:pic>
    </p:spTree>
    <p:extLst>
      <p:ext uri="{BB962C8B-B14F-4D97-AF65-F5344CB8AC3E}">
        <p14:creationId xmlns:p14="http://schemas.microsoft.com/office/powerpoint/2010/main" val="1390225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49656" y="664269"/>
            <a:ext cx="8237144" cy="3783942"/>
          </a:xfrm>
          <a:prstGeom prst="rect">
            <a:avLst/>
          </a:prstGeom>
        </p:spPr>
      </p:pic>
      <p:sp>
        <p:nvSpPr>
          <p:cNvPr id="3" name="Slide Number Placeholder 2"/>
          <p:cNvSpPr>
            <a:spLocks noGrp="1"/>
          </p:cNvSpPr>
          <p:nvPr>
            <p:ph type="sldNum" idx="12"/>
          </p:nvPr>
        </p:nvSpPr>
        <p:spPr/>
        <p:txBody>
          <a:bodyPr/>
          <a:lstStyle/>
          <a:p>
            <a:pPr algn="r">
              <a:buSzPct val="25000"/>
            </a:pPr>
            <a:fld id="{00000000-1234-1234-1234-123412341234}" type="slidenum">
              <a:rPr lang="en" sz="619">
                <a:solidFill>
                  <a:schemeClr val="dk1"/>
                </a:solidFill>
              </a:rPr>
              <a:pPr algn="r">
                <a:buSzPct val="25000"/>
              </a:pPr>
              <a:t>6</a:t>
            </a:fld>
            <a:endParaRPr lang="en" sz="619">
              <a:solidFill>
                <a:schemeClr val="dk1"/>
              </a:solidFill>
            </a:endParaRPr>
          </a:p>
        </p:txBody>
      </p:sp>
      <p:sp>
        <p:nvSpPr>
          <p:cNvPr id="6" name="Title 3"/>
          <p:cNvSpPr>
            <a:spLocks noGrp="1"/>
          </p:cNvSpPr>
          <p:nvPr>
            <p:ph type="title"/>
          </p:nvPr>
        </p:nvSpPr>
        <p:spPr>
          <a:xfrm>
            <a:off x="470147" y="295935"/>
            <a:ext cx="3575746" cy="285235"/>
          </a:xfrm>
        </p:spPr>
        <p:txBody>
          <a:bodyPr/>
          <a:lstStyle/>
          <a:p>
            <a:r>
              <a:rPr lang="en-US" sz="1239" dirty="0"/>
              <a:t>Sankey Chart for Travelers without Intent*</a:t>
            </a:r>
          </a:p>
        </p:txBody>
      </p:sp>
      <p:sp>
        <p:nvSpPr>
          <p:cNvPr id="19" name="TextBox 18">
            <a:extLst>
              <a:ext uri="{FF2B5EF4-FFF2-40B4-BE49-F238E27FC236}">
                <a16:creationId xmlns="" xmlns:a16="http://schemas.microsoft.com/office/drawing/2014/main" id="{54C8B3B9-B31A-4B49-95B8-83391F8BBC91}"/>
              </a:ext>
            </a:extLst>
          </p:cNvPr>
          <p:cNvSpPr txBox="1"/>
          <p:nvPr/>
        </p:nvSpPr>
        <p:spPr>
          <a:xfrm>
            <a:off x="6651000" y="4427217"/>
            <a:ext cx="2500026" cy="391839"/>
          </a:xfrm>
          <a:prstGeom prst="rect">
            <a:avLst/>
          </a:prstGeom>
          <a:noFill/>
        </p:spPr>
        <p:txBody>
          <a:bodyPr wrap="square" rtlCol="0">
            <a:spAutoFit/>
          </a:bodyPr>
          <a:lstStyle/>
          <a:p>
            <a:r>
              <a:rPr lang="en-US" sz="619" dirty="0"/>
              <a:t>N-size: Customers whose sequence length </a:t>
            </a:r>
            <a:r>
              <a:rPr lang="en-US" sz="708" dirty="0"/>
              <a:t>≤</a:t>
            </a:r>
            <a:r>
              <a:rPr lang="en-US" sz="619" dirty="0"/>
              <a:t> 15 (~4.8 M)</a:t>
            </a:r>
          </a:p>
          <a:p>
            <a:r>
              <a:rPr lang="en-US" sz="619" dirty="0"/>
              <a:t>Travelers within </a:t>
            </a:r>
            <a:r>
              <a:rPr lang="en-US" sz="619" b="1" dirty="0"/>
              <a:t>Oct’18 – Jun’19</a:t>
            </a:r>
          </a:p>
          <a:p>
            <a:r>
              <a:rPr lang="en-US" sz="619" dirty="0"/>
              <a:t>Exit Point – Bill Due Date + 2 weeks</a:t>
            </a:r>
          </a:p>
        </p:txBody>
      </p:sp>
      <p:sp>
        <p:nvSpPr>
          <p:cNvPr id="20" name="TextBox 19"/>
          <p:cNvSpPr txBox="1"/>
          <p:nvPr/>
        </p:nvSpPr>
        <p:spPr>
          <a:xfrm>
            <a:off x="210518" y="1386067"/>
            <a:ext cx="327654" cy="2064630"/>
          </a:xfrm>
          <a:prstGeom prst="rect">
            <a:avLst/>
          </a:prstGeom>
          <a:noFill/>
        </p:spPr>
        <p:txBody>
          <a:bodyPr vert="vert270" wrap="square" rtlCol="0">
            <a:spAutoFit/>
          </a:bodyPr>
          <a:lstStyle/>
          <a:p>
            <a:r>
              <a:rPr lang="en-US" sz="929" b="1" dirty="0"/>
              <a:t># of Lines in interaction</a:t>
            </a:r>
          </a:p>
        </p:txBody>
      </p:sp>
      <p:sp>
        <p:nvSpPr>
          <p:cNvPr id="21" name="TextBox 20"/>
          <p:cNvSpPr txBox="1"/>
          <p:nvPr/>
        </p:nvSpPr>
        <p:spPr>
          <a:xfrm>
            <a:off x="3703801" y="4281929"/>
            <a:ext cx="2749892" cy="235321"/>
          </a:xfrm>
          <a:prstGeom prst="rect">
            <a:avLst/>
          </a:prstGeom>
          <a:noFill/>
        </p:spPr>
        <p:txBody>
          <a:bodyPr wrap="square" rtlCol="0">
            <a:spAutoFit/>
          </a:bodyPr>
          <a:lstStyle/>
          <a:p>
            <a:r>
              <a:rPr lang="en-US" sz="929" b="1" dirty="0"/>
              <a:t>Interaction Sequence </a:t>
            </a:r>
          </a:p>
        </p:txBody>
      </p:sp>
      <p:sp>
        <p:nvSpPr>
          <p:cNvPr id="24" name="TextBox 23"/>
          <p:cNvSpPr txBox="1"/>
          <p:nvPr/>
        </p:nvSpPr>
        <p:spPr>
          <a:xfrm>
            <a:off x="462141" y="2446199"/>
            <a:ext cx="776286" cy="228524"/>
          </a:xfrm>
          <a:prstGeom prst="rect">
            <a:avLst/>
          </a:prstGeom>
          <a:noFill/>
        </p:spPr>
        <p:txBody>
          <a:bodyPr wrap="square" rtlCol="0">
            <a:spAutoFit/>
          </a:bodyPr>
          <a:lstStyle/>
          <a:p>
            <a:r>
              <a:rPr lang="en-US" sz="885" b="1" dirty="0"/>
              <a:t>7.4 M</a:t>
            </a:r>
          </a:p>
        </p:txBody>
      </p:sp>
      <p:sp>
        <p:nvSpPr>
          <p:cNvPr id="36" name="TextBox 35"/>
          <p:cNvSpPr txBox="1"/>
          <p:nvPr/>
        </p:nvSpPr>
        <p:spPr>
          <a:xfrm>
            <a:off x="1754682" y="4046209"/>
            <a:ext cx="776286" cy="228524"/>
          </a:xfrm>
          <a:prstGeom prst="rect">
            <a:avLst/>
          </a:prstGeom>
          <a:noFill/>
        </p:spPr>
        <p:txBody>
          <a:bodyPr wrap="square" rtlCol="0">
            <a:spAutoFit/>
          </a:bodyPr>
          <a:lstStyle/>
          <a:p>
            <a:r>
              <a:rPr lang="en-US" sz="885" b="1" dirty="0"/>
              <a:t>175K</a:t>
            </a:r>
          </a:p>
        </p:txBody>
      </p:sp>
      <p:graphicFrame>
        <p:nvGraphicFramePr>
          <p:cNvPr id="23" name="Table 22"/>
          <p:cNvGraphicFramePr>
            <a:graphicFrameLocks noGrp="1"/>
          </p:cNvGraphicFramePr>
          <p:nvPr/>
        </p:nvGraphicFramePr>
        <p:xfrm>
          <a:off x="7226988" y="770925"/>
          <a:ext cx="1337392" cy="1303680"/>
        </p:xfrm>
        <a:graphic>
          <a:graphicData uri="http://schemas.openxmlformats.org/drawingml/2006/table">
            <a:tbl>
              <a:tblPr/>
              <a:tblGrid>
                <a:gridCol w="797940">
                  <a:extLst>
                    <a:ext uri="{9D8B030D-6E8A-4147-A177-3AD203B41FA5}">
                      <a16:colId xmlns="" xmlns:a16="http://schemas.microsoft.com/office/drawing/2014/main" val="20000"/>
                    </a:ext>
                  </a:extLst>
                </a:gridCol>
                <a:gridCol w="539452">
                  <a:extLst>
                    <a:ext uri="{9D8B030D-6E8A-4147-A177-3AD203B41FA5}">
                      <a16:colId xmlns="" xmlns:a16="http://schemas.microsoft.com/office/drawing/2014/main" val="20001"/>
                    </a:ext>
                  </a:extLst>
                </a:gridCol>
              </a:tblGrid>
              <a:tr h="162960">
                <a:tc>
                  <a:txBody>
                    <a:bodyPr/>
                    <a:lstStyle/>
                    <a:p>
                      <a:pPr algn="l" fontAlgn="b"/>
                      <a:r>
                        <a:rPr lang="en-US" sz="1000" b="1" i="0" u="none" strike="noStrike" dirty="0">
                          <a:solidFill>
                            <a:srgbClr val="000000"/>
                          </a:solidFill>
                          <a:effectLst/>
                          <a:latin typeface="Calibri" panose="020F0502020204030204" pitchFamily="34" charset="0"/>
                        </a:rPr>
                        <a:t>Intl Travel</a:t>
                      </a:r>
                    </a:p>
                  </a:txBody>
                  <a:tcPr marL="5619" marR="5619" marT="5619"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FF0000"/>
                    </a:solidFill>
                  </a:tcPr>
                </a:tc>
                <a:extLst>
                  <a:ext uri="{0D108BD9-81ED-4DB2-BD59-A6C34878D82A}">
                    <a16:rowId xmlns="" xmlns:a16="http://schemas.microsoft.com/office/drawing/2014/main" val="10000"/>
                  </a:ext>
                </a:extLst>
              </a:tr>
              <a:tr h="162960">
                <a:tc>
                  <a:txBody>
                    <a:bodyPr/>
                    <a:lstStyle/>
                    <a:p>
                      <a:pPr algn="l" fontAlgn="b"/>
                      <a:r>
                        <a:rPr lang="en-US" sz="1000" b="1" i="0" u="none" strike="noStrike">
                          <a:solidFill>
                            <a:srgbClr val="000000"/>
                          </a:solidFill>
                          <a:effectLst/>
                          <a:latin typeface="Calibri" panose="020F0502020204030204" pitchFamily="34" charset="0"/>
                        </a:rPr>
                        <a:t>Bill</a:t>
                      </a:r>
                    </a:p>
                  </a:txBody>
                  <a:tcPr marL="5619" marR="5619" marT="5619"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00B050"/>
                    </a:solidFill>
                  </a:tcPr>
                </a:tc>
                <a:extLst>
                  <a:ext uri="{0D108BD9-81ED-4DB2-BD59-A6C34878D82A}">
                    <a16:rowId xmlns="" xmlns:a16="http://schemas.microsoft.com/office/drawing/2014/main" val="10001"/>
                  </a:ext>
                </a:extLst>
              </a:tr>
              <a:tr h="162960">
                <a:tc>
                  <a:txBody>
                    <a:bodyPr/>
                    <a:lstStyle/>
                    <a:p>
                      <a:pPr algn="l" fontAlgn="b"/>
                      <a:r>
                        <a:rPr lang="en-US" sz="1000" b="1" i="0" u="none" strike="noStrike">
                          <a:solidFill>
                            <a:srgbClr val="000000"/>
                          </a:solidFill>
                          <a:effectLst/>
                          <a:latin typeface="Calibri" panose="020F0502020204030204" pitchFamily="34" charset="0"/>
                        </a:rPr>
                        <a:t>Call</a:t>
                      </a:r>
                    </a:p>
                  </a:txBody>
                  <a:tcPr marL="5619" marR="5619" marT="5619"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FFC000"/>
                    </a:solidFill>
                  </a:tcPr>
                </a:tc>
                <a:extLst>
                  <a:ext uri="{0D108BD9-81ED-4DB2-BD59-A6C34878D82A}">
                    <a16:rowId xmlns="" xmlns:a16="http://schemas.microsoft.com/office/drawing/2014/main" val="10002"/>
                  </a:ext>
                </a:extLst>
              </a:tr>
              <a:tr h="162960">
                <a:tc>
                  <a:txBody>
                    <a:bodyPr/>
                    <a:lstStyle/>
                    <a:p>
                      <a:pPr algn="l" fontAlgn="b"/>
                      <a:r>
                        <a:rPr lang="en-US" sz="1000" b="1" i="0" u="none" strike="noStrike">
                          <a:solidFill>
                            <a:srgbClr val="000000"/>
                          </a:solidFill>
                          <a:effectLst/>
                          <a:latin typeface="Calibri" panose="020F0502020204030204" pitchFamily="34" charset="0"/>
                        </a:rPr>
                        <a:t>Scat/Mobile</a:t>
                      </a:r>
                    </a:p>
                  </a:txBody>
                  <a:tcPr marL="5619" marR="5619" marT="5619"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00B0F0"/>
                    </a:solidFill>
                  </a:tcPr>
                </a:tc>
                <a:extLst>
                  <a:ext uri="{0D108BD9-81ED-4DB2-BD59-A6C34878D82A}">
                    <a16:rowId xmlns="" xmlns:a16="http://schemas.microsoft.com/office/drawing/2014/main" val="10003"/>
                  </a:ext>
                </a:extLst>
              </a:tr>
              <a:tr h="162960">
                <a:tc>
                  <a:txBody>
                    <a:bodyPr/>
                    <a:lstStyle/>
                    <a:p>
                      <a:pPr algn="l" fontAlgn="b"/>
                      <a:r>
                        <a:rPr lang="en-US" sz="1000" b="1" i="0" u="none" strike="noStrike">
                          <a:solidFill>
                            <a:srgbClr val="000000"/>
                          </a:solidFill>
                          <a:effectLst/>
                          <a:latin typeface="Calibri" panose="020F0502020204030204" pitchFamily="34" charset="0"/>
                        </a:rPr>
                        <a:t>SMS</a:t>
                      </a:r>
                    </a:p>
                  </a:txBody>
                  <a:tcPr marL="5619" marR="5619" marT="5619"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B1A0C7"/>
                    </a:solidFill>
                  </a:tcPr>
                </a:tc>
                <a:extLst>
                  <a:ext uri="{0D108BD9-81ED-4DB2-BD59-A6C34878D82A}">
                    <a16:rowId xmlns="" xmlns:a16="http://schemas.microsoft.com/office/drawing/2014/main" val="10004"/>
                  </a:ext>
                </a:extLst>
              </a:tr>
              <a:tr h="162960">
                <a:tc>
                  <a:txBody>
                    <a:bodyPr/>
                    <a:lstStyle/>
                    <a:p>
                      <a:pPr algn="l" fontAlgn="b"/>
                      <a:r>
                        <a:rPr lang="en-US" sz="1000" b="1" i="0" u="none" strike="noStrike" dirty="0">
                          <a:solidFill>
                            <a:srgbClr val="000000"/>
                          </a:solidFill>
                          <a:effectLst/>
                          <a:latin typeface="Calibri" panose="020F0502020204030204" pitchFamily="34" charset="0"/>
                        </a:rPr>
                        <a:t>TP</a:t>
                      </a:r>
                      <a:r>
                        <a:rPr lang="en-US" sz="1000" b="1" i="0" u="none" strike="noStrike" baseline="0" dirty="0">
                          <a:solidFill>
                            <a:srgbClr val="000000"/>
                          </a:solidFill>
                          <a:effectLst/>
                          <a:latin typeface="Calibri" panose="020F0502020204030204" pitchFamily="34" charset="0"/>
                        </a:rPr>
                        <a:t> </a:t>
                      </a:r>
                      <a:r>
                        <a:rPr lang="en-US" sz="1000" b="1" i="0" u="none" strike="noStrike" dirty="0">
                          <a:solidFill>
                            <a:srgbClr val="000000"/>
                          </a:solidFill>
                          <a:effectLst/>
                          <a:latin typeface="Calibri" panose="020F0502020204030204" pitchFamily="34" charset="0"/>
                        </a:rPr>
                        <a:t>Purchase</a:t>
                      </a:r>
                    </a:p>
                  </a:txBody>
                  <a:tcPr marL="5619" marR="5619" marT="5619"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FFFF00"/>
                    </a:solidFill>
                  </a:tcPr>
                </a:tc>
                <a:extLst>
                  <a:ext uri="{0D108BD9-81ED-4DB2-BD59-A6C34878D82A}">
                    <a16:rowId xmlns="" xmlns:a16="http://schemas.microsoft.com/office/drawing/2014/main" val="10005"/>
                  </a:ext>
                </a:extLst>
              </a:tr>
              <a:tr h="162960">
                <a:tc>
                  <a:txBody>
                    <a:bodyPr/>
                    <a:lstStyle/>
                    <a:p>
                      <a:pPr algn="l" fontAlgn="b"/>
                      <a:r>
                        <a:rPr lang="en-US" sz="1000" b="1" i="0" u="none" strike="noStrike">
                          <a:solidFill>
                            <a:srgbClr val="000000"/>
                          </a:solidFill>
                          <a:effectLst/>
                          <a:latin typeface="Calibri" panose="020F0502020204030204" pitchFamily="34" charset="0"/>
                        </a:rPr>
                        <a:t>Others</a:t>
                      </a:r>
                    </a:p>
                  </a:txBody>
                  <a:tcPr marL="5619" marR="5619" marT="5619"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EEECE1"/>
                    </a:solidFill>
                  </a:tcPr>
                </a:tc>
                <a:extLst>
                  <a:ext uri="{0D108BD9-81ED-4DB2-BD59-A6C34878D82A}">
                    <a16:rowId xmlns="" xmlns:a16="http://schemas.microsoft.com/office/drawing/2014/main" val="10006"/>
                  </a:ext>
                </a:extLst>
              </a:tr>
              <a:tr h="162960">
                <a:tc>
                  <a:txBody>
                    <a:bodyPr/>
                    <a:lstStyle/>
                    <a:p>
                      <a:pPr algn="l" fontAlgn="b"/>
                      <a:r>
                        <a:rPr lang="en-US" sz="1000" b="1" i="0" u="none" strike="noStrike" dirty="0">
                          <a:solidFill>
                            <a:srgbClr val="000000"/>
                          </a:solidFill>
                          <a:effectLst/>
                          <a:latin typeface="Calibri" panose="020F0502020204030204" pitchFamily="34" charset="0"/>
                        </a:rPr>
                        <a:t>Exit Point</a:t>
                      </a:r>
                    </a:p>
                  </a:txBody>
                  <a:tcPr marL="5619" marR="5619" marT="5619" marB="0" anchor="b">
                    <a:lnL>
                      <a:noFill/>
                    </a:lnL>
                    <a:lnR>
                      <a:noFill/>
                    </a:lnR>
                    <a:lnT>
                      <a:noFill/>
                    </a:lnT>
                    <a:lnB>
                      <a:noFill/>
                    </a:lnB>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000000"/>
                    </a:solidFill>
                  </a:tcPr>
                </a:tc>
                <a:extLst>
                  <a:ext uri="{0D108BD9-81ED-4DB2-BD59-A6C34878D82A}">
                    <a16:rowId xmlns="" xmlns:a16="http://schemas.microsoft.com/office/drawing/2014/main" val="10007"/>
                  </a:ext>
                </a:extLst>
              </a:tr>
            </a:tbl>
          </a:graphicData>
        </a:graphic>
      </p:graphicFrame>
      <p:sp>
        <p:nvSpPr>
          <p:cNvPr id="14" name="TextBox 13">
            <a:extLst>
              <a:ext uri="{FF2B5EF4-FFF2-40B4-BE49-F238E27FC236}">
                <a16:creationId xmlns="" xmlns:a16="http://schemas.microsoft.com/office/drawing/2014/main" id="{C1061D13-3822-4686-AC29-BB711B859E09}"/>
              </a:ext>
            </a:extLst>
          </p:cNvPr>
          <p:cNvSpPr txBox="1"/>
          <p:nvPr/>
        </p:nvSpPr>
        <p:spPr>
          <a:xfrm>
            <a:off x="1270874" y="4448998"/>
            <a:ext cx="1816458" cy="664028"/>
          </a:xfrm>
          <a:prstGeom prst="rect">
            <a:avLst/>
          </a:prstGeom>
          <a:noFill/>
        </p:spPr>
        <p:txBody>
          <a:bodyPr wrap="square" rtlCol="0">
            <a:spAutoFit/>
          </a:bodyPr>
          <a:lstStyle/>
          <a:p>
            <a:r>
              <a:rPr lang="en-US" sz="619" dirty="0"/>
              <a:t>First 8 interactions in sequence</a:t>
            </a:r>
          </a:p>
          <a:p>
            <a:r>
              <a:rPr lang="en-US" sz="619" dirty="0"/>
              <a:t>**High Bill: 40%+ growth in bill</a:t>
            </a:r>
          </a:p>
          <a:p>
            <a:r>
              <a:rPr lang="en-US" sz="619" dirty="0"/>
              <a:t>* Others = Categories apart from the legends</a:t>
            </a:r>
          </a:p>
          <a:p>
            <a:endParaRPr lang="en-US" sz="619" dirty="0"/>
          </a:p>
          <a:p>
            <a:pPr marL="151716" indent="-151716">
              <a:buFont typeface="Arial" panose="020B0604020202020204" pitchFamily="34" charset="0"/>
              <a:buChar char="•"/>
            </a:pPr>
            <a:endParaRPr lang="en-US" sz="619" dirty="0"/>
          </a:p>
        </p:txBody>
      </p:sp>
      <p:sp>
        <p:nvSpPr>
          <p:cNvPr id="12" name="TextBox 11"/>
          <p:cNvSpPr txBox="1"/>
          <p:nvPr/>
        </p:nvSpPr>
        <p:spPr>
          <a:xfrm>
            <a:off x="1546465" y="1447534"/>
            <a:ext cx="776286" cy="201274"/>
          </a:xfrm>
          <a:prstGeom prst="rect">
            <a:avLst/>
          </a:prstGeom>
          <a:noFill/>
        </p:spPr>
        <p:txBody>
          <a:bodyPr wrap="square" rtlCol="0">
            <a:spAutoFit/>
          </a:bodyPr>
          <a:lstStyle/>
          <a:p>
            <a:r>
              <a:rPr lang="en-US" sz="708" b="1" dirty="0"/>
              <a:t>4.2 M</a:t>
            </a:r>
          </a:p>
        </p:txBody>
      </p:sp>
      <p:sp>
        <p:nvSpPr>
          <p:cNvPr id="13" name="TextBox 12"/>
          <p:cNvSpPr txBox="1"/>
          <p:nvPr/>
        </p:nvSpPr>
        <p:spPr>
          <a:xfrm>
            <a:off x="1558335" y="2418382"/>
            <a:ext cx="776286" cy="201274"/>
          </a:xfrm>
          <a:prstGeom prst="rect">
            <a:avLst/>
          </a:prstGeom>
          <a:noFill/>
        </p:spPr>
        <p:txBody>
          <a:bodyPr wrap="square" rtlCol="0">
            <a:spAutoFit/>
          </a:bodyPr>
          <a:lstStyle/>
          <a:p>
            <a:r>
              <a:rPr lang="en-US" sz="708" b="1" dirty="0"/>
              <a:t>1.1 M</a:t>
            </a:r>
          </a:p>
        </p:txBody>
      </p:sp>
      <p:sp>
        <p:nvSpPr>
          <p:cNvPr id="15" name="TextBox 14"/>
          <p:cNvSpPr txBox="1"/>
          <p:nvPr/>
        </p:nvSpPr>
        <p:spPr>
          <a:xfrm>
            <a:off x="1545508" y="2838928"/>
            <a:ext cx="776286" cy="201274"/>
          </a:xfrm>
          <a:prstGeom prst="rect">
            <a:avLst/>
          </a:prstGeom>
          <a:noFill/>
        </p:spPr>
        <p:txBody>
          <a:bodyPr wrap="square" rtlCol="0">
            <a:spAutoFit/>
          </a:bodyPr>
          <a:lstStyle/>
          <a:p>
            <a:r>
              <a:rPr lang="en-US" sz="708" b="1" dirty="0"/>
              <a:t>1.1 M</a:t>
            </a:r>
          </a:p>
        </p:txBody>
      </p:sp>
      <p:sp>
        <p:nvSpPr>
          <p:cNvPr id="16" name="TextBox 15"/>
          <p:cNvSpPr txBox="1"/>
          <p:nvPr/>
        </p:nvSpPr>
        <p:spPr>
          <a:xfrm>
            <a:off x="1569115" y="3114079"/>
            <a:ext cx="776286" cy="201274"/>
          </a:xfrm>
          <a:prstGeom prst="rect">
            <a:avLst/>
          </a:prstGeom>
          <a:noFill/>
        </p:spPr>
        <p:txBody>
          <a:bodyPr wrap="square" rtlCol="0">
            <a:spAutoFit/>
          </a:bodyPr>
          <a:lstStyle/>
          <a:p>
            <a:r>
              <a:rPr lang="en-US" sz="708" b="1" dirty="0"/>
              <a:t>474 K</a:t>
            </a:r>
          </a:p>
        </p:txBody>
      </p:sp>
      <p:sp>
        <p:nvSpPr>
          <p:cNvPr id="17" name="TextBox 16"/>
          <p:cNvSpPr txBox="1"/>
          <p:nvPr/>
        </p:nvSpPr>
        <p:spPr>
          <a:xfrm>
            <a:off x="2925072" y="770925"/>
            <a:ext cx="776286" cy="201274"/>
          </a:xfrm>
          <a:prstGeom prst="rect">
            <a:avLst/>
          </a:prstGeom>
          <a:noFill/>
        </p:spPr>
        <p:txBody>
          <a:bodyPr wrap="square" rtlCol="0">
            <a:spAutoFit/>
          </a:bodyPr>
          <a:lstStyle/>
          <a:p>
            <a:r>
              <a:rPr lang="en-US" sz="708" b="1" dirty="0"/>
              <a:t>584 K</a:t>
            </a:r>
          </a:p>
        </p:txBody>
      </p:sp>
      <p:sp>
        <p:nvSpPr>
          <p:cNvPr id="18" name="TextBox 17"/>
          <p:cNvSpPr txBox="1"/>
          <p:nvPr/>
        </p:nvSpPr>
        <p:spPr>
          <a:xfrm>
            <a:off x="2669703" y="1541140"/>
            <a:ext cx="776286" cy="201274"/>
          </a:xfrm>
          <a:prstGeom prst="rect">
            <a:avLst/>
          </a:prstGeom>
          <a:noFill/>
        </p:spPr>
        <p:txBody>
          <a:bodyPr wrap="square" rtlCol="0">
            <a:spAutoFit/>
          </a:bodyPr>
          <a:lstStyle/>
          <a:p>
            <a:r>
              <a:rPr lang="en-US" sz="708" b="1" dirty="0"/>
              <a:t>3.5 M</a:t>
            </a:r>
          </a:p>
        </p:txBody>
      </p:sp>
      <p:sp>
        <p:nvSpPr>
          <p:cNvPr id="22" name="TextBox 21"/>
          <p:cNvSpPr txBox="1"/>
          <p:nvPr/>
        </p:nvSpPr>
        <p:spPr>
          <a:xfrm>
            <a:off x="2699873" y="2327230"/>
            <a:ext cx="776286" cy="201274"/>
          </a:xfrm>
          <a:prstGeom prst="rect">
            <a:avLst/>
          </a:prstGeom>
          <a:noFill/>
        </p:spPr>
        <p:txBody>
          <a:bodyPr wrap="square" rtlCol="0">
            <a:spAutoFit/>
          </a:bodyPr>
          <a:lstStyle/>
          <a:p>
            <a:r>
              <a:rPr lang="en-US" sz="708" b="1" dirty="0"/>
              <a:t>1.0 M</a:t>
            </a:r>
          </a:p>
        </p:txBody>
      </p:sp>
      <p:sp>
        <p:nvSpPr>
          <p:cNvPr id="25" name="TextBox 24"/>
          <p:cNvSpPr txBox="1"/>
          <p:nvPr/>
        </p:nvSpPr>
        <p:spPr>
          <a:xfrm>
            <a:off x="2707527" y="2682384"/>
            <a:ext cx="776286" cy="201274"/>
          </a:xfrm>
          <a:prstGeom prst="rect">
            <a:avLst/>
          </a:prstGeom>
          <a:noFill/>
        </p:spPr>
        <p:txBody>
          <a:bodyPr wrap="square" rtlCol="0">
            <a:spAutoFit/>
          </a:bodyPr>
          <a:lstStyle/>
          <a:p>
            <a:r>
              <a:rPr lang="en-US" sz="708" b="1" dirty="0"/>
              <a:t>456 K</a:t>
            </a:r>
          </a:p>
        </p:txBody>
      </p:sp>
      <p:sp>
        <p:nvSpPr>
          <p:cNvPr id="26" name="TextBox 25"/>
          <p:cNvSpPr txBox="1"/>
          <p:nvPr/>
        </p:nvSpPr>
        <p:spPr>
          <a:xfrm>
            <a:off x="2707527" y="3161861"/>
            <a:ext cx="776286" cy="201274"/>
          </a:xfrm>
          <a:prstGeom prst="rect">
            <a:avLst/>
          </a:prstGeom>
          <a:noFill/>
        </p:spPr>
        <p:txBody>
          <a:bodyPr wrap="square" rtlCol="0">
            <a:spAutoFit/>
          </a:bodyPr>
          <a:lstStyle/>
          <a:p>
            <a:r>
              <a:rPr lang="en-US" sz="708" b="1" dirty="0"/>
              <a:t>881 K</a:t>
            </a:r>
          </a:p>
        </p:txBody>
      </p:sp>
      <p:sp>
        <p:nvSpPr>
          <p:cNvPr id="27" name="TextBox 26"/>
          <p:cNvSpPr txBox="1"/>
          <p:nvPr/>
        </p:nvSpPr>
        <p:spPr>
          <a:xfrm>
            <a:off x="4035947" y="1327437"/>
            <a:ext cx="776286" cy="201274"/>
          </a:xfrm>
          <a:prstGeom prst="rect">
            <a:avLst/>
          </a:prstGeom>
          <a:noFill/>
        </p:spPr>
        <p:txBody>
          <a:bodyPr wrap="square" rtlCol="0">
            <a:spAutoFit/>
          </a:bodyPr>
          <a:lstStyle/>
          <a:p>
            <a:r>
              <a:rPr lang="en-US" sz="708" b="1" dirty="0"/>
              <a:t>4.1 M</a:t>
            </a:r>
          </a:p>
        </p:txBody>
      </p:sp>
      <p:sp>
        <p:nvSpPr>
          <p:cNvPr id="28" name="TextBox 27"/>
          <p:cNvSpPr txBox="1"/>
          <p:nvPr/>
        </p:nvSpPr>
        <p:spPr>
          <a:xfrm>
            <a:off x="3798185" y="2323056"/>
            <a:ext cx="776286" cy="201274"/>
          </a:xfrm>
          <a:prstGeom prst="rect">
            <a:avLst/>
          </a:prstGeom>
          <a:noFill/>
        </p:spPr>
        <p:txBody>
          <a:bodyPr wrap="square" rtlCol="0">
            <a:spAutoFit/>
          </a:bodyPr>
          <a:lstStyle/>
          <a:p>
            <a:r>
              <a:rPr lang="en-US" sz="708" b="1" dirty="0"/>
              <a:t>1.0 M</a:t>
            </a:r>
          </a:p>
        </p:txBody>
      </p:sp>
      <p:sp>
        <p:nvSpPr>
          <p:cNvPr id="29" name="TextBox 28"/>
          <p:cNvSpPr txBox="1"/>
          <p:nvPr/>
        </p:nvSpPr>
        <p:spPr>
          <a:xfrm>
            <a:off x="3817605" y="2709356"/>
            <a:ext cx="776286" cy="201274"/>
          </a:xfrm>
          <a:prstGeom prst="rect">
            <a:avLst/>
          </a:prstGeom>
          <a:noFill/>
        </p:spPr>
        <p:txBody>
          <a:bodyPr wrap="square" rtlCol="0">
            <a:spAutoFit/>
          </a:bodyPr>
          <a:lstStyle/>
          <a:p>
            <a:r>
              <a:rPr lang="en-US" sz="708" b="1" dirty="0"/>
              <a:t>618 K</a:t>
            </a:r>
          </a:p>
        </p:txBody>
      </p:sp>
      <p:sp>
        <p:nvSpPr>
          <p:cNvPr id="30" name="TextBox 29"/>
          <p:cNvSpPr txBox="1"/>
          <p:nvPr/>
        </p:nvSpPr>
        <p:spPr>
          <a:xfrm>
            <a:off x="3846236" y="3095657"/>
            <a:ext cx="776286" cy="201274"/>
          </a:xfrm>
          <a:prstGeom prst="rect">
            <a:avLst/>
          </a:prstGeom>
          <a:noFill/>
        </p:spPr>
        <p:txBody>
          <a:bodyPr wrap="square" rtlCol="0">
            <a:spAutoFit/>
          </a:bodyPr>
          <a:lstStyle/>
          <a:p>
            <a:r>
              <a:rPr lang="en-US" sz="708" b="1" dirty="0"/>
              <a:t>323 K</a:t>
            </a:r>
          </a:p>
        </p:txBody>
      </p:sp>
      <p:sp>
        <p:nvSpPr>
          <p:cNvPr id="31" name="TextBox 30"/>
          <p:cNvSpPr txBox="1"/>
          <p:nvPr/>
        </p:nvSpPr>
        <p:spPr>
          <a:xfrm>
            <a:off x="4948346" y="1811865"/>
            <a:ext cx="776286" cy="201274"/>
          </a:xfrm>
          <a:prstGeom prst="rect">
            <a:avLst/>
          </a:prstGeom>
          <a:noFill/>
        </p:spPr>
        <p:txBody>
          <a:bodyPr wrap="square" rtlCol="0">
            <a:spAutoFit/>
          </a:bodyPr>
          <a:lstStyle/>
          <a:p>
            <a:r>
              <a:rPr lang="en-US" sz="708" b="1" dirty="0"/>
              <a:t>1.5 M</a:t>
            </a:r>
          </a:p>
        </p:txBody>
      </p:sp>
      <p:sp>
        <p:nvSpPr>
          <p:cNvPr id="32" name="TextBox 31"/>
          <p:cNvSpPr txBox="1"/>
          <p:nvPr/>
        </p:nvSpPr>
        <p:spPr>
          <a:xfrm>
            <a:off x="5155489" y="2587734"/>
            <a:ext cx="776286" cy="201274"/>
          </a:xfrm>
          <a:prstGeom prst="rect">
            <a:avLst/>
          </a:prstGeom>
          <a:noFill/>
        </p:spPr>
        <p:txBody>
          <a:bodyPr wrap="square" rtlCol="0">
            <a:spAutoFit/>
          </a:bodyPr>
          <a:lstStyle/>
          <a:p>
            <a:r>
              <a:rPr lang="en-US" sz="708" b="1" dirty="0"/>
              <a:t>340 K</a:t>
            </a:r>
          </a:p>
        </p:txBody>
      </p:sp>
      <p:sp>
        <p:nvSpPr>
          <p:cNvPr id="33" name="TextBox 32"/>
          <p:cNvSpPr txBox="1"/>
          <p:nvPr/>
        </p:nvSpPr>
        <p:spPr>
          <a:xfrm>
            <a:off x="5155489" y="2812892"/>
            <a:ext cx="776286" cy="201274"/>
          </a:xfrm>
          <a:prstGeom prst="rect">
            <a:avLst/>
          </a:prstGeom>
          <a:noFill/>
        </p:spPr>
        <p:txBody>
          <a:bodyPr wrap="square" rtlCol="0">
            <a:spAutoFit/>
          </a:bodyPr>
          <a:lstStyle/>
          <a:p>
            <a:r>
              <a:rPr lang="en-US" sz="708" b="1" dirty="0"/>
              <a:t>370 K</a:t>
            </a:r>
          </a:p>
        </p:txBody>
      </p:sp>
      <p:sp>
        <p:nvSpPr>
          <p:cNvPr id="34" name="TextBox 33"/>
          <p:cNvSpPr txBox="1"/>
          <p:nvPr/>
        </p:nvSpPr>
        <p:spPr>
          <a:xfrm>
            <a:off x="6262857" y="2889843"/>
            <a:ext cx="776286" cy="201274"/>
          </a:xfrm>
          <a:prstGeom prst="rect">
            <a:avLst/>
          </a:prstGeom>
          <a:noFill/>
        </p:spPr>
        <p:txBody>
          <a:bodyPr wrap="square" rtlCol="0">
            <a:spAutoFit/>
          </a:bodyPr>
          <a:lstStyle/>
          <a:p>
            <a:r>
              <a:rPr lang="en-US" sz="708" b="1"/>
              <a:t>636 </a:t>
            </a:r>
            <a:r>
              <a:rPr lang="en-US" sz="708" b="1" dirty="0"/>
              <a:t>K</a:t>
            </a:r>
          </a:p>
        </p:txBody>
      </p:sp>
    </p:spTree>
    <p:extLst>
      <p:ext uri="{BB962C8B-B14F-4D97-AF65-F5344CB8AC3E}">
        <p14:creationId xmlns:p14="http://schemas.microsoft.com/office/powerpoint/2010/main" val="2602872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05087" y="770925"/>
            <a:ext cx="8472942" cy="3542631"/>
          </a:xfrm>
          <a:prstGeom prst="rect">
            <a:avLst/>
          </a:prstGeom>
        </p:spPr>
      </p:pic>
      <p:sp>
        <p:nvSpPr>
          <p:cNvPr id="3" name="Slide Number Placeholder 2"/>
          <p:cNvSpPr>
            <a:spLocks noGrp="1"/>
          </p:cNvSpPr>
          <p:nvPr>
            <p:ph type="sldNum" idx="12"/>
          </p:nvPr>
        </p:nvSpPr>
        <p:spPr/>
        <p:txBody>
          <a:bodyPr/>
          <a:lstStyle/>
          <a:p>
            <a:pPr algn="r">
              <a:buSzPct val="25000"/>
            </a:pPr>
            <a:fld id="{00000000-1234-1234-1234-123412341234}" type="slidenum">
              <a:rPr lang="en" sz="619">
                <a:solidFill>
                  <a:schemeClr val="dk1"/>
                </a:solidFill>
              </a:rPr>
              <a:pPr algn="r">
                <a:buSzPct val="25000"/>
              </a:pPr>
              <a:t>7</a:t>
            </a:fld>
            <a:endParaRPr lang="en" sz="619">
              <a:solidFill>
                <a:schemeClr val="dk1"/>
              </a:solidFill>
            </a:endParaRPr>
          </a:p>
        </p:txBody>
      </p:sp>
      <p:sp>
        <p:nvSpPr>
          <p:cNvPr id="6" name="Title 3"/>
          <p:cNvSpPr>
            <a:spLocks noGrp="1"/>
          </p:cNvSpPr>
          <p:nvPr>
            <p:ph type="title"/>
          </p:nvPr>
        </p:nvSpPr>
        <p:spPr>
          <a:xfrm>
            <a:off x="470147" y="295935"/>
            <a:ext cx="4101854" cy="285235"/>
          </a:xfrm>
        </p:spPr>
        <p:txBody>
          <a:bodyPr/>
          <a:lstStyle/>
          <a:p>
            <a:r>
              <a:rPr lang="en-US" sz="1239" dirty="0"/>
              <a:t>Sankey </a:t>
            </a:r>
            <a:r>
              <a:rPr lang="en-US" sz="1239"/>
              <a:t>Chart for </a:t>
            </a:r>
            <a:r>
              <a:rPr lang="en-US" sz="1239" dirty="0"/>
              <a:t>Non-Travelers with Intent*</a:t>
            </a:r>
          </a:p>
        </p:txBody>
      </p:sp>
      <p:sp>
        <p:nvSpPr>
          <p:cNvPr id="9" name="TextBox 8"/>
          <p:cNvSpPr txBox="1"/>
          <p:nvPr/>
        </p:nvSpPr>
        <p:spPr>
          <a:xfrm>
            <a:off x="98681" y="1376902"/>
            <a:ext cx="327654" cy="2064630"/>
          </a:xfrm>
          <a:prstGeom prst="rect">
            <a:avLst/>
          </a:prstGeom>
          <a:noFill/>
        </p:spPr>
        <p:txBody>
          <a:bodyPr vert="vert270" wrap="square" rtlCol="0">
            <a:spAutoFit/>
          </a:bodyPr>
          <a:lstStyle/>
          <a:p>
            <a:r>
              <a:rPr lang="en-US" sz="929" b="1" dirty="0"/>
              <a:t># of Lines in interaction</a:t>
            </a:r>
          </a:p>
        </p:txBody>
      </p:sp>
      <p:sp>
        <p:nvSpPr>
          <p:cNvPr id="21" name="TextBox 20"/>
          <p:cNvSpPr txBox="1"/>
          <p:nvPr/>
        </p:nvSpPr>
        <p:spPr>
          <a:xfrm>
            <a:off x="3703801" y="4281929"/>
            <a:ext cx="2749892" cy="235321"/>
          </a:xfrm>
          <a:prstGeom prst="rect">
            <a:avLst/>
          </a:prstGeom>
          <a:noFill/>
        </p:spPr>
        <p:txBody>
          <a:bodyPr wrap="square" rtlCol="0">
            <a:spAutoFit/>
          </a:bodyPr>
          <a:lstStyle/>
          <a:p>
            <a:r>
              <a:rPr lang="en-US" sz="929" b="1" dirty="0"/>
              <a:t>Interaction Sequence </a:t>
            </a:r>
          </a:p>
        </p:txBody>
      </p:sp>
      <p:sp>
        <p:nvSpPr>
          <p:cNvPr id="24" name="TextBox 23">
            <a:extLst>
              <a:ext uri="{FF2B5EF4-FFF2-40B4-BE49-F238E27FC236}">
                <a16:creationId xmlns="" xmlns:a16="http://schemas.microsoft.com/office/drawing/2014/main" id="{54C8B3B9-B31A-4B49-95B8-83391F8BBC91}"/>
              </a:ext>
            </a:extLst>
          </p:cNvPr>
          <p:cNvSpPr txBox="1"/>
          <p:nvPr/>
        </p:nvSpPr>
        <p:spPr>
          <a:xfrm>
            <a:off x="6643974" y="4432597"/>
            <a:ext cx="2500026" cy="296556"/>
          </a:xfrm>
          <a:prstGeom prst="rect">
            <a:avLst/>
          </a:prstGeom>
          <a:noFill/>
        </p:spPr>
        <p:txBody>
          <a:bodyPr wrap="square" rtlCol="0">
            <a:spAutoFit/>
          </a:bodyPr>
          <a:lstStyle/>
          <a:p>
            <a:r>
              <a:rPr lang="en-US" sz="619" dirty="0"/>
              <a:t>N-size: Customers whose sequence length </a:t>
            </a:r>
            <a:r>
              <a:rPr lang="en-US" sz="708" dirty="0"/>
              <a:t>≤</a:t>
            </a:r>
            <a:r>
              <a:rPr lang="en-US" sz="619" dirty="0"/>
              <a:t> 15 &amp; &gt;1 (~5.3 M)</a:t>
            </a:r>
          </a:p>
          <a:p>
            <a:r>
              <a:rPr lang="en-US" sz="619" dirty="0"/>
              <a:t>Time Frame: </a:t>
            </a:r>
            <a:r>
              <a:rPr lang="en-US" sz="619" b="1" dirty="0"/>
              <a:t>Dec ‘18 – Apr ‘19</a:t>
            </a:r>
          </a:p>
        </p:txBody>
      </p:sp>
      <p:sp>
        <p:nvSpPr>
          <p:cNvPr id="25" name="TextBox 24"/>
          <p:cNvSpPr txBox="1"/>
          <p:nvPr/>
        </p:nvSpPr>
        <p:spPr>
          <a:xfrm>
            <a:off x="405087" y="1981486"/>
            <a:ext cx="487981" cy="214802"/>
          </a:xfrm>
          <a:prstGeom prst="rect">
            <a:avLst/>
          </a:prstGeom>
          <a:noFill/>
        </p:spPr>
        <p:txBody>
          <a:bodyPr wrap="square" rtlCol="0">
            <a:spAutoFit/>
          </a:bodyPr>
          <a:lstStyle/>
          <a:p>
            <a:r>
              <a:rPr lang="en-US" sz="796" b="1" dirty="0"/>
              <a:t>3.4 M</a:t>
            </a:r>
          </a:p>
        </p:txBody>
      </p:sp>
      <p:sp>
        <p:nvSpPr>
          <p:cNvPr id="26" name="TextBox 25"/>
          <p:cNvSpPr txBox="1"/>
          <p:nvPr/>
        </p:nvSpPr>
        <p:spPr>
          <a:xfrm>
            <a:off x="405087" y="3045386"/>
            <a:ext cx="487981" cy="201274"/>
          </a:xfrm>
          <a:prstGeom prst="rect">
            <a:avLst/>
          </a:prstGeom>
          <a:noFill/>
        </p:spPr>
        <p:txBody>
          <a:bodyPr wrap="square" rtlCol="0">
            <a:spAutoFit/>
          </a:bodyPr>
          <a:lstStyle/>
          <a:p>
            <a:r>
              <a:rPr lang="en-US" sz="708" b="1" dirty="0"/>
              <a:t>311 K</a:t>
            </a:r>
          </a:p>
        </p:txBody>
      </p:sp>
      <p:graphicFrame>
        <p:nvGraphicFramePr>
          <p:cNvPr id="15" name="Table 14"/>
          <p:cNvGraphicFramePr>
            <a:graphicFrameLocks noGrp="1"/>
          </p:cNvGraphicFramePr>
          <p:nvPr/>
        </p:nvGraphicFramePr>
        <p:xfrm>
          <a:off x="7226988" y="770925"/>
          <a:ext cx="1337392" cy="1303680"/>
        </p:xfrm>
        <a:graphic>
          <a:graphicData uri="http://schemas.openxmlformats.org/drawingml/2006/table">
            <a:tbl>
              <a:tblPr/>
              <a:tblGrid>
                <a:gridCol w="797940">
                  <a:extLst>
                    <a:ext uri="{9D8B030D-6E8A-4147-A177-3AD203B41FA5}">
                      <a16:colId xmlns="" xmlns:a16="http://schemas.microsoft.com/office/drawing/2014/main" val="20000"/>
                    </a:ext>
                  </a:extLst>
                </a:gridCol>
                <a:gridCol w="539452">
                  <a:extLst>
                    <a:ext uri="{9D8B030D-6E8A-4147-A177-3AD203B41FA5}">
                      <a16:colId xmlns="" xmlns:a16="http://schemas.microsoft.com/office/drawing/2014/main" val="20001"/>
                    </a:ext>
                  </a:extLst>
                </a:gridCol>
              </a:tblGrid>
              <a:tr h="162960">
                <a:tc>
                  <a:txBody>
                    <a:bodyPr/>
                    <a:lstStyle/>
                    <a:p>
                      <a:pPr algn="l" fontAlgn="b"/>
                      <a:r>
                        <a:rPr lang="en-US" sz="1000" b="1" i="0" u="none" strike="noStrike" dirty="0">
                          <a:solidFill>
                            <a:srgbClr val="000000"/>
                          </a:solidFill>
                          <a:effectLst/>
                          <a:latin typeface="Calibri" panose="020F0502020204030204" pitchFamily="34" charset="0"/>
                        </a:rPr>
                        <a:t>Intl Travel</a:t>
                      </a:r>
                    </a:p>
                  </a:txBody>
                  <a:tcPr marL="5619" marR="5619" marT="5619"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FF0000"/>
                    </a:solidFill>
                  </a:tcPr>
                </a:tc>
                <a:extLst>
                  <a:ext uri="{0D108BD9-81ED-4DB2-BD59-A6C34878D82A}">
                    <a16:rowId xmlns="" xmlns:a16="http://schemas.microsoft.com/office/drawing/2014/main" val="10000"/>
                  </a:ext>
                </a:extLst>
              </a:tr>
              <a:tr h="162960">
                <a:tc>
                  <a:txBody>
                    <a:bodyPr/>
                    <a:lstStyle/>
                    <a:p>
                      <a:pPr algn="l" fontAlgn="b"/>
                      <a:r>
                        <a:rPr lang="en-US" sz="1000" b="1" i="0" u="none" strike="noStrike">
                          <a:solidFill>
                            <a:srgbClr val="000000"/>
                          </a:solidFill>
                          <a:effectLst/>
                          <a:latin typeface="Calibri" panose="020F0502020204030204" pitchFamily="34" charset="0"/>
                        </a:rPr>
                        <a:t>Bill</a:t>
                      </a:r>
                    </a:p>
                  </a:txBody>
                  <a:tcPr marL="5619" marR="5619" marT="5619"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00B050"/>
                    </a:solidFill>
                  </a:tcPr>
                </a:tc>
                <a:extLst>
                  <a:ext uri="{0D108BD9-81ED-4DB2-BD59-A6C34878D82A}">
                    <a16:rowId xmlns="" xmlns:a16="http://schemas.microsoft.com/office/drawing/2014/main" val="10001"/>
                  </a:ext>
                </a:extLst>
              </a:tr>
              <a:tr h="162960">
                <a:tc>
                  <a:txBody>
                    <a:bodyPr/>
                    <a:lstStyle/>
                    <a:p>
                      <a:pPr algn="l" fontAlgn="b"/>
                      <a:r>
                        <a:rPr lang="en-US" sz="1000" b="1" i="0" u="none" strike="noStrike">
                          <a:solidFill>
                            <a:srgbClr val="000000"/>
                          </a:solidFill>
                          <a:effectLst/>
                          <a:latin typeface="Calibri" panose="020F0502020204030204" pitchFamily="34" charset="0"/>
                        </a:rPr>
                        <a:t>Call</a:t>
                      </a:r>
                    </a:p>
                  </a:txBody>
                  <a:tcPr marL="5619" marR="5619" marT="5619"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FFC000"/>
                    </a:solidFill>
                  </a:tcPr>
                </a:tc>
                <a:extLst>
                  <a:ext uri="{0D108BD9-81ED-4DB2-BD59-A6C34878D82A}">
                    <a16:rowId xmlns="" xmlns:a16="http://schemas.microsoft.com/office/drawing/2014/main" val="10002"/>
                  </a:ext>
                </a:extLst>
              </a:tr>
              <a:tr h="162960">
                <a:tc>
                  <a:txBody>
                    <a:bodyPr/>
                    <a:lstStyle/>
                    <a:p>
                      <a:pPr algn="l" fontAlgn="b"/>
                      <a:r>
                        <a:rPr lang="en-US" sz="1000" b="1" i="0" u="none" strike="noStrike">
                          <a:solidFill>
                            <a:srgbClr val="000000"/>
                          </a:solidFill>
                          <a:effectLst/>
                          <a:latin typeface="Calibri" panose="020F0502020204030204" pitchFamily="34" charset="0"/>
                        </a:rPr>
                        <a:t>Scat/Mobile</a:t>
                      </a:r>
                    </a:p>
                  </a:txBody>
                  <a:tcPr marL="5619" marR="5619" marT="5619"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00B0F0"/>
                    </a:solidFill>
                  </a:tcPr>
                </a:tc>
                <a:extLst>
                  <a:ext uri="{0D108BD9-81ED-4DB2-BD59-A6C34878D82A}">
                    <a16:rowId xmlns="" xmlns:a16="http://schemas.microsoft.com/office/drawing/2014/main" val="10003"/>
                  </a:ext>
                </a:extLst>
              </a:tr>
              <a:tr h="162960">
                <a:tc>
                  <a:txBody>
                    <a:bodyPr/>
                    <a:lstStyle/>
                    <a:p>
                      <a:pPr algn="l" fontAlgn="b"/>
                      <a:r>
                        <a:rPr lang="en-US" sz="1000" b="1" i="0" u="none" strike="noStrike">
                          <a:solidFill>
                            <a:srgbClr val="000000"/>
                          </a:solidFill>
                          <a:effectLst/>
                          <a:latin typeface="Calibri" panose="020F0502020204030204" pitchFamily="34" charset="0"/>
                        </a:rPr>
                        <a:t>SMS</a:t>
                      </a:r>
                    </a:p>
                  </a:txBody>
                  <a:tcPr marL="5619" marR="5619" marT="5619"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B1A0C7"/>
                    </a:solidFill>
                  </a:tcPr>
                </a:tc>
                <a:extLst>
                  <a:ext uri="{0D108BD9-81ED-4DB2-BD59-A6C34878D82A}">
                    <a16:rowId xmlns="" xmlns:a16="http://schemas.microsoft.com/office/drawing/2014/main" val="10004"/>
                  </a:ext>
                </a:extLst>
              </a:tr>
              <a:tr h="162960">
                <a:tc>
                  <a:txBody>
                    <a:bodyPr/>
                    <a:lstStyle/>
                    <a:p>
                      <a:pPr algn="l" fontAlgn="b"/>
                      <a:r>
                        <a:rPr lang="en-US" sz="1000" b="1" i="0" u="none" strike="noStrike" dirty="0">
                          <a:solidFill>
                            <a:srgbClr val="000000"/>
                          </a:solidFill>
                          <a:effectLst/>
                          <a:latin typeface="Calibri" panose="020F0502020204030204" pitchFamily="34" charset="0"/>
                        </a:rPr>
                        <a:t>TP</a:t>
                      </a:r>
                      <a:r>
                        <a:rPr lang="en-US" sz="1000" b="1" i="0" u="none" strike="noStrike" baseline="0" dirty="0">
                          <a:solidFill>
                            <a:srgbClr val="000000"/>
                          </a:solidFill>
                          <a:effectLst/>
                          <a:latin typeface="Calibri" panose="020F0502020204030204" pitchFamily="34" charset="0"/>
                        </a:rPr>
                        <a:t> </a:t>
                      </a:r>
                      <a:r>
                        <a:rPr lang="en-US" sz="1000" b="1" i="0" u="none" strike="noStrike" dirty="0">
                          <a:solidFill>
                            <a:srgbClr val="000000"/>
                          </a:solidFill>
                          <a:effectLst/>
                          <a:latin typeface="Calibri" panose="020F0502020204030204" pitchFamily="34" charset="0"/>
                        </a:rPr>
                        <a:t>Purchase</a:t>
                      </a:r>
                    </a:p>
                  </a:txBody>
                  <a:tcPr marL="5619" marR="5619" marT="5619"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FFFF00"/>
                    </a:solidFill>
                  </a:tcPr>
                </a:tc>
                <a:extLst>
                  <a:ext uri="{0D108BD9-81ED-4DB2-BD59-A6C34878D82A}">
                    <a16:rowId xmlns="" xmlns:a16="http://schemas.microsoft.com/office/drawing/2014/main" val="10005"/>
                  </a:ext>
                </a:extLst>
              </a:tr>
              <a:tr h="162960">
                <a:tc>
                  <a:txBody>
                    <a:bodyPr/>
                    <a:lstStyle/>
                    <a:p>
                      <a:pPr algn="l" fontAlgn="b"/>
                      <a:r>
                        <a:rPr lang="en-US" sz="1000" b="1" i="0" u="none" strike="noStrike">
                          <a:solidFill>
                            <a:srgbClr val="000000"/>
                          </a:solidFill>
                          <a:effectLst/>
                          <a:latin typeface="Calibri" panose="020F0502020204030204" pitchFamily="34" charset="0"/>
                        </a:rPr>
                        <a:t>Others</a:t>
                      </a:r>
                    </a:p>
                  </a:txBody>
                  <a:tcPr marL="5619" marR="5619" marT="5619"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EEECE1"/>
                    </a:solidFill>
                  </a:tcPr>
                </a:tc>
                <a:extLst>
                  <a:ext uri="{0D108BD9-81ED-4DB2-BD59-A6C34878D82A}">
                    <a16:rowId xmlns="" xmlns:a16="http://schemas.microsoft.com/office/drawing/2014/main" val="10006"/>
                  </a:ext>
                </a:extLst>
              </a:tr>
              <a:tr h="162960">
                <a:tc>
                  <a:txBody>
                    <a:bodyPr/>
                    <a:lstStyle/>
                    <a:p>
                      <a:pPr algn="l" fontAlgn="b"/>
                      <a:r>
                        <a:rPr lang="en-US" sz="1000" b="1" i="0" u="none" strike="noStrike" dirty="0">
                          <a:solidFill>
                            <a:srgbClr val="000000"/>
                          </a:solidFill>
                          <a:effectLst/>
                          <a:latin typeface="Calibri" panose="020F0502020204030204" pitchFamily="34" charset="0"/>
                        </a:rPr>
                        <a:t>Exit Point</a:t>
                      </a:r>
                    </a:p>
                  </a:txBody>
                  <a:tcPr marL="5619" marR="5619" marT="5619" marB="0" anchor="b">
                    <a:lnL>
                      <a:noFill/>
                    </a:lnL>
                    <a:lnR>
                      <a:noFill/>
                    </a:lnR>
                    <a:lnT>
                      <a:noFill/>
                    </a:lnT>
                    <a:lnB>
                      <a:noFill/>
                    </a:lnB>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5619" marR="5619" marT="5619" marB="0" anchor="b">
                    <a:lnL>
                      <a:noFill/>
                    </a:lnL>
                    <a:lnR>
                      <a:noFill/>
                    </a:lnR>
                    <a:lnT>
                      <a:noFill/>
                    </a:lnT>
                    <a:lnB>
                      <a:noFill/>
                    </a:lnB>
                    <a:solidFill>
                      <a:srgbClr val="000000"/>
                    </a:solidFill>
                  </a:tcPr>
                </a:tc>
                <a:extLst>
                  <a:ext uri="{0D108BD9-81ED-4DB2-BD59-A6C34878D82A}">
                    <a16:rowId xmlns="" xmlns:a16="http://schemas.microsoft.com/office/drawing/2014/main" val="10007"/>
                  </a:ext>
                </a:extLst>
              </a:tr>
            </a:tbl>
          </a:graphicData>
        </a:graphic>
      </p:graphicFrame>
      <p:sp>
        <p:nvSpPr>
          <p:cNvPr id="12" name="TextBox 11">
            <a:extLst>
              <a:ext uri="{FF2B5EF4-FFF2-40B4-BE49-F238E27FC236}">
                <a16:creationId xmlns="" xmlns:a16="http://schemas.microsoft.com/office/drawing/2014/main" id="{8CDA7F75-9A7D-4077-A4B5-DFA27CC95A5C}"/>
              </a:ext>
            </a:extLst>
          </p:cNvPr>
          <p:cNvSpPr txBox="1"/>
          <p:nvPr/>
        </p:nvSpPr>
        <p:spPr>
          <a:xfrm>
            <a:off x="1270874" y="4448998"/>
            <a:ext cx="1816458" cy="664028"/>
          </a:xfrm>
          <a:prstGeom prst="rect">
            <a:avLst/>
          </a:prstGeom>
          <a:noFill/>
        </p:spPr>
        <p:txBody>
          <a:bodyPr wrap="square" rtlCol="0">
            <a:spAutoFit/>
          </a:bodyPr>
          <a:lstStyle/>
          <a:p>
            <a:r>
              <a:rPr lang="en-US" sz="619" dirty="0"/>
              <a:t>First 8 interactions in sequence</a:t>
            </a:r>
          </a:p>
          <a:p>
            <a:r>
              <a:rPr lang="en-US" sz="619" dirty="0"/>
              <a:t>**High Bill: 40%+ growth in bill</a:t>
            </a:r>
          </a:p>
          <a:p>
            <a:r>
              <a:rPr lang="en-US" sz="619" dirty="0"/>
              <a:t>* Others = Categories apart from the legends</a:t>
            </a:r>
          </a:p>
          <a:p>
            <a:endParaRPr lang="en-US" sz="619" dirty="0"/>
          </a:p>
          <a:p>
            <a:pPr marL="151716" indent="-151716">
              <a:buFont typeface="Arial" panose="020B0604020202020204" pitchFamily="34" charset="0"/>
              <a:buChar char="•"/>
            </a:pPr>
            <a:endParaRPr lang="en-US" sz="619" dirty="0"/>
          </a:p>
        </p:txBody>
      </p:sp>
      <p:sp>
        <p:nvSpPr>
          <p:cNvPr id="13" name="TextBox 12"/>
          <p:cNvSpPr txBox="1"/>
          <p:nvPr/>
        </p:nvSpPr>
        <p:spPr>
          <a:xfrm>
            <a:off x="1750482" y="908076"/>
            <a:ext cx="487981" cy="201274"/>
          </a:xfrm>
          <a:prstGeom prst="rect">
            <a:avLst/>
          </a:prstGeom>
          <a:noFill/>
        </p:spPr>
        <p:txBody>
          <a:bodyPr wrap="square" rtlCol="0">
            <a:spAutoFit/>
          </a:bodyPr>
          <a:lstStyle/>
          <a:p>
            <a:r>
              <a:rPr lang="en-US" sz="708" b="1" dirty="0"/>
              <a:t>228K</a:t>
            </a:r>
          </a:p>
        </p:txBody>
      </p:sp>
      <p:sp>
        <p:nvSpPr>
          <p:cNvPr id="14" name="TextBox 13"/>
          <p:cNvSpPr txBox="1"/>
          <p:nvPr/>
        </p:nvSpPr>
        <p:spPr>
          <a:xfrm>
            <a:off x="1513620" y="1586707"/>
            <a:ext cx="487981" cy="214802"/>
          </a:xfrm>
          <a:prstGeom prst="rect">
            <a:avLst/>
          </a:prstGeom>
          <a:noFill/>
        </p:spPr>
        <p:txBody>
          <a:bodyPr wrap="square" rtlCol="0">
            <a:spAutoFit/>
          </a:bodyPr>
          <a:lstStyle/>
          <a:p>
            <a:r>
              <a:rPr lang="en-US" sz="796" b="1" dirty="0"/>
              <a:t> 2 M</a:t>
            </a:r>
          </a:p>
        </p:txBody>
      </p:sp>
      <p:sp>
        <p:nvSpPr>
          <p:cNvPr id="16" name="TextBox 15"/>
          <p:cNvSpPr txBox="1"/>
          <p:nvPr/>
        </p:nvSpPr>
        <p:spPr>
          <a:xfrm>
            <a:off x="1513620" y="2376672"/>
            <a:ext cx="487981" cy="201274"/>
          </a:xfrm>
          <a:prstGeom prst="rect">
            <a:avLst/>
          </a:prstGeom>
          <a:noFill/>
        </p:spPr>
        <p:txBody>
          <a:bodyPr wrap="square" rtlCol="0">
            <a:spAutoFit/>
          </a:bodyPr>
          <a:lstStyle/>
          <a:p>
            <a:r>
              <a:rPr lang="en-US" sz="708" b="1" dirty="0"/>
              <a:t>383K</a:t>
            </a:r>
          </a:p>
        </p:txBody>
      </p:sp>
      <p:sp>
        <p:nvSpPr>
          <p:cNvPr id="17" name="TextBox 16"/>
          <p:cNvSpPr txBox="1"/>
          <p:nvPr/>
        </p:nvSpPr>
        <p:spPr>
          <a:xfrm>
            <a:off x="1531963" y="2712208"/>
            <a:ext cx="487981" cy="201274"/>
          </a:xfrm>
          <a:prstGeom prst="rect">
            <a:avLst/>
          </a:prstGeom>
          <a:noFill/>
        </p:spPr>
        <p:txBody>
          <a:bodyPr wrap="square" rtlCol="0">
            <a:spAutoFit/>
          </a:bodyPr>
          <a:lstStyle/>
          <a:p>
            <a:r>
              <a:rPr lang="en-US" sz="708" b="1" dirty="0"/>
              <a:t>623K</a:t>
            </a:r>
          </a:p>
        </p:txBody>
      </p:sp>
      <p:sp>
        <p:nvSpPr>
          <p:cNvPr id="18" name="TextBox 17"/>
          <p:cNvSpPr txBox="1"/>
          <p:nvPr/>
        </p:nvSpPr>
        <p:spPr>
          <a:xfrm>
            <a:off x="1757453" y="2995958"/>
            <a:ext cx="487981" cy="214802"/>
          </a:xfrm>
          <a:prstGeom prst="rect">
            <a:avLst/>
          </a:prstGeom>
          <a:noFill/>
        </p:spPr>
        <p:txBody>
          <a:bodyPr wrap="square" rtlCol="0">
            <a:spAutoFit/>
          </a:bodyPr>
          <a:lstStyle/>
          <a:p>
            <a:r>
              <a:rPr lang="en-US" sz="796" b="1" dirty="0"/>
              <a:t>145K</a:t>
            </a:r>
          </a:p>
        </p:txBody>
      </p:sp>
      <p:sp>
        <p:nvSpPr>
          <p:cNvPr id="19" name="TextBox 18"/>
          <p:cNvSpPr txBox="1"/>
          <p:nvPr/>
        </p:nvSpPr>
        <p:spPr>
          <a:xfrm>
            <a:off x="1749902" y="3331496"/>
            <a:ext cx="487981" cy="214802"/>
          </a:xfrm>
          <a:prstGeom prst="rect">
            <a:avLst/>
          </a:prstGeom>
          <a:noFill/>
        </p:spPr>
        <p:txBody>
          <a:bodyPr wrap="square" rtlCol="0">
            <a:spAutoFit/>
          </a:bodyPr>
          <a:lstStyle/>
          <a:p>
            <a:r>
              <a:rPr lang="en-US" sz="796" b="1" dirty="0"/>
              <a:t>123K</a:t>
            </a:r>
          </a:p>
        </p:txBody>
      </p:sp>
      <p:sp>
        <p:nvSpPr>
          <p:cNvPr id="20" name="TextBox 19"/>
          <p:cNvSpPr txBox="1"/>
          <p:nvPr/>
        </p:nvSpPr>
        <p:spPr>
          <a:xfrm>
            <a:off x="2921093" y="1112345"/>
            <a:ext cx="487981" cy="201274"/>
          </a:xfrm>
          <a:prstGeom prst="rect">
            <a:avLst/>
          </a:prstGeom>
          <a:noFill/>
        </p:spPr>
        <p:txBody>
          <a:bodyPr wrap="square" rtlCol="0">
            <a:spAutoFit/>
          </a:bodyPr>
          <a:lstStyle/>
          <a:p>
            <a:r>
              <a:rPr lang="en-US" sz="708" b="1" dirty="0"/>
              <a:t>578K</a:t>
            </a:r>
          </a:p>
        </p:txBody>
      </p:sp>
      <p:sp>
        <p:nvSpPr>
          <p:cNvPr id="22" name="TextBox 21"/>
          <p:cNvSpPr txBox="1"/>
          <p:nvPr/>
        </p:nvSpPr>
        <p:spPr>
          <a:xfrm>
            <a:off x="2677103" y="1879351"/>
            <a:ext cx="487981" cy="214802"/>
          </a:xfrm>
          <a:prstGeom prst="rect">
            <a:avLst/>
          </a:prstGeom>
          <a:noFill/>
        </p:spPr>
        <p:txBody>
          <a:bodyPr wrap="square" rtlCol="0">
            <a:spAutoFit/>
          </a:bodyPr>
          <a:lstStyle/>
          <a:p>
            <a:r>
              <a:rPr lang="en-US" sz="796" b="1" dirty="0"/>
              <a:t> 1.5 M</a:t>
            </a:r>
          </a:p>
        </p:txBody>
      </p:sp>
      <p:sp>
        <p:nvSpPr>
          <p:cNvPr id="23" name="TextBox 22"/>
          <p:cNvSpPr txBox="1"/>
          <p:nvPr/>
        </p:nvSpPr>
        <p:spPr>
          <a:xfrm>
            <a:off x="2678256" y="2480991"/>
            <a:ext cx="487981" cy="201274"/>
          </a:xfrm>
          <a:prstGeom prst="rect">
            <a:avLst/>
          </a:prstGeom>
          <a:noFill/>
        </p:spPr>
        <p:txBody>
          <a:bodyPr wrap="square" rtlCol="0">
            <a:spAutoFit/>
          </a:bodyPr>
          <a:lstStyle/>
          <a:p>
            <a:r>
              <a:rPr lang="en-US" sz="708" b="1" dirty="0"/>
              <a:t>431K</a:t>
            </a:r>
          </a:p>
        </p:txBody>
      </p:sp>
      <p:sp>
        <p:nvSpPr>
          <p:cNvPr id="27" name="TextBox 26"/>
          <p:cNvSpPr txBox="1"/>
          <p:nvPr/>
        </p:nvSpPr>
        <p:spPr>
          <a:xfrm>
            <a:off x="2902829" y="2710456"/>
            <a:ext cx="487981" cy="201274"/>
          </a:xfrm>
          <a:prstGeom prst="rect">
            <a:avLst/>
          </a:prstGeom>
          <a:noFill/>
        </p:spPr>
        <p:txBody>
          <a:bodyPr wrap="square" rtlCol="0">
            <a:spAutoFit/>
          </a:bodyPr>
          <a:lstStyle/>
          <a:p>
            <a:r>
              <a:rPr lang="en-US" sz="708" b="1" dirty="0"/>
              <a:t>194K</a:t>
            </a:r>
          </a:p>
        </p:txBody>
      </p:sp>
      <p:sp>
        <p:nvSpPr>
          <p:cNvPr id="28" name="TextBox 27"/>
          <p:cNvSpPr txBox="1"/>
          <p:nvPr/>
        </p:nvSpPr>
        <p:spPr>
          <a:xfrm>
            <a:off x="2682308" y="3107826"/>
            <a:ext cx="487981" cy="201274"/>
          </a:xfrm>
          <a:prstGeom prst="rect">
            <a:avLst/>
          </a:prstGeom>
          <a:noFill/>
        </p:spPr>
        <p:txBody>
          <a:bodyPr wrap="square" rtlCol="0">
            <a:spAutoFit/>
          </a:bodyPr>
          <a:lstStyle/>
          <a:p>
            <a:r>
              <a:rPr lang="en-US" sz="708" b="1" dirty="0"/>
              <a:t> 453K</a:t>
            </a:r>
          </a:p>
        </p:txBody>
      </p:sp>
      <p:sp>
        <p:nvSpPr>
          <p:cNvPr id="29" name="TextBox 28"/>
          <p:cNvSpPr txBox="1"/>
          <p:nvPr/>
        </p:nvSpPr>
        <p:spPr>
          <a:xfrm>
            <a:off x="4051229" y="1484572"/>
            <a:ext cx="487981" cy="214802"/>
          </a:xfrm>
          <a:prstGeom prst="rect">
            <a:avLst/>
          </a:prstGeom>
          <a:noFill/>
        </p:spPr>
        <p:txBody>
          <a:bodyPr wrap="square" rtlCol="0">
            <a:spAutoFit/>
          </a:bodyPr>
          <a:lstStyle/>
          <a:p>
            <a:r>
              <a:rPr lang="en-US" sz="796" b="1" dirty="0"/>
              <a:t> 1.8 M</a:t>
            </a:r>
          </a:p>
        </p:txBody>
      </p:sp>
      <p:sp>
        <p:nvSpPr>
          <p:cNvPr id="30" name="TextBox 29"/>
          <p:cNvSpPr txBox="1"/>
          <p:nvPr/>
        </p:nvSpPr>
        <p:spPr>
          <a:xfrm>
            <a:off x="3807238" y="2267728"/>
            <a:ext cx="487981" cy="201274"/>
          </a:xfrm>
          <a:prstGeom prst="rect">
            <a:avLst/>
          </a:prstGeom>
          <a:noFill/>
        </p:spPr>
        <p:txBody>
          <a:bodyPr wrap="square" rtlCol="0">
            <a:spAutoFit/>
          </a:bodyPr>
          <a:lstStyle/>
          <a:p>
            <a:r>
              <a:rPr lang="en-US" sz="708" b="1" dirty="0"/>
              <a:t> 652 K</a:t>
            </a:r>
          </a:p>
        </p:txBody>
      </p:sp>
      <p:sp>
        <p:nvSpPr>
          <p:cNvPr id="31" name="TextBox 30"/>
          <p:cNvSpPr txBox="1"/>
          <p:nvPr/>
        </p:nvSpPr>
        <p:spPr>
          <a:xfrm>
            <a:off x="3883269" y="3249656"/>
            <a:ext cx="487981" cy="201274"/>
          </a:xfrm>
          <a:prstGeom prst="rect">
            <a:avLst/>
          </a:prstGeom>
          <a:noFill/>
        </p:spPr>
        <p:txBody>
          <a:bodyPr wrap="square" rtlCol="0">
            <a:spAutoFit/>
          </a:bodyPr>
          <a:lstStyle/>
          <a:p>
            <a:r>
              <a:rPr lang="en-US" sz="708" b="1" dirty="0"/>
              <a:t> 290K</a:t>
            </a:r>
          </a:p>
        </p:txBody>
      </p:sp>
      <p:sp>
        <p:nvSpPr>
          <p:cNvPr id="32" name="TextBox 31"/>
          <p:cNvSpPr txBox="1"/>
          <p:nvPr/>
        </p:nvSpPr>
        <p:spPr>
          <a:xfrm>
            <a:off x="5243260" y="2228461"/>
            <a:ext cx="487981" cy="201274"/>
          </a:xfrm>
          <a:prstGeom prst="rect">
            <a:avLst/>
          </a:prstGeom>
          <a:noFill/>
        </p:spPr>
        <p:txBody>
          <a:bodyPr wrap="square" rtlCol="0">
            <a:spAutoFit/>
          </a:bodyPr>
          <a:lstStyle/>
          <a:p>
            <a:r>
              <a:rPr lang="en-US" sz="708" b="1" dirty="0"/>
              <a:t> 797 K</a:t>
            </a:r>
          </a:p>
        </p:txBody>
      </p:sp>
      <p:sp>
        <p:nvSpPr>
          <p:cNvPr id="33" name="TextBox 32"/>
          <p:cNvSpPr txBox="1"/>
          <p:nvPr/>
        </p:nvSpPr>
        <p:spPr>
          <a:xfrm>
            <a:off x="5014472" y="2647485"/>
            <a:ext cx="487981" cy="201274"/>
          </a:xfrm>
          <a:prstGeom prst="rect">
            <a:avLst/>
          </a:prstGeom>
          <a:noFill/>
        </p:spPr>
        <p:txBody>
          <a:bodyPr wrap="square" rtlCol="0">
            <a:spAutoFit/>
          </a:bodyPr>
          <a:lstStyle/>
          <a:p>
            <a:r>
              <a:rPr lang="en-US" sz="708" b="1" dirty="0"/>
              <a:t>320 K</a:t>
            </a:r>
          </a:p>
        </p:txBody>
      </p:sp>
      <p:sp>
        <p:nvSpPr>
          <p:cNvPr id="34" name="TextBox 33"/>
          <p:cNvSpPr txBox="1"/>
          <p:nvPr/>
        </p:nvSpPr>
        <p:spPr>
          <a:xfrm>
            <a:off x="6399984" y="2715471"/>
            <a:ext cx="487981" cy="201274"/>
          </a:xfrm>
          <a:prstGeom prst="rect">
            <a:avLst/>
          </a:prstGeom>
          <a:noFill/>
        </p:spPr>
        <p:txBody>
          <a:bodyPr wrap="square" rtlCol="0">
            <a:spAutoFit/>
          </a:bodyPr>
          <a:lstStyle/>
          <a:p>
            <a:r>
              <a:rPr lang="en-US" sz="708" b="1" dirty="0"/>
              <a:t> 372 K</a:t>
            </a:r>
          </a:p>
        </p:txBody>
      </p:sp>
    </p:spTree>
    <p:extLst>
      <p:ext uri="{BB962C8B-B14F-4D97-AF65-F5344CB8AC3E}">
        <p14:creationId xmlns:p14="http://schemas.microsoft.com/office/powerpoint/2010/main" val="2261874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2D0507-9F86-7A45-BE8E-43760B9F92AA}" type="slidenum">
              <a:rPr lang="en-US" smtClean="0"/>
              <a:pPr/>
              <a:t>8</a:t>
            </a:fld>
            <a:endParaRPr lang="en-US" dirty="0"/>
          </a:p>
        </p:txBody>
      </p:sp>
      <p:sp>
        <p:nvSpPr>
          <p:cNvPr id="4" name="Title 3"/>
          <p:cNvSpPr>
            <a:spLocks noGrp="1"/>
          </p:cNvSpPr>
          <p:nvPr>
            <p:ph type="title"/>
          </p:nvPr>
        </p:nvSpPr>
        <p:spPr/>
        <p:txBody>
          <a:bodyPr>
            <a:normAutofit/>
          </a:bodyPr>
          <a:lstStyle/>
          <a:p>
            <a:r>
              <a:rPr lang="en-US" sz="2000" dirty="0" smtClean="0"/>
              <a:t>December Month Traveler’s Statistics</a:t>
            </a:r>
            <a:endParaRPr lang="en-US" sz="2000" dirty="0"/>
          </a:p>
        </p:txBody>
      </p:sp>
    </p:spTree>
    <p:extLst>
      <p:ext uri="{BB962C8B-B14F-4D97-AF65-F5344CB8AC3E}">
        <p14:creationId xmlns:p14="http://schemas.microsoft.com/office/powerpoint/2010/main" val="16587901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Group 241"/>
          <p:cNvGrpSpPr/>
          <p:nvPr/>
        </p:nvGrpSpPr>
        <p:grpSpPr>
          <a:xfrm>
            <a:off x="1777208" y="1253554"/>
            <a:ext cx="7291114" cy="3479342"/>
            <a:chOff x="835386" y="1456410"/>
            <a:chExt cx="9759956" cy="4657483"/>
          </a:xfrm>
        </p:grpSpPr>
        <p:sp>
          <p:nvSpPr>
            <p:cNvPr id="69" name="Rounded Rectangle 68"/>
            <p:cNvSpPr/>
            <p:nvPr/>
          </p:nvSpPr>
          <p:spPr>
            <a:xfrm>
              <a:off x="5181856" y="3002245"/>
              <a:ext cx="598101" cy="239965"/>
            </a:xfrm>
            <a:prstGeom prst="roundRect">
              <a:avLst/>
            </a:prstGeom>
            <a:no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sz="1350">
                <a:solidFill>
                  <a:prstClr val="white"/>
                </a:solidFill>
              </a:endParaRPr>
            </a:p>
          </p:txBody>
        </p:sp>
        <p:sp>
          <p:nvSpPr>
            <p:cNvPr id="194" name="Rounded Rectangle 193"/>
            <p:cNvSpPr/>
            <p:nvPr/>
          </p:nvSpPr>
          <p:spPr>
            <a:xfrm>
              <a:off x="7067457" y="4923491"/>
              <a:ext cx="598101" cy="239965"/>
            </a:xfrm>
            <a:prstGeom prst="roundRect">
              <a:avLst/>
            </a:prstGeom>
            <a:no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sz="1350">
                <a:solidFill>
                  <a:prstClr val="white"/>
                </a:solidFill>
              </a:endParaRPr>
            </a:p>
          </p:txBody>
        </p:sp>
        <p:sp>
          <p:nvSpPr>
            <p:cNvPr id="4" name="Rounded Rectangle 3"/>
            <p:cNvSpPr/>
            <p:nvPr/>
          </p:nvSpPr>
          <p:spPr>
            <a:xfrm>
              <a:off x="6436268" y="2897239"/>
              <a:ext cx="789949" cy="459728"/>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Not Travelled</a:t>
              </a:r>
            </a:p>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45K</a:t>
              </a:r>
            </a:p>
          </p:txBody>
        </p:sp>
        <p:sp>
          <p:nvSpPr>
            <p:cNvPr id="6" name="Rounded Rectangle 5"/>
            <p:cNvSpPr/>
            <p:nvPr/>
          </p:nvSpPr>
          <p:spPr>
            <a:xfrm>
              <a:off x="5437704" y="1955577"/>
              <a:ext cx="1530962" cy="686828"/>
            </a:xfrm>
            <a:prstGeom prst="roundRect">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spcBef>
                  <a:spcPct val="0"/>
                </a:spcBef>
              </a:pPr>
              <a:r>
                <a:rPr lang="en-US" sz="1500" dirty="0">
                  <a:solidFill>
                    <a:prstClr val="white"/>
                  </a:solidFill>
                  <a:latin typeface="Century Gothic" panose="020B0502020202020204" pitchFamily="34" charset="0"/>
                </a:rPr>
                <a:t>Total Calls</a:t>
              </a:r>
            </a:p>
            <a:p>
              <a:pPr algn="ctr" defTabSz="366713">
                <a:spcBef>
                  <a:spcPct val="0"/>
                </a:spcBef>
              </a:pPr>
              <a:r>
                <a:rPr lang="en-US" sz="1500" b="1" dirty="0">
                  <a:solidFill>
                    <a:prstClr val="white"/>
                  </a:solidFill>
                  <a:effectLst>
                    <a:outerShdw blurRad="38100" dist="38100" dir="2700000" algn="tl">
                      <a:srgbClr val="000000">
                        <a:alpha val="43137"/>
                      </a:srgbClr>
                    </a:outerShdw>
                  </a:effectLst>
                  <a:latin typeface="Century Gothic" panose="020B0502020202020204" pitchFamily="34" charset="0"/>
                </a:rPr>
                <a:t>154,439</a:t>
              </a:r>
            </a:p>
          </p:txBody>
        </p:sp>
        <p:sp>
          <p:nvSpPr>
            <p:cNvPr id="5" name="Rounded Rectangle 4"/>
            <p:cNvSpPr/>
            <p:nvPr/>
          </p:nvSpPr>
          <p:spPr>
            <a:xfrm>
              <a:off x="5047054" y="2942703"/>
              <a:ext cx="774235" cy="314093"/>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Travelled</a:t>
              </a:r>
            </a:p>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109K</a:t>
              </a:r>
            </a:p>
          </p:txBody>
        </p:sp>
        <p:cxnSp>
          <p:nvCxnSpPr>
            <p:cNvPr id="7" name="Straight Arrow Connector 6"/>
            <p:cNvCxnSpPr>
              <a:stCxn id="6" idx="3"/>
              <a:endCxn id="56" idx="1"/>
            </p:cNvCxnSpPr>
            <p:nvPr/>
          </p:nvCxnSpPr>
          <p:spPr>
            <a:xfrm flipV="1">
              <a:off x="6968665" y="2281694"/>
              <a:ext cx="317210" cy="1729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2"/>
              <a:endCxn id="5" idx="0"/>
            </p:cNvCxnSpPr>
            <p:nvPr/>
          </p:nvCxnSpPr>
          <p:spPr>
            <a:xfrm flipH="1">
              <a:off x="5434172" y="2642404"/>
              <a:ext cx="769013" cy="30029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504257" y="3235487"/>
              <a:ext cx="1084856" cy="554715"/>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1.6K called &amp; purchased plan before called after</a:t>
              </a:r>
            </a:p>
          </p:txBody>
        </p:sp>
        <p:sp>
          <p:nvSpPr>
            <p:cNvPr id="23" name="Rounded Rectangle 22"/>
            <p:cNvSpPr/>
            <p:nvPr/>
          </p:nvSpPr>
          <p:spPr>
            <a:xfrm>
              <a:off x="3792191" y="1979913"/>
              <a:ext cx="1361895" cy="283909"/>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73K purchased plan before travel</a:t>
              </a:r>
            </a:p>
          </p:txBody>
        </p:sp>
        <p:sp>
          <p:nvSpPr>
            <p:cNvPr id="24" name="Rounded Rectangle 23"/>
            <p:cNvSpPr/>
            <p:nvPr/>
          </p:nvSpPr>
          <p:spPr>
            <a:xfrm>
              <a:off x="2985710" y="2351683"/>
              <a:ext cx="1196202" cy="283448"/>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5K purchased during </a:t>
              </a:r>
              <a:r>
                <a:rPr lang="en-US" sz="750" dirty="0" err="1">
                  <a:solidFill>
                    <a:prstClr val="black"/>
                  </a:solidFill>
                  <a:latin typeface="Century Gothic" panose="020B0502020202020204" pitchFamily="34" charset="0"/>
                </a:rPr>
                <a:t>travelf</a:t>
              </a:r>
              <a:endParaRPr lang="en-US" sz="750" dirty="0">
                <a:solidFill>
                  <a:prstClr val="black"/>
                </a:solidFill>
                <a:latin typeface="Century Gothic" panose="020B0502020202020204" pitchFamily="34" charset="0"/>
              </a:endParaRPr>
            </a:p>
          </p:txBody>
        </p:sp>
        <p:sp>
          <p:nvSpPr>
            <p:cNvPr id="25" name="Rounded Rectangle 24"/>
            <p:cNvSpPr/>
            <p:nvPr/>
          </p:nvSpPr>
          <p:spPr>
            <a:xfrm>
              <a:off x="2605623" y="2754748"/>
              <a:ext cx="890130" cy="232629"/>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18K Called after travel</a:t>
              </a:r>
            </a:p>
          </p:txBody>
        </p:sp>
        <p:sp>
          <p:nvSpPr>
            <p:cNvPr id="28" name="Rounded Rectangle 27"/>
            <p:cNvSpPr/>
            <p:nvPr/>
          </p:nvSpPr>
          <p:spPr>
            <a:xfrm>
              <a:off x="3716645" y="3330696"/>
              <a:ext cx="991552" cy="296363"/>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33K Plan not Purchased</a:t>
              </a:r>
            </a:p>
          </p:txBody>
        </p:sp>
        <p:cxnSp>
          <p:nvCxnSpPr>
            <p:cNvPr id="29" name="Straight Arrow Connector 28"/>
            <p:cNvCxnSpPr>
              <a:stCxn id="5" idx="1"/>
              <a:endCxn id="28" idx="3"/>
            </p:cNvCxnSpPr>
            <p:nvPr/>
          </p:nvCxnSpPr>
          <p:spPr>
            <a:xfrm flipH="1">
              <a:off x="4708197" y="3099750"/>
              <a:ext cx="338857" cy="37912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3836602" y="2739880"/>
              <a:ext cx="879762" cy="262366"/>
            </a:xfrm>
            <a:prstGeom prst="roundRect">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black"/>
                  </a:solidFill>
                  <a:latin typeface="Century Gothic" panose="020B0502020202020204" pitchFamily="34" charset="0"/>
                </a:rPr>
                <a:t>78K Plan Purchased</a:t>
              </a:r>
            </a:p>
          </p:txBody>
        </p:sp>
        <p:cxnSp>
          <p:nvCxnSpPr>
            <p:cNvPr id="43" name="Straight Arrow Connector 42"/>
            <p:cNvCxnSpPr>
              <a:stCxn id="34" idx="0"/>
              <a:endCxn id="23" idx="2"/>
            </p:cNvCxnSpPr>
            <p:nvPr/>
          </p:nvCxnSpPr>
          <p:spPr>
            <a:xfrm flipV="1">
              <a:off x="4276483" y="2263822"/>
              <a:ext cx="196656" cy="47605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5" idx="2"/>
              <a:endCxn id="22" idx="0"/>
            </p:cNvCxnSpPr>
            <p:nvPr/>
          </p:nvCxnSpPr>
          <p:spPr>
            <a:xfrm flipH="1">
              <a:off x="3046685" y="2987377"/>
              <a:ext cx="4003" cy="24810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7285875" y="2052151"/>
              <a:ext cx="1112706" cy="459086"/>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55.5K visit website before calling</a:t>
              </a:r>
            </a:p>
          </p:txBody>
        </p:sp>
        <p:sp>
          <p:nvSpPr>
            <p:cNvPr id="71" name="Rounded Rectangle 70"/>
            <p:cNvSpPr/>
            <p:nvPr/>
          </p:nvSpPr>
          <p:spPr>
            <a:xfrm>
              <a:off x="7732475" y="2691666"/>
              <a:ext cx="813050" cy="289881"/>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7.5 K Visit </a:t>
              </a:r>
              <a:r>
                <a:rPr lang="en-US" sz="750" dirty="0" err="1">
                  <a:solidFill>
                    <a:prstClr val="white"/>
                  </a:solidFill>
                  <a:latin typeface="Century Gothic" panose="020B0502020202020204" pitchFamily="34" charset="0"/>
                </a:rPr>
                <a:t>Int</a:t>
              </a:r>
              <a:r>
                <a:rPr lang="en-US" sz="750" dirty="0">
                  <a:solidFill>
                    <a:prstClr val="white"/>
                  </a:solidFill>
                  <a:latin typeface="Century Gothic" panose="020B0502020202020204" pitchFamily="34" charset="0"/>
                </a:rPr>
                <a:t> </a:t>
              </a:r>
              <a:r>
                <a:rPr lang="en-US" sz="750" dirty="0" err="1">
                  <a:solidFill>
                    <a:prstClr val="white"/>
                  </a:solidFill>
                  <a:latin typeface="Century Gothic" panose="020B0502020202020204" pitchFamily="34" charset="0"/>
                </a:rPr>
                <a:t>Pg</a:t>
              </a:r>
              <a:endParaRPr lang="en-US" sz="750" dirty="0">
                <a:solidFill>
                  <a:prstClr val="white"/>
                </a:solidFill>
                <a:latin typeface="Century Gothic" panose="020B0502020202020204" pitchFamily="34" charset="0"/>
              </a:endParaRPr>
            </a:p>
          </p:txBody>
        </p:sp>
        <p:sp>
          <p:nvSpPr>
            <p:cNvPr id="72" name="Rounded Rectangle 71"/>
            <p:cNvSpPr/>
            <p:nvPr/>
          </p:nvSpPr>
          <p:spPr>
            <a:xfrm>
              <a:off x="8722173" y="2206501"/>
              <a:ext cx="659223" cy="259849"/>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14K Online</a:t>
              </a:r>
            </a:p>
          </p:txBody>
        </p:sp>
        <p:sp>
          <p:nvSpPr>
            <p:cNvPr id="73" name="Rounded Rectangle 72"/>
            <p:cNvSpPr/>
            <p:nvPr/>
          </p:nvSpPr>
          <p:spPr>
            <a:xfrm>
              <a:off x="8758902" y="1786172"/>
              <a:ext cx="710463" cy="251177"/>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41K mobile</a:t>
              </a:r>
            </a:p>
          </p:txBody>
        </p:sp>
        <p:sp>
          <p:nvSpPr>
            <p:cNvPr id="74" name="Rounded Rectangle 73"/>
            <p:cNvSpPr/>
            <p:nvPr/>
          </p:nvSpPr>
          <p:spPr>
            <a:xfrm>
              <a:off x="9745267" y="1456410"/>
              <a:ext cx="813050" cy="314639"/>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35K Break &amp;Call</a:t>
              </a:r>
            </a:p>
          </p:txBody>
        </p:sp>
        <p:sp>
          <p:nvSpPr>
            <p:cNvPr id="75" name="Rounded Rectangle 74"/>
            <p:cNvSpPr/>
            <p:nvPr/>
          </p:nvSpPr>
          <p:spPr>
            <a:xfrm>
              <a:off x="9782292" y="1921300"/>
              <a:ext cx="813050" cy="325266"/>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err="1">
                  <a:solidFill>
                    <a:prstClr val="white"/>
                  </a:solidFill>
                  <a:latin typeface="Century Gothic" panose="020B0502020202020204" pitchFamily="34" charset="0"/>
                </a:rPr>
                <a:t>Int</a:t>
              </a:r>
              <a:r>
                <a:rPr lang="en-US" sz="750" dirty="0">
                  <a:solidFill>
                    <a:prstClr val="white"/>
                  </a:solidFill>
                  <a:latin typeface="Century Gothic" panose="020B0502020202020204" pitchFamily="34" charset="0"/>
                </a:rPr>
                <a:t> </a:t>
              </a:r>
              <a:r>
                <a:rPr lang="en-US" sz="750" dirty="0" err="1">
                  <a:solidFill>
                    <a:prstClr val="white"/>
                  </a:solidFill>
                  <a:latin typeface="Century Gothic" panose="020B0502020202020204" pitchFamily="34" charset="0"/>
                </a:rPr>
                <a:t>Pg</a:t>
              </a:r>
              <a:r>
                <a:rPr lang="en-US" sz="750" dirty="0">
                  <a:solidFill>
                    <a:prstClr val="white"/>
                  </a:solidFill>
                  <a:latin typeface="Century Gothic" panose="020B0502020202020204" pitchFamily="34" charset="0"/>
                </a:rPr>
                <a:t> 5K then call</a:t>
              </a:r>
            </a:p>
          </p:txBody>
        </p:sp>
        <p:sp>
          <p:nvSpPr>
            <p:cNvPr id="78" name="Rounded Rectangle 77"/>
            <p:cNvSpPr/>
            <p:nvPr/>
          </p:nvSpPr>
          <p:spPr>
            <a:xfrm>
              <a:off x="9568106" y="2396816"/>
              <a:ext cx="813050" cy="265260"/>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err="1">
                  <a:solidFill>
                    <a:prstClr val="white"/>
                  </a:solidFill>
                  <a:latin typeface="Century Gothic" panose="020B0502020202020204" pitchFamily="34" charset="0"/>
                </a:rPr>
                <a:t>Brk</a:t>
              </a:r>
              <a:r>
                <a:rPr lang="en-US" sz="750" dirty="0">
                  <a:solidFill>
                    <a:prstClr val="white"/>
                  </a:solidFill>
                  <a:latin typeface="Century Gothic" panose="020B0502020202020204" pitchFamily="34" charset="0"/>
                </a:rPr>
                <a:t> &amp; Call 11K</a:t>
              </a:r>
            </a:p>
          </p:txBody>
        </p:sp>
        <p:sp>
          <p:nvSpPr>
            <p:cNvPr id="79" name="Rounded Rectangle 78"/>
            <p:cNvSpPr/>
            <p:nvPr/>
          </p:nvSpPr>
          <p:spPr>
            <a:xfrm>
              <a:off x="8672794" y="2710075"/>
              <a:ext cx="898101" cy="368726"/>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err="1">
                  <a:solidFill>
                    <a:prstClr val="white"/>
                  </a:solidFill>
                  <a:latin typeface="Century Gothic" panose="020B0502020202020204" pitchFamily="34" charset="0"/>
                </a:rPr>
                <a:t>Int</a:t>
              </a:r>
              <a:r>
                <a:rPr lang="en-US" sz="750" dirty="0">
                  <a:solidFill>
                    <a:prstClr val="white"/>
                  </a:solidFill>
                  <a:latin typeface="Century Gothic" panose="020B0502020202020204" pitchFamily="34" charset="0"/>
                </a:rPr>
                <a:t> </a:t>
              </a:r>
              <a:r>
                <a:rPr lang="en-US" sz="750" dirty="0" err="1">
                  <a:solidFill>
                    <a:prstClr val="white"/>
                  </a:solidFill>
                  <a:latin typeface="Century Gothic" panose="020B0502020202020204" pitchFamily="34" charset="0"/>
                </a:rPr>
                <a:t>Pg</a:t>
              </a:r>
              <a:r>
                <a:rPr lang="en-US" sz="750" dirty="0">
                  <a:solidFill>
                    <a:prstClr val="white"/>
                  </a:solidFill>
                  <a:latin typeface="Century Gothic" panose="020B0502020202020204" pitchFamily="34" charset="0"/>
                </a:rPr>
                <a:t> then Call 2.5 K</a:t>
              </a:r>
            </a:p>
          </p:txBody>
        </p:sp>
        <p:sp>
          <p:nvSpPr>
            <p:cNvPr id="82" name="Rounded Rectangle 81"/>
            <p:cNvSpPr/>
            <p:nvPr/>
          </p:nvSpPr>
          <p:spPr>
            <a:xfrm>
              <a:off x="7758961" y="3226850"/>
              <a:ext cx="1145966" cy="297651"/>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4.5K 0-10 days before travel</a:t>
              </a:r>
            </a:p>
          </p:txBody>
        </p:sp>
        <p:cxnSp>
          <p:nvCxnSpPr>
            <p:cNvPr id="83" name="Straight Arrow Connector 82"/>
            <p:cNvCxnSpPr>
              <a:stCxn id="71" idx="2"/>
              <a:endCxn id="82" idx="0"/>
            </p:cNvCxnSpPr>
            <p:nvPr/>
          </p:nvCxnSpPr>
          <p:spPr>
            <a:xfrm>
              <a:off x="8139000" y="2981547"/>
              <a:ext cx="192945" cy="24530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56" idx="2"/>
              <a:endCxn id="71" idx="0"/>
            </p:cNvCxnSpPr>
            <p:nvPr/>
          </p:nvCxnSpPr>
          <p:spPr>
            <a:xfrm>
              <a:off x="7842228" y="2511237"/>
              <a:ext cx="296772" cy="18042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7" name="Rounded Rectangle 106"/>
            <p:cNvSpPr/>
            <p:nvPr/>
          </p:nvSpPr>
          <p:spPr>
            <a:xfrm>
              <a:off x="6390944" y="3855628"/>
              <a:ext cx="1005477" cy="30639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Called After</a:t>
              </a:r>
            </a:p>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31K</a:t>
              </a:r>
            </a:p>
          </p:txBody>
        </p:sp>
        <p:sp>
          <p:nvSpPr>
            <p:cNvPr id="108" name="Rounded Rectangle 107"/>
            <p:cNvSpPr/>
            <p:nvPr/>
          </p:nvSpPr>
          <p:spPr>
            <a:xfrm>
              <a:off x="4987414" y="4021571"/>
              <a:ext cx="1196202" cy="334400"/>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Called Before</a:t>
              </a:r>
            </a:p>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78K</a:t>
              </a:r>
            </a:p>
          </p:txBody>
        </p:sp>
        <p:sp>
          <p:nvSpPr>
            <p:cNvPr id="123" name="Rounded Rectangle 122"/>
            <p:cNvSpPr/>
            <p:nvPr/>
          </p:nvSpPr>
          <p:spPr>
            <a:xfrm>
              <a:off x="4124555" y="4669816"/>
              <a:ext cx="1196202" cy="459086"/>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Purchased before Call 47K</a:t>
              </a:r>
            </a:p>
          </p:txBody>
        </p:sp>
        <p:sp>
          <p:nvSpPr>
            <p:cNvPr id="124" name="Rounded Rectangle 123"/>
            <p:cNvSpPr/>
            <p:nvPr/>
          </p:nvSpPr>
          <p:spPr>
            <a:xfrm>
              <a:off x="5095542" y="5654807"/>
              <a:ext cx="1060649" cy="459086"/>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Purchased after Call 11K</a:t>
              </a:r>
            </a:p>
          </p:txBody>
        </p:sp>
        <p:sp>
          <p:nvSpPr>
            <p:cNvPr id="125" name="Rounded Rectangle 124"/>
            <p:cNvSpPr/>
            <p:nvPr/>
          </p:nvSpPr>
          <p:spPr>
            <a:xfrm>
              <a:off x="5821289" y="5157134"/>
              <a:ext cx="948861" cy="459086"/>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Not Purchased 20K</a:t>
              </a:r>
            </a:p>
          </p:txBody>
        </p:sp>
        <p:cxnSp>
          <p:nvCxnSpPr>
            <p:cNvPr id="135" name="Straight Arrow Connector 134"/>
            <p:cNvCxnSpPr>
              <a:stCxn id="108" idx="2"/>
              <a:endCxn id="125" idx="0"/>
            </p:cNvCxnSpPr>
            <p:nvPr/>
          </p:nvCxnSpPr>
          <p:spPr>
            <a:xfrm>
              <a:off x="5585516" y="4355971"/>
              <a:ext cx="710204" cy="80116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8" name="Rounded Rectangle 147"/>
            <p:cNvSpPr/>
            <p:nvPr/>
          </p:nvSpPr>
          <p:spPr>
            <a:xfrm>
              <a:off x="6401336" y="4588293"/>
              <a:ext cx="951722" cy="288053"/>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Not </a:t>
              </a:r>
              <a:r>
                <a:rPr lang="en-US" sz="750" dirty="0" err="1">
                  <a:solidFill>
                    <a:prstClr val="white"/>
                  </a:solidFill>
                  <a:latin typeface="Century Gothic" panose="020B0502020202020204" pitchFamily="34" charset="0"/>
                </a:rPr>
                <a:t>Purch</a:t>
              </a:r>
              <a:r>
                <a:rPr lang="en-US" sz="750" dirty="0">
                  <a:solidFill>
                    <a:prstClr val="white"/>
                  </a:solidFill>
                  <a:latin typeface="Century Gothic" panose="020B0502020202020204" pitchFamily="34" charset="0"/>
                </a:rPr>
                <a:t> 12.3K</a:t>
              </a:r>
            </a:p>
          </p:txBody>
        </p:sp>
        <p:sp>
          <p:nvSpPr>
            <p:cNvPr id="149" name="Rounded Rectangle 148"/>
            <p:cNvSpPr/>
            <p:nvPr/>
          </p:nvSpPr>
          <p:spPr>
            <a:xfrm>
              <a:off x="7476592" y="4603182"/>
              <a:ext cx="1196202" cy="240257"/>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Plan Purchased 18.3 K</a:t>
              </a:r>
            </a:p>
          </p:txBody>
        </p:sp>
        <p:cxnSp>
          <p:nvCxnSpPr>
            <p:cNvPr id="153" name="Straight Arrow Connector 152"/>
            <p:cNvCxnSpPr>
              <a:stCxn id="107" idx="2"/>
              <a:endCxn id="148" idx="0"/>
            </p:cNvCxnSpPr>
            <p:nvPr/>
          </p:nvCxnSpPr>
          <p:spPr>
            <a:xfrm flipH="1">
              <a:off x="6877198" y="4162019"/>
              <a:ext cx="16485" cy="42627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0" name="Rounded Rectangle 159"/>
            <p:cNvSpPr/>
            <p:nvPr/>
          </p:nvSpPr>
          <p:spPr>
            <a:xfrm>
              <a:off x="7962330" y="4009660"/>
              <a:ext cx="902816" cy="294236"/>
            </a:xfrm>
            <a:prstGeom prst="roundRect">
              <a:avLst/>
            </a:prstGeom>
            <a:solidFill>
              <a:schemeClr val="bg2">
                <a:lumMod val="2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11K visited mob/web</a:t>
              </a:r>
            </a:p>
          </p:txBody>
        </p:sp>
        <p:sp>
          <p:nvSpPr>
            <p:cNvPr id="167" name="Rounded Rectangle 166"/>
            <p:cNvSpPr/>
            <p:nvPr/>
          </p:nvSpPr>
          <p:spPr>
            <a:xfrm>
              <a:off x="9114135" y="4247703"/>
              <a:ext cx="753271" cy="252742"/>
            </a:xfrm>
            <a:prstGeom prst="roundRect">
              <a:avLst/>
            </a:prstGeom>
            <a:solidFill>
              <a:schemeClr val="bg2">
                <a:lumMod val="2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4.6 K +10% Bill</a:t>
              </a:r>
            </a:p>
          </p:txBody>
        </p:sp>
        <p:sp>
          <p:nvSpPr>
            <p:cNvPr id="168" name="Rounded Rectangle 167"/>
            <p:cNvSpPr/>
            <p:nvPr/>
          </p:nvSpPr>
          <p:spPr>
            <a:xfrm>
              <a:off x="9120210" y="3638367"/>
              <a:ext cx="747196" cy="240612"/>
            </a:xfrm>
            <a:prstGeom prst="roundRect">
              <a:avLst/>
            </a:prstGeom>
            <a:solidFill>
              <a:schemeClr val="bg2">
                <a:lumMod val="2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3.6 K +25% Bill</a:t>
              </a:r>
            </a:p>
          </p:txBody>
        </p:sp>
        <p:cxnSp>
          <p:nvCxnSpPr>
            <p:cNvPr id="180" name="Straight Arrow Connector 179"/>
            <p:cNvCxnSpPr>
              <a:stCxn id="107" idx="3"/>
              <a:endCxn id="160" idx="1"/>
            </p:cNvCxnSpPr>
            <p:nvPr/>
          </p:nvCxnSpPr>
          <p:spPr>
            <a:xfrm>
              <a:off x="7396422" y="4008824"/>
              <a:ext cx="565909" cy="147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835386" y="3478877"/>
              <a:ext cx="3872624" cy="1897213"/>
              <a:chOff x="156625" y="2878384"/>
              <a:chExt cx="3872624" cy="1897213"/>
            </a:xfrm>
          </p:grpSpPr>
          <p:sp>
            <p:nvSpPr>
              <p:cNvPr id="178" name="Rounded Rectangle 177"/>
              <p:cNvSpPr/>
              <p:nvPr/>
            </p:nvSpPr>
            <p:spPr>
              <a:xfrm>
                <a:off x="3157841" y="3440866"/>
                <a:ext cx="871408" cy="459086"/>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25K visited Website’/</a:t>
                </a:r>
              </a:p>
            </p:txBody>
          </p:sp>
          <p:sp>
            <p:nvSpPr>
              <p:cNvPr id="202" name="Rounded Rectangle 201"/>
              <p:cNvSpPr/>
              <p:nvPr/>
            </p:nvSpPr>
            <p:spPr>
              <a:xfrm>
                <a:off x="2016515" y="3493863"/>
                <a:ext cx="762048" cy="279223"/>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Desktop 7K</a:t>
                </a:r>
              </a:p>
            </p:txBody>
          </p:sp>
          <p:sp>
            <p:nvSpPr>
              <p:cNvPr id="203" name="Rounded Rectangle 202"/>
              <p:cNvSpPr/>
              <p:nvPr/>
            </p:nvSpPr>
            <p:spPr>
              <a:xfrm>
                <a:off x="2413233" y="4176151"/>
                <a:ext cx="660251" cy="278549"/>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Mobile 18K</a:t>
                </a:r>
              </a:p>
            </p:txBody>
          </p:sp>
          <p:cxnSp>
            <p:nvCxnSpPr>
              <p:cNvPr id="208" name="Straight Arrow Connector 207"/>
              <p:cNvCxnSpPr>
                <a:stCxn id="178" idx="1"/>
                <a:endCxn id="202" idx="3"/>
              </p:cNvCxnSpPr>
              <p:nvPr/>
            </p:nvCxnSpPr>
            <p:spPr>
              <a:xfrm flipH="1" flipV="1">
                <a:off x="2778563" y="3633475"/>
                <a:ext cx="379278" cy="36935"/>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3" name="Rounded Rectangle 222"/>
              <p:cNvSpPr/>
              <p:nvPr/>
            </p:nvSpPr>
            <p:spPr>
              <a:xfrm>
                <a:off x="1560158" y="4249859"/>
                <a:ext cx="646176" cy="283887"/>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Int. Pg. 1.6K</a:t>
                </a:r>
              </a:p>
            </p:txBody>
          </p:sp>
          <p:sp>
            <p:nvSpPr>
              <p:cNvPr id="224" name="Rounded Rectangle 223"/>
              <p:cNvSpPr/>
              <p:nvPr/>
            </p:nvSpPr>
            <p:spPr>
              <a:xfrm>
                <a:off x="214119" y="3981563"/>
                <a:ext cx="853401" cy="286200"/>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PP before </a:t>
                </a:r>
                <a:br>
                  <a:rPr lang="en-US" sz="750" dirty="0">
                    <a:solidFill>
                      <a:prstClr val="white"/>
                    </a:solidFill>
                    <a:latin typeface="Century Gothic" panose="020B0502020202020204" pitchFamily="34" charset="0"/>
                  </a:rPr>
                </a:br>
                <a:r>
                  <a:rPr lang="en-US" sz="750" dirty="0">
                    <a:solidFill>
                      <a:prstClr val="white"/>
                    </a:solidFill>
                    <a:latin typeface="Century Gothic" panose="020B0502020202020204" pitchFamily="34" charset="0"/>
                  </a:rPr>
                  <a:t>call 1K</a:t>
                </a:r>
              </a:p>
            </p:txBody>
          </p:sp>
          <p:cxnSp>
            <p:nvCxnSpPr>
              <p:cNvPr id="225" name="Straight Arrow Connector 224"/>
              <p:cNvCxnSpPr>
                <a:stCxn id="203" idx="1"/>
                <a:endCxn id="223" idx="3"/>
              </p:cNvCxnSpPr>
              <p:nvPr/>
            </p:nvCxnSpPr>
            <p:spPr>
              <a:xfrm flipH="1">
                <a:off x="2206334" y="4315426"/>
                <a:ext cx="206899" cy="7637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6" name="Rounded Rectangle 225"/>
              <p:cNvSpPr/>
              <p:nvPr/>
            </p:nvSpPr>
            <p:spPr>
              <a:xfrm>
                <a:off x="349308" y="4442980"/>
                <a:ext cx="782055" cy="332617"/>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PP After call 300</a:t>
                </a:r>
              </a:p>
            </p:txBody>
          </p:sp>
          <p:cxnSp>
            <p:nvCxnSpPr>
              <p:cNvPr id="228" name="Straight Arrow Connector 227"/>
              <p:cNvCxnSpPr>
                <a:stCxn id="223" idx="1"/>
                <a:endCxn id="226" idx="3"/>
              </p:cNvCxnSpPr>
              <p:nvPr/>
            </p:nvCxnSpPr>
            <p:spPr>
              <a:xfrm flipH="1">
                <a:off x="1131362" y="4391803"/>
                <a:ext cx="428796" cy="217485"/>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9"/>
              <p:cNvGrpSpPr/>
              <p:nvPr/>
            </p:nvGrpSpPr>
            <p:grpSpPr>
              <a:xfrm>
                <a:off x="156625" y="2878384"/>
                <a:ext cx="1859890" cy="989504"/>
                <a:chOff x="156625" y="2878384"/>
                <a:chExt cx="1859890" cy="989504"/>
              </a:xfrm>
            </p:grpSpPr>
            <p:sp>
              <p:nvSpPr>
                <p:cNvPr id="206" name="Rounded Rectangle 205"/>
                <p:cNvSpPr/>
                <p:nvPr/>
              </p:nvSpPr>
              <p:spPr>
                <a:xfrm>
                  <a:off x="1239106" y="3492940"/>
                  <a:ext cx="651019" cy="305320"/>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Int. Pg. 1.6K</a:t>
                  </a:r>
                </a:p>
              </p:txBody>
            </p:sp>
            <p:sp>
              <p:nvSpPr>
                <p:cNvPr id="207" name="Rounded Rectangle 206"/>
                <p:cNvSpPr/>
                <p:nvPr/>
              </p:nvSpPr>
              <p:spPr>
                <a:xfrm>
                  <a:off x="156625" y="3597796"/>
                  <a:ext cx="841193" cy="270092"/>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PP before </a:t>
                  </a:r>
                  <a:br>
                    <a:rPr lang="en-US" sz="750" dirty="0">
                      <a:solidFill>
                        <a:prstClr val="white"/>
                      </a:solidFill>
                      <a:latin typeface="Century Gothic" panose="020B0502020202020204" pitchFamily="34" charset="0"/>
                    </a:rPr>
                  </a:br>
                  <a:r>
                    <a:rPr lang="en-US" sz="750" dirty="0">
                      <a:solidFill>
                        <a:prstClr val="white"/>
                      </a:solidFill>
                      <a:latin typeface="Century Gothic" panose="020B0502020202020204" pitchFamily="34" charset="0"/>
                    </a:rPr>
                    <a:t>call 1K</a:t>
                  </a:r>
                </a:p>
              </p:txBody>
            </p:sp>
            <p:cxnSp>
              <p:nvCxnSpPr>
                <p:cNvPr id="211" name="Straight Arrow Connector 210"/>
                <p:cNvCxnSpPr>
                  <a:stCxn id="202" idx="1"/>
                  <a:endCxn id="206" idx="3"/>
                </p:cNvCxnSpPr>
                <p:nvPr/>
              </p:nvCxnSpPr>
              <p:spPr>
                <a:xfrm flipH="1">
                  <a:off x="1890125" y="3633475"/>
                  <a:ext cx="126390" cy="12125"/>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5" name="Rounded Rectangle 214"/>
                <p:cNvSpPr/>
                <p:nvPr/>
              </p:nvSpPr>
              <p:spPr>
                <a:xfrm>
                  <a:off x="474376" y="2878384"/>
                  <a:ext cx="712282" cy="318171"/>
                </a:xfrm>
                <a:prstGeom prst="round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PP After call 300</a:t>
                  </a:r>
                </a:p>
              </p:txBody>
            </p:sp>
            <p:cxnSp>
              <p:nvCxnSpPr>
                <p:cNvPr id="220" name="Straight Arrow Connector 219"/>
                <p:cNvCxnSpPr>
                  <a:stCxn id="206" idx="1"/>
                  <a:endCxn id="207" idx="3"/>
                </p:cNvCxnSpPr>
                <p:nvPr/>
              </p:nvCxnSpPr>
              <p:spPr>
                <a:xfrm flipH="1">
                  <a:off x="997818" y="3645600"/>
                  <a:ext cx="241288" cy="8724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cxnSp>
        <p:nvCxnSpPr>
          <p:cNvPr id="127" name="Straight Arrow Connector 126"/>
          <p:cNvCxnSpPr>
            <a:stCxn id="107" idx="2"/>
            <a:endCxn id="149" idx="0"/>
          </p:cNvCxnSpPr>
          <p:nvPr/>
        </p:nvCxnSpPr>
        <p:spPr>
          <a:xfrm>
            <a:off x="6303021" y="3274761"/>
            <a:ext cx="882266" cy="329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08" idx="2"/>
            <a:endCxn id="124" idx="0"/>
          </p:cNvCxnSpPr>
          <p:nvPr/>
        </p:nvCxnSpPr>
        <p:spPr>
          <a:xfrm>
            <a:off x="5325762" y="3419651"/>
            <a:ext cx="30144" cy="97028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08" idx="2"/>
            <a:endCxn id="123" idx="0"/>
          </p:cNvCxnSpPr>
          <p:nvPr/>
        </p:nvCxnSpPr>
        <p:spPr>
          <a:xfrm flipH="1">
            <a:off x="4681168" y="3419651"/>
            <a:ext cx="644594" cy="23445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60" idx="3"/>
            <a:endCxn id="168" idx="1"/>
          </p:cNvCxnSpPr>
          <p:nvPr/>
        </p:nvCxnSpPr>
        <p:spPr>
          <a:xfrm flipV="1">
            <a:off x="7775790" y="2973445"/>
            <a:ext cx="190544" cy="2974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60" idx="3"/>
            <a:endCxn id="167" idx="1"/>
          </p:cNvCxnSpPr>
          <p:nvPr/>
        </p:nvCxnSpPr>
        <p:spPr>
          <a:xfrm>
            <a:off x="7775789" y="3270845"/>
            <a:ext cx="186006" cy="162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6" idx="2"/>
            <a:endCxn id="4" idx="0"/>
          </p:cNvCxnSpPr>
          <p:nvPr/>
        </p:nvCxnSpPr>
        <p:spPr>
          <a:xfrm>
            <a:off x="5787188" y="2139543"/>
            <a:ext cx="469187" cy="19037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5" idx="2"/>
            <a:endCxn id="108" idx="0"/>
          </p:cNvCxnSpPr>
          <p:nvPr/>
        </p:nvCxnSpPr>
        <p:spPr>
          <a:xfrm>
            <a:off x="5212702" y="2598521"/>
            <a:ext cx="113060" cy="5713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5" idx="2"/>
            <a:endCxn id="107" idx="0"/>
          </p:cNvCxnSpPr>
          <p:nvPr/>
        </p:nvCxnSpPr>
        <p:spPr>
          <a:xfrm>
            <a:off x="5212702" y="2598521"/>
            <a:ext cx="1090319" cy="44735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stCxn id="34" idx="0"/>
            <a:endCxn id="24" idx="2"/>
          </p:cNvCxnSpPr>
          <p:nvPr/>
        </p:nvCxnSpPr>
        <p:spPr>
          <a:xfrm flipH="1" flipV="1">
            <a:off x="3830402" y="2134111"/>
            <a:ext cx="517456" cy="7825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a:stCxn id="34" idx="1"/>
            <a:endCxn id="25" idx="3"/>
          </p:cNvCxnSpPr>
          <p:nvPr/>
        </p:nvCxnSpPr>
        <p:spPr>
          <a:xfrm flipH="1">
            <a:off x="3764617" y="2310361"/>
            <a:ext cx="254630"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a:stCxn id="56" idx="3"/>
            <a:endCxn id="72" idx="1"/>
          </p:cNvCxnSpPr>
          <p:nvPr/>
        </p:nvCxnSpPr>
        <p:spPr>
          <a:xfrm>
            <a:off x="7427245" y="1870078"/>
            <a:ext cx="241737" cy="4088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p:cNvCxnSpPr>
            <a:stCxn id="56" idx="3"/>
            <a:endCxn id="73" idx="1"/>
          </p:cNvCxnSpPr>
          <p:nvPr/>
        </p:nvCxnSpPr>
        <p:spPr>
          <a:xfrm flipV="1">
            <a:off x="7427245" y="1593722"/>
            <a:ext cx="269176" cy="27635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5" idx="1"/>
            <a:endCxn id="34" idx="3"/>
          </p:cNvCxnSpPr>
          <p:nvPr/>
        </p:nvCxnSpPr>
        <p:spPr>
          <a:xfrm flipH="1" flipV="1">
            <a:off x="4676468" y="2310361"/>
            <a:ext cx="247040" cy="17084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p:cNvCxnSpPr>
            <a:stCxn id="123" idx="0"/>
            <a:endCxn id="178" idx="2"/>
          </p:cNvCxnSpPr>
          <p:nvPr/>
        </p:nvCxnSpPr>
        <p:spPr>
          <a:xfrm flipH="1" flipV="1">
            <a:off x="4344738" y="3527581"/>
            <a:ext cx="336431" cy="12652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a:stCxn id="178" idx="1"/>
            <a:endCxn id="203" idx="0"/>
          </p:cNvCxnSpPr>
          <p:nvPr/>
        </p:nvCxnSpPr>
        <p:spPr>
          <a:xfrm flipH="1">
            <a:off x="3709611" y="3356102"/>
            <a:ext cx="309637" cy="37781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p:cNvCxnSpPr>
            <a:stCxn id="223" idx="1"/>
            <a:endCxn id="224" idx="0"/>
          </p:cNvCxnSpPr>
          <p:nvPr/>
        </p:nvCxnSpPr>
        <p:spPr>
          <a:xfrm flipH="1" flipV="1">
            <a:off x="2138923" y="3588547"/>
            <a:ext cx="686786" cy="30646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p:cNvCxnSpPr>
            <a:stCxn id="206" idx="1"/>
            <a:endCxn id="215" idx="2"/>
          </p:cNvCxnSpPr>
          <p:nvPr/>
        </p:nvCxnSpPr>
        <p:spPr>
          <a:xfrm flipH="1" flipV="1">
            <a:off x="2280634" y="3002112"/>
            <a:ext cx="305234" cy="33545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p:cNvCxnSpPr>
            <a:stCxn id="73" idx="3"/>
            <a:endCxn id="74" idx="1"/>
          </p:cNvCxnSpPr>
          <p:nvPr/>
        </p:nvCxnSpPr>
        <p:spPr>
          <a:xfrm flipV="1">
            <a:off x="8227168" y="1371079"/>
            <a:ext cx="206111" cy="22264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p:cNvCxnSpPr>
            <a:stCxn id="73" idx="3"/>
            <a:endCxn id="75" idx="1"/>
          </p:cNvCxnSpPr>
          <p:nvPr/>
        </p:nvCxnSpPr>
        <p:spPr>
          <a:xfrm>
            <a:off x="8227168" y="1593722"/>
            <a:ext cx="233770" cy="12862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p:cNvCxnSpPr>
            <a:stCxn id="72" idx="2"/>
            <a:endCxn id="79" idx="0"/>
          </p:cNvCxnSpPr>
          <p:nvPr/>
        </p:nvCxnSpPr>
        <p:spPr>
          <a:xfrm>
            <a:off x="7915216" y="2008024"/>
            <a:ext cx="52339" cy="18207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2" name="Straight Arrow Connector 431"/>
          <p:cNvCxnSpPr>
            <a:stCxn id="72" idx="2"/>
            <a:endCxn id="78" idx="1"/>
          </p:cNvCxnSpPr>
          <p:nvPr/>
        </p:nvCxnSpPr>
        <p:spPr>
          <a:xfrm>
            <a:off x="7915216" y="2008024"/>
            <a:ext cx="385715" cy="4713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3" name="Oval 592"/>
          <p:cNvSpPr/>
          <p:nvPr/>
        </p:nvSpPr>
        <p:spPr>
          <a:xfrm rot="2257570">
            <a:off x="3947100" y="3285249"/>
            <a:ext cx="995478" cy="62720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13" name="Rectangle 612"/>
          <p:cNvSpPr/>
          <p:nvPr/>
        </p:nvSpPr>
        <p:spPr>
          <a:xfrm>
            <a:off x="4105006" y="3977104"/>
            <a:ext cx="905778" cy="381893"/>
          </a:xfrm>
          <a:prstGeom prst="rect">
            <a:avLst/>
          </a:prstGeom>
          <a:ln w="38100">
            <a:solidFill>
              <a:schemeClr val="accent1">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r>
              <a:rPr lang="en-US" sz="750" dirty="0">
                <a:solidFill>
                  <a:prstClr val="black"/>
                </a:solidFill>
              </a:rPr>
              <a:t>Potential to move customers towards self serve</a:t>
            </a:r>
          </a:p>
        </p:txBody>
      </p:sp>
      <p:sp>
        <p:nvSpPr>
          <p:cNvPr id="614" name="Rectangle 613"/>
          <p:cNvSpPr/>
          <p:nvPr/>
        </p:nvSpPr>
        <p:spPr>
          <a:xfrm>
            <a:off x="5813389" y="4355614"/>
            <a:ext cx="973457" cy="210940"/>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750" dirty="0">
                <a:solidFill>
                  <a:prstClr val="black"/>
                </a:solidFill>
              </a:rPr>
              <a:t>Potential to increase travel pass purchase </a:t>
            </a:r>
          </a:p>
        </p:txBody>
      </p:sp>
      <p:sp>
        <p:nvSpPr>
          <p:cNvPr id="615" name="Rectangle 614"/>
          <p:cNvSpPr/>
          <p:nvPr/>
        </p:nvSpPr>
        <p:spPr>
          <a:xfrm>
            <a:off x="6243952" y="3814314"/>
            <a:ext cx="803867" cy="321892"/>
          </a:xfrm>
          <a:prstGeom prst="rect">
            <a:avLst/>
          </a:prstGeom>
          <a:solidFill>
            <a:schemeClr val="bg1">
              <a:lumMod val="75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750" dirty="0">
                <a:solidFill>
                  <a:prstClr val="black"/>
                </a:solidFill>
              </a:rPr>
              <a:t>Decrease calls by selling  before travel pass</a:t>
            </a:r>
          </a:p>
        </p:txBody>
      </p:sp>
      <p:sp>
        <p:nvSpPr>
          <p:cNvPr id="616" name="Rectangle 615"/>
          <p:cNvSpPr/>
          <p:nvPr/>
        </p:nvSpPr>
        <p:spPr>
          <a:xfrm>
            <a:off x="7455845" y="3756414"/>
            <a:ext cx="918741" cy="342988"/>
          </a:xfrm>
          <a:prstGeom prst="rect">
            <a:avLst/>
          </a:prstGeom>
          <a:ln w="28575">
            <a:solidFill>
              <a:schemeClr val="accent1">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r>
              <a:rPr lang="en-US" sz="750" dirty="0">
                <a:solidFill>
                  <a:prstClr val="black"/>
                </a:solidFill>
              </a:rPr>
              <a:t>Potential to move customers towards self serve</a:t>
            </a:r>
          </a:p>
        </p:txBody>
      </p:sp>
      <p:sp>
        <p:nvSpPr>
          <p:cNvPr id="620" name="Rounded Rectangle 619"/>
          <p:cNvSpPr/>
          <p:nvPr/>
        </p:nvSpPr>
        <p:spPr>
          <a:xfrm>
            <a:off x="4718003" y="4733633"/>
            <a:ext cx="1314305" cy="343941"/>
          </a:xfrm>
          <a:prstGeom prst="roundRect">
            <a:avLst/>
          </a:prstGeom>
          <a:solidFill>
            <a:schemeClr val="bg1">
              <a:lumMod val="75000"/>
            </a:scheme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en-US" sz="788" b="1" dirty="0">
                <a:solidFill>
                  <a:prstClr val="black"/>
                </a:solidFill>
              </a:rPr>
              <a:t>Predictive model to help call center agent to sell the plan to the right customer</a:t>
            </a:r>
          </a:p>
        </p:txBody>
      </p:sp>
      <p:cxnSp>
        <p:nvCxnSpPr>
          <p:cNvPr id="622" name="Straight Arrow Connector 621"/>
          <p:cNvCxnSpPr>
            <a:stCxn id="148" idx="2"/>
          </p:cNvCxnSpPr>
          <p:nvPr/>
        </p:nvCxnSpPr>
        <p:spPr>
          <a:xfrm>
            <a:off x="6290706" y="3808394"/>
            <a:ext cx="680449" cy="9035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3" name="Straight Arrow Connector 622"/>
          <p:cNvCxnSpPr>
            <a:stCxn id="125" idx="2"/>
          </p:cNvCxnSpPr>
          <p:nvPr/>
        </p:nvCxnSpPr>
        <p:spPr>
          <a:xfrm>
            <a:off x="5856316" y="4361114"/>
            <a:ext cx="1189115" cy="3479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28" name="Rectangle 627"/>
          <p:cNvSpPr/>
          <p:nvPr/>
        </p:nvSpPr>
        <p:spPr>
          <a:xfrm>
            <a:off x="6615444" y="4724822"/>
            <a:ext cx="1195782" cy="272707"/>
          </a:xfrm>
          <a:prstGeom prst="rect">
            <a:avLst/>
          </a:prstGeom>
          <a:solidFill>
            <a:schemeClr val="bg1">
              <a:lumMod val="75000"/>
            </a:schemeClr>
          </a:solidFill>
          <a:ln w="28575">
            <a:solidFill>
              <a:schemeClr val="accent1">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r" defTabSz="685800"/>
            <a:r>
              <a:rPr lang="en-US" sz="750" dirty="0">
                <a:solidFill>
                  <a:prstClr val="black"/>
                </a:solidFill>
              </a:rPr>
              <a:t>5K Potential call reduction </a:t>
            </a:r>
          </a:p>
          <a:p>
            <a:pPr algn="r" defTabSz="685800"/>
            <a:r>
              <a:rPr lang="en-US" sz="750" dirty="0">
                <a:solidFill>
                  <a:prstClr val="black"/>
                </a:solidFill>
              </a:rPr>
              <a:t>based on primary results</a:t>
            </a:r>
          </a:p>
        </p:txBody>
      </p:sp>
      <p:sp>
        <p:nvSpPr>
          <p:cNvPr id="643" name="Oval 642"/>
          <p:cNvSpPr/>
          <p:nvPr/>
        </p:nvSpPr>
        <p:spPr>
          <a:xfrm rot="2257570">
            <a:off x="1711148" y="3164252"/>
            <a:ext cx="829406" cy="74679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44" name="Rectangle 643"/>
          <p:cNvSpPr/>
          <p:nvPr/>
        </p:nvSpPr>
        <p:spPr>
          <a:xfrm>
            <a:off x="654804" y="3443730"/>
            <a:ext cx="1141454" cy="372052"/>
          </a:xfrm>
          <a:prstGeom prst="rect">
            <a:avLst/>
          </a:prstGeom>
          <a:solidFill>
            <a:schemeClr val="bg1">
              <a:lumMod val="75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825" b="1" dirty="0">
                <a:solidFill>
                  <a:prstClr val="black"/>
                </a:solidFill>
              </a:rPr>
              <a:t>2.8K (out of4.5K) calls have Potential to migrate to Self Serve</a:t>
            </a:r>
          </a:p>
        </p:txBody>
      </p:sp>
      <p:cxnSp>
        <p:nvCxnSpPr>
          <p:cNvPr id="646" name="Straight Arrow Connector 645"/>
          <p:cNvCxnSpPr>
            <a:stCxn id="56" idx="0"/>
            <a:endCxn id="657" idx="2"/>
          </p:cNvCxnSpPr>
          <p:nvPr/>
        </p:nvCxnSpPr>
        <p:spPr>
          <a:xfrm flipV="1">
            <a:off x="7011625" y="1490132"/>
            <a:ext cx="49921" cy="20846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p:cNvCxnSpPr>
            <a:stCxn id="56" idx="0"/>
            <a:endCxn id="658" idx="2"/>
          </p:cNvCxnSpPr>
          <p:nvPr/>
        </p:nvCxnSpPr>
        <p:spPr>
          <a:xfrm flipH="1" flipV="1">
            <a:off x="6527283" y="1533564"/>
            <a:ext cx="484342" cy="16503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1" name="Straight Arrow Connector 650"/>
          <p:cNvCxnSpPr>
            <a:stCxn id="56" idx="0"/>
            <a:endCxn id="656" idx="2"/>
          </p:cNvCxnSpPr>
          <p:nvPr/>
        </p:nvCxnSpPr>
        <p:spPr>
          <a:xfrm flipV="1">
            <a:off x="7011625" y="1483291"/>
            <a:ext cx="550208" cy="21530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56" name="Rounded Rectangle 655"/>
          <p:cNvSpPr/>
          <p:nvPr/>
        </p:nvSpPr>
        <p:spPr>
          <a:xfrm>
            <a:off x="7336054" y="1277738"/>
            <a:ext cx="451556" cy="20555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No </a:t>
            </a:r>
            <a:r>
              <a:rPr lang="en-US" sz="750" dirty="0" err="1">
                <a:solidFill>
                  <a:prstClr val="white"/>
                </a:solidFill>
                <a:latin typeface="Century Gothic" panose="020B0502020202020204" pitchFamily="34" charset="0"/>
              </a:rPr>
              <a:t>trv</a:t>
            </a:r>
            <a:r>
              <a:rPr lang="en-US" sz="750" dirty="0">
                <a:solidFill>
                  <a:prstClr val="white"/>
                </a:solidFill>
                <a:latin typeface="Century Gothic" panose="020B0502020202020204" pitchFamily="34" charset="0"/>
              </a:rPr>
              <a:t/>
            </a:r>
            <a:br>
              <a:rPr lang="en-US" sz="750" dirty="0">
                <a:solidFill>
                  <a:prstClr val="white"/>
                </a:solidFill>
                <a:latin typeface="Century Gothic" panose="020B0502020202020204" pitchFamily="34" charset="0"/>
              </a:rPr>
            </a:br>
            <a:r>
              <a:rPr lang="en-US" sz="750" dirty="0">
                <a:solidFill>
                  <a:prstClr val="white"/>
                </a:solidFill>
                <a:latin typeface="Century Gothic" panose="020B0502020202020204" pitchFamily="34" charset="0"/>
              </a:rPr>
              <a:t>18.5 K</a:t>
            </a:r>
          </a:p>
        </p:txBody>
      </p:sp>
      <p:sp>
        <p:nvSpPr>
          <p:cNvPr id="657" name="Rounded Rectangle 656"/>
          <p:cNvSpPr/>
          <p:nvPr/>
        </p:nvSpPr>
        <p:spPr>
          <a:xfrm>
            <a:off x="6818407" y="1273149"/>
            <a:ext cx="486277" cy="21698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After </a:t>
            </a:r>
            <a:r>
              <a:rPr lang="en-US" sz="750" dirty="0" err="1">
                <a:solidFill>
                  <a:prstClr val="white"/>
                </a:solidFill>
                <a:latin typeface="Century Gothic" panose="020B0502020202020204" pitchFamily="34" charset="0"/>
              </a:rPr>
              <a:t>trv</a:t>
            </a:r>
            <a:r>
              <a:rPr lang="en-US" sz="750" dirty="0">
                <a:solidFill>
                  <a:prstClr val="white"/>
                </a:solidFill>
                <a:latin typeface="Century Gothic" panose="020B0502020202020204" pitchFamily="34" charset="0"/>
              </a:rPr>
              <a:t> 11K</a:t>
            </a:r>
          </a:p>
        </p:txBody>
      </p:sp>
      <p:sp>
        <p:nvSpPr>
          <p:cNvPr id="658" name="Rounded Rectangle 657"/>
          <p:cNvSpPr/>
          <p:nvPr/>
        </p:nvSpPr>
        <p:spPr>
          <a:xfrm>
            <a:off x="6286079" y="1325935"/>
            <a:ext cx="482408" cy="2076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13">
              <a:lnSpc>
                <a:spcPct val="90000"/>
              </a:lnSpc>
              <a:spcBef>
                <a:spcPct val="0"/>
              </a:spcBef>
              <a:spcAft>
                <a:spcPct val="35000"/>
              </a:spcAft>
            </a:pPr>
            <a:r>
              <a:rPr lang="en-US" sz="750" dirty="0">
                <a:solidFill>
                  <a:prstClr val="white"/>
                </a:solidFill>
                <a:latin typeface="Century Gothic" panose="020B0502020202020204" pitchFamily="34" charset="0"/>
              </a:rPr>
              <a:t>Before </a:t>
            </a:r>
            <a:r>
              <a:rPr lang="en-US" sz="750" dirty="0" err="1">
                <a:solidFill>
                  <a:prstClr val="white"/>
                </a:solidFill>
                <a:latin typeface="Century Gothic" panose="020B0502020202020204" pitchFamily="34" charset="0"/>
              </a:rPr>
              <a:t>trv</a:t>
            </a:r>
            <a:r>
              <a:rPr lang="en-US" sz="750" dirty="0">
                <a:solidFill>
                  <a:prstClr val="white"/>
                </a:solidFill>
                <a:latin typeface="Century Gothic" panose="020B0502020202020204" pitchFamily="34" charset="0"/>
              </a:rPr>
              <a:t> 25K</a:t>
            </a:r>
          </a:p>
        </p:txBody>
      </p:sp>
      <p:sp>
        <p:nvSpPr>
          <p:cNvPr id="2" name="TextBox 1"/>
          <p:cNvSpPr txBox="1"/>
          <p:nvPr/>
        </p:nvSpPr>
        <p:spPr>
          <a:xfrm>
            <a:off x="65504" y="1312312"/>
            <a:ext cx="3038559" cy="1223412"/>
          </a:xfrm>
          <a:prstGeom prst="rect">
            <a:avLst/>
          </a:prstGeom>
          <a:noFill/>
        </p:spPr>
        <p:txBody>
          <a:bodyPr wrap="square" rtlCol="0">
            <a:spAutoFit/>
          </a:bodyPr>
          <a:lstStyle/>
          <a:p>
            <a:pPr defTabSz="685800"/>
            <a:r>
              <a:rPr lang="en-US" sz="1050" b="1" dirty="0">
                <a:solidFill>
                  <a:prstClr val="black"/>
                </a:solidFill>
              </a:rPr>
              <a:t>Assumptions:</a:t>
            </a:r>
            <a:endParaRPr lang="en-US" sz="1050" dirty="0">
              <a:solidFill>
                <a:prstClr val="black"/>
              </a:solidFill>
            </a:endParaRPr>
          </a:p>
          <a:p>
            <a:pPr defTabSz="685800"/>
            <a:r>
              <a:rPr lang="en-US" sz="1050" dirty="0">
                <a:solidFill>
                  <a:prstClr val="black"/>
                </a:solidFill>
              </a:rPr>
              <a:t>Calls numbers made between Dec 1 -31 : travelled up to 30 days before or 45 days after the call</a:t>
            </a:r>
          </a:p>
          <a:p>
            <a:pPr defTabSz="685800"/>
            <a:r>
              <a:rPr lang="en-US" sz="1050" dirty="0">
                <a:solidFill>
                  <a:prstClr val="black"/>
                </a:solidFill>
              </a:rPr>
              <a:t>-20$ per hour cost of call, </a:t>
            </a:r>
            <a:r>
              <a:rPr lang="en-US" sz="1050" dirty="0" err="1">
                <a:solidFill>
                  <a:prstClr val="black"/>
                </a:solidFill>
              </a:rPr>
              <a:t>Avg</a:t>
            </a:r>
            <a:r>
              <a:rPr lang="en-US" sz="1050" dirty="0">
                <a:solidFill>
                  <a:prstClr val="black"/>
                </a:solidFill>
              </a:rPr>
              <a:t> call duration : 30 mins</a:t>
            </a:r>
          </a:p>
          <a:p>
            <a:pPr defTabSz="685800"/>
            <a:r>
              <a:rPr lang="en-US" sz="1050" dirty="0">
                <a:solidFill>
                  <a:prstClr val="black"/>
                </a:solidFill>
              </a:rPr>
              <a:t>-50% call time reduction for agent assist models</a:t>
            </a:r>
          </a:p>
          <a:p>
            <a:pPr defTabSz="685800"/>
            <a:r>
              <a:rPr lang="en-US" sz="1050" dirty="0">
                <a:solidFill>
                  <a:prstClr val="black"/>
                </a:solidFill>
              </a:rPr>
              <a:t>-</a:t>
            </a:r>
            <a:r>
              <a:rPr lang="en-US" sz="1050" dirty="0" err="1">
                <a:solidFill>
                  <a:prstClr val="black"/>
                </a:solidFill>
              </a:rPr>
              <a:t>Avg</a:t>
            </a:r>
            <a:r>
              <a:rPr lang="en-US" sz="1050" dirty="0">
                <a:solidFill>
                  <a:prstClr val="black"/>
                </a:solidFill>
              </a:rPr>
              <a:t> int. travel duration : 7 days = $35 sales</a:t>
            </a:r>
          </a:p>
          <a:p>
            <a:pPr defTabSz="685800"/>
            <a:endParaRPr lang="en-US" sz="1050" b="1" dirty="0">
              <a:solidFill>
                <a:srgbClr val="00B050"/>
              </a:solidFill>
            </a:endParaRPr>
          </a:p>
        </p:txBody>
      </p:sp>
      <p:sp>
        <p:nvSpPr>
          <p:cNvPr id="3" name="TextBox 2"/>
          <p:cNvSpPr txBox="1"/>
          <p:nvPr/>
        </p:nvSpPr>
        <p:spPr>
          <a:xfrm>
            <a:off x="83173" y="65133"/>
            <a:ext cx="4700156" cy="1338828"/>
          </a:xfrm>
          <a:prstGeom prst="rect">
            <a:avLst/>
          </a:prstGeom>
          <a:noFill/>
        </p:spPr>
        <p:txBody>
          <a:bodyPr wrap="square" rtlCol="0">
            <a:spAutoFit/>
          </a:bodyPr>
          <a:lstStyle/>
          <a:p>
            <a:pPr defTabSz="685800"/>
            <a:r>
              <a:rPr lang="en-US" sz="1350" dirty="0">
                <a:solidFill>
                  <a:prstClr val="black"/>
                </a:solidFill>
              </a:rPr>
              <a:t>Total consumer customers : 95 million</a:t>
            </a:r>
          </a:p>
          <a:p>
            <a:pPr defTabSz="685800"/>
            <a:r>
              <a:rPr lang="en-US" sz="1350" dirty="0">
                <a:solidFill>
                  <a:prstClr val="black"/>
                </a:solidFill>
              </a:rPr>
              <a:t>Total December monthly calls : 10 million</a:t>
            </a:r>
          </a:p>
          <a:p>
            <a:pPr defTabSz="685800"/>
            <a:r>
              <a:rPr lang="en-US" sz="1350" dirty="0">
                <a:solidFill>
                  <a:prstClr val="black"/>
                </a:solidFill>
              </a:rPr>
              <a:t>Total internal December calls : 2.5 million</a:t>
            </a:r>
          </a:p>
          <a:p>
            <a:pPr defTabSz="685800"/>
            <a:r>
              <a:rPr lang="en-US" sz="1350" dirty="0">
                <a:solidFill>
                  <a:prstClr val="black"/>
                </a:solidFill>
              </a:rPr>
              <a:t>6.1% of the total call volume- international</a:t>
            </a:r>
          </a:p>
          <a:p>
            <a:pPr defTabSz="685800"/>
            <a:r>
              <a:rPr lang="en-US" sz="1350" b="1" dirty="0">
                <a:solidFill>
                  <a:srgbClr val="00B050"/>
                </a:solidFill>
              </a:rPr>
              <a:t>$ opportunity numbers are annual</a:t>
            </a:r>
          </a:p>
          <a:p>
            <a:pPr defTabSz="685800"/>
            <a:endParaRPr lang="en-US" sz="1350" dirty="0">
              <a:solidFill>
                <a:prstClr val="black"/>
              </a:solidFill>
            </a:endParaRPr>
          </a:p>
        </p:txBody>
      </p:sp>
      <p:sp>
        <p:nvSpPr>
          <p:cNvPr id="13" name="Freeform 12"/>
          <p:cNvSpPr/>
          <p:nvPr/>
        </p:nvSpPr>
        <p:spPr>
          <a:xfrm>
            <a:off x="5097780" y="1546860"/>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 name="TextBox 11"/>
          <p:cNvSpPr txBox="1"/>
          <p:nvPr/>
        </p:nvSpPr>
        <p:spPr>
          <a:xfrm>
            <a:off x="3932316" y="4325953"/>
            <a:ext cx="1191159" cy="507831"/>
          </a:xfrm>
          <a:prstGeom prst="rect">
            <a:avLst/>
          </a:prstGeom>
          <a:noFill/>
        </p:spPr>
        <p:txBody>
          <a:bodyPr wrap="square" rtlCol="0">
            <a:spAutoFit/>
          </a:bodyPr>
          <a:lstStyle/>
          <a:p>
            <a:pPr defTabSz="685800"/>
            <a:r>
              <a:rPr lang="en-US" sz="1350" b="1" dirty="0">
                <a:solidFill>
                  <a:srgbClr val="00B050"/>
                </a:solidFill>
              </a:rPr>
              <a:t>$$24M Service</a:t>
            </a:r>
          </a:p>
        </p:txBody>
      </p:sp>
      <p:sp>
        <p:nvSpPr>
          <p:cNvPr id="106" name="TextBox 105"/>
          <p:cNvSpPr txBox="1"/>
          <p:nvPr/>
        </p:nvSpPr>
        <p:spPr>
          <a:xfrm>
            <a:off x="4056193" y="4733342"/>
            <a:ext cx="698714" cy="715581"/>
          </a:xfrm>
          <a:prstGeom prst="rect">
            <a:avLst/>
          </a:prstGeom>
          <a:noFill/>
        </p:spPr>
        <p:txBody>
          <a:bodyPr wrap="square" rtlCol="0">
            <a:spAutoFit/>
          </a:bodyPr>
          <a:lstStyle/>
          <a:p>
            <a:pPr defTabSz="685800"/>
            <a:r>
              <a:rPr lang="en-US" sz="1350" b="1" dirty="0">
                <a:solidFill>
                  <a:srgbClr val="00B050"/>
                </a:solidFill>
              </a:rPr>
              <a:t>$2.25M</a:t>
            </a:r>
          </a:p>
          <a:p>
            <a:pPr defTabSz="685800"/>
            <a:r>
              <a:rPr lang="en-US" sz="1350" b="1" dirty="0">
                <a:solidFill>
                  <a:srgbClr val="00B050"/>
                </a:solidFill>
              </a:rPr>
              <a:t>Service</a:t>
            </a:r>
          </a:p>
        </p:txBody>
      </p:sp>
      <p:sp>
        <p:nvSpPr>
          <p:cNvPr id="15" name="TextBox 14"/>
          <p:cNvSpPr txBox="1"/>
          <p:nvPr/>
        </p:nvSpPr>
        <p:spPr>
          <a:xfrm>
            <a:off x="4157723" y="20653"/>
            <a:ext cx="2721921" cy="1131079"/>
          </a:xfrm>
          <a:prstGeom prst="rect">
            <a:avLst/>
          </a:prstGeom>
          <a:noFill/>
        </p:spPr>
        <p:txBody>
          <a:bodyPr wrap="square" rtlCol="0">
            <a:spAutoFit/>
          </a:bodyPr>
          <a:lstStyle/>
          <a:p>
            <a:pPr defTabSz="685800"/>
            <a:r>
              <a:rPr lang="en-US" sz="1350" b="1" dirty="0">
                <a:solidFill>
                  <a:prstClr val="black"/>
                </a:solidFill>
              </a:rPr>
              <a:t>Models</a:t>
            </a:r>
          </a:p>
          <a:p>
            <a:pPr defTabSz="685800"/>
            <a:r>
              <a:rPr lang="en-US" sz="1350" dirty="0">
                <a:solidFill>
                  <a:prstClr val="black"/>
                </a:solidFill>
              </a:rPr>
              <a:t>Call Intent Prediction (Agent Assist)</a:t>
            </a:r>
          </a:p>
          <a:p>
            <a:pPr defTabSz="685800"/>
            <a:r>
              <a:rPr lang="en-US" sz="1350" dirty="0">
                <a:solidFill>
                  <a:prstClr val="black"/>
                </a:solidFill>
              </a:rPr>
              <a:t>Call/No call (Proactive self serve)</a:t>
            </a:r>
          </a:p>
          <a:p>
            <a:pPr defTabSz="685800"/>
            <a:r>
              <a:rPr lang="en-US" sz="1350" dirty="0">
                <a:solidFill>
                  <a:prstClr val="black"/>
                </a:solidFill>
              </a:rPr>
              <a:t>Plan purchase propensity</a:t>
            </a:r>
          </a:p>
          <a:p>
            <a:pPr defTabSz="685800"/>
            <a:r>
              <a:rPr lang="en-US" sz="1350" dirty="0">
                <a:solidFill>
                  <a:prstClr val="black"/>
                </a:solidFill>
              </a:rPr>
              <a:t>IVR Rules</a:t>
            </a:r>
          </a:p>
        </p:txBody>
      </p:sp>
      <p:sp>
        <p:nvSpPr>
          <p:cNvPr id="17" name="TextBox 16"/>
          <p:cNvSpPr txBox="1"/>
          <p:nvPr/>
        </p:nvSpPr>
        <p:spPr>
          <a:xfrm>
            <a:off x="4295364" y="4551327"/>
            <a:ext cx="664367" cy="300082"/>
          </a:xfrm>
          <a:prstGeom prst="rect">
            <a:avLst/>
          </a:prstGeom>
          <a:noFill/>
        </p:spPr>
        <p:txBody>
          <a:bodyPr wrap="square" rtlCol="0">
            <a:spAutoFit/>
          </a:bodyPr>
          <a:lstStyle/>
          <a:p>
            <a:pPr defTabSz="685800"/>
            <a:r>
              <a:rPr lang="en-US" sz="1350" dirty="0">
                <a:solidFill>
                  <a:prstClr val="black"/>
                </a:solidFill>
              </a:rPr>
              <a:t>IVR</a:t>
            </a:r>
          </a:p>
        </p:txBody>
      </p:sp>
      <p:sp>
        <p:nvSpPr>
          <p:cNvPr id="18" name="Right Brace 17"/>
          <p:cNvSpPr/>
          <p:nvPr/>
        </p:nvSpPr>
        <p:spPr>
          <a:xfrm>
            <a:off x="7866450" y="4324013"/>
            <a:ext cx="332284" cy="7535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endParaRPr>
          </a:p>
        </p:txBody>
      </p:sp>
      <p:sp>
        <p:nvSpPr>
          <p:cNvPr id="20" name="TextBox 19"/>
          <p:cNvSpPr txBox="1"/>
          <p:nvPr/>
        </p:nvSpPr>
        <p:spPr>
          <a:xfrm>
            <a:off x="8135191" y="4566553"/>
            <a:ext cx="916832" cy="738664"/>
          </a:xfrm>
          <a:prstGeom prst="rect">
            <a:avLst/>
          </a:prstGeom>
          <a:noFill/>
        </p:spPr>
        <p:txBody>
          <a:bodyPr wrap="square" rtlCol="0">
            <a:spAutoFit/>
          </a:bodyPr>
          <a:lstStyle/>
          <a:p>
            <a:pPr defTabSz="685800"/>
            <a:r>
              <a:rPr lang="en-US" sz="1050" dirty="0">
                <a:solidFill>
                  <a:prstClr val="black"/>
                </a:solidFill>
              </a:rPr>
              <a:t>Plan purchase propensity model</a:t>
            </a:r>
          </a:p>
        </p:txBody>
      </p:sp>
      <p:sp>
        <p:nvSpPr>
          <p:cNvPr id="109" name="TextBox 108"/>
          <p:cNvSpPr txBox="1"/>
          <p:nvPr/>
        </p:nvSpPr>
        <p:spPr>
          <a:xfrm>
            <a:off x="6889968" y="4281971"/>
            <a:ext cx="1143589" cy="715581"/>
          </a:xfrm>
          <a:prstGeom prst="rect">
            <a:avLst/>
          </a:prstGeom>
          <a:noFill/>
        </p:spPr>
        <p:txBody>
          <a:bodyPr wrap="square" rtlCol="0">
            <a:spAutoFit/>
          </a:bodyPr>
          <a:lstStyle/>
          <a:p>
            <a:pPr defTabSz="685800"/>
            <a:r>
              <a:rPr lang="en-US" sz="1350" b="1" dirty="0">
                <a:solidFill>
                  <a:srgbClr val="00B050"/>
                </a:solidFill>
              </a:rPr>
              <a:t>$4.5M Sales</a:t>
            </a:r>
          </a:p>
          <a:p>
            <a:pPr defTabSz="685800"/>
            <a:r>
              <a:rPr lang="en-US" sz="1350" b="1" dirty="0">
                <a:solidFill>
                  <a:srgbClr val="00B050"/>
                </a:solidFill>
              </a:rPr>
              <a:t>$2.4M Service</a:t>
            </a:r>
          </a:p>
        </p:txBody>
      </p:sp>
      <p:sp>
        <p:nvSpPr>
          <p:cNvPr id="110" name="TextBox 109"/>
          <p:cNvSpPr txBox="1"/>
          <p:nvPr/>
        </p:nvSpPr>
        <p:spPr>
          <a:xfrm>
            <a:off x="8377885" y="3743263"/>
            <a:ext cx="1143589" cy="646331"/>
          </a:xfrm>
          <a:prstGeom prst="rect">
            <a:avLst/>
          </a:prstGeom>
          <a:noFill/>
        </p:spPr>
        <p:txBody>
          <a:bodyPr wrap="square" rtlCol="0">
            <a:spAutoFit/>
          </a:bodyPr>
          <a:lstStyle/>
          <a:p>
            <a:pPr defTabSz="685800"/>
            <a:r>
              <a:rPr lang="en-US" sz="900" b="1" dirty="0">
                <a:solidFill>
                  <a:srgbClr val="00B050"/>
                </a:solidFill>
              </a:rPr>
              <a:t>$5.7M Service</a:t>
            </a:r>
          </a:p>
          <a:p>
            <a:pPr defTabSz="685800"/>
            <a:r>
              <a:rPr lang="en-US" sz="900" dirty="0">
                <a:solidFill>
                  <a:prstClr val="black"/>
                </a:solidFill>
              </a:rPr>
              <a:t> Assumption : 12 K with plan didn’t visit mobile</a:t>
            </a:r>
          </a:p>
        </p:txBody>
      </p:sp>
    </p:spTree>
    <p:extLst>
      <p:ext uri="{BB962C8B-B14F-4D97-AF65-F5344CB8AC3E}">
        <p14:creationId xmlns:p14="http://schemas.microsoft.com/office/powerpoint/2010/main" val="1543181906"/>
      </p:ext>
    </p:extLst>
  </p:cSld>
  <p:clrMapOvr>
    <a:masterClrMapping/>
  </p:clrMapOvr>
  <p:timing>
    <p:tnLst>
      <p:par>
        <p:cTn id="1" dur="indefinite" restart="never" nodeType="tmRoot"/>
      </p:par>
    </p:tnLst>
  </p:timing>
</p:sld>
</file>

<file path=ppt/theme/theme1.xml><?xml version="1.0" encoding="utf-8"?>
<a:theme xmlns:a="http://schemas.openxmlformats.org/drawingml/2006/main" name="Verizon PowerPoint 2017">
  <a:themeElements>
    <a:clrScheme name="Verizon PowerPoint 2017">
      <a:dk1>
        <a:srgbClr val="000000"/>
      </a:dk1>
      <a:lt1>
        <a:srgbClr val="FFFFFF"/>
      </a:lt1>
      <a:dk2>
        <a:srgbClr val="000000"/>
      </a:dk2>
      <a:lt2>
        <a:srgbClr val="FFFFFF"/>
      </a:lt2>
      <a:accent1>
        <a:srgbClr val="747676"/>
      </a:accent1>
      <a:accent2>
        <a:srgbClr val="D52B1E"/>
      </a:accent2>
      <a:accent3>
        <a:srgbClr val="FFBC3D"/>
      </a:accent3>
      <a:accent4>
        <a:srgbClr val="ED7000"/>
      </a:accent4>
      <a:accent5>
        <a:srgbClr val="00AC3E"/>
      </a:accent5>
      <a:accent6>
        <a:srgbClr val="0088CE"/>
      </a:accent6>
      <a:hlink>
        <a:srgbClr val="0088CE"/>
      </a:hlink>
      <a:folHlink>
        <a:srgbClr val="0088CE"/>
      </a:folHlink>
    </a:clrScheme>
    <a:fontScheme name="Verizon PowerPoint 2017">
      <a:majorFont>
        <a:latin typeface="NeueHaasGroteskDisp Std"/>
        <a:ea typeface=""/>
        <a:cs typeface=""/>
      </a:majorFont>
      <a:minorFont>
        <a:latin typeface="NeueHaasGroteskText Std"/>
        <a:ea typeface=""/>
        <a:cs typeface=""/>
      </a:minorFont>
    </a:fontScheme>
    <a:fmtScheme name="Verizon PowerPoint 2017">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1">
          <a:schemeClr val="accent1"/>
        </a:lnRef>
        <a:fillRef idx="1">
          <a:schemeClr val="accent1"/>
        </a:fillRef>
        <a:effectRef idx="0">
          <a:schemeClr val="accent1"/>
        </a:effectRef>
        <a:fontRef idx="minor">
          <a:schemeClr val="lt1"/>
        </a:fontRef>
      </a:style>
    </a:spDef>
    <a:lnDef>
      <a:spPr>
        <a:ln w="12700" cap="sq"/>
      </a:spPr>
      <a:bodyPr/>
      <a:lstStyle/>
      <a:style>
        <a:lnRef idx="1">
          <a:schemeClr val="accent1"/>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1on1_new_JB4_12" id="{53569322-01AB-45B6-AC50-2FB361997C8B}" vid="{9C711686-73A7-4E26-A2A2-7AC623BAA01B}"/>
    </a:ext>
  </a:extLst>
</a:theme>
</file>

<file path=ppt/theme/theme2.xml><?xml version="1.0" encoding="utf-8"?>
<a:theme xmlns:a="http://schemas.openxmlformats.org/drawingml/2006/main" name="17_VZ_PPT_4x3_NHG_v01-02_083115">
  <a:themeElements>
    <a:clrScheme name="Verizon PowerPoint 2015">
      <a:dk1>
        <a:srgbClr val="000000"/>
      </a:dk1>
      <a:lt1>
        <a:srgbClr val="FFFFFF"/>
      </a:lt1>
      <a:dk2>
        <a:srgbClr val="333333"/>
      </a:dk2>
      <a:lt2>
        <a:srgbClr val="F6F6F6"/>
      </a:lt2>
      <a:accent1>
        <a:srgbClr val="CD040B"/>
      </a:accent1>
      <a:accent2>
        <a:srgbClr val="E4E5E3"/>
      </a:accent2>
      <a:accent3>
        <a:srgbClr val="82CEAC"/>
      </a:accent3>
      <a:accent4>
        <a:srgbClr val="ABE0F9"/>
      </a:accent4>
      <a:accent5>
        <a:srgbClr val="FBD362"/>
      </a:accent5>
      <a:accent6>
        <a:srgbClr val="F9B295"/>
      </a:accent6>
      <a:hlink>
        <a:srgbClr val="0066CC"/>
      </a:hlink>
      <a:folHlink>
        <a:srgbClr val="0066CC"/>
      </a:folHlink>
    </a:clrScheme>
    <a:fontScheme name="Verizon PowerPoint 2015">
      <a:majorFont>
        <a:latin typeface="NeueHaasGroteskDisp Std"/>
        <a:ea typeface=""/>
        <a:cs typeface=""/>
      </a:majorFont>
      <a:minorFont>
        <a:latin typeface="NeueHaasGroteskText Std"/>
        <a:ea typeface=""/>
        <a:cs typeface=""/>
      </a:minorFont>
    </a:fontScheme>
    <a:fmtScheme name="Verizon PowerPoint 2015">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One_to_One_4_12</Template>
  <TotalTime>21471</TotalTime>
  <Words>5844</Words>
  <Application>Microsoft Office PowerPoint</Application>
  <PresentationFormat>On-screen Show (16:9)</PresentationFormat>
  <Paragraphs>1444</Paragraphs>
  <Slides>51</Slides>
  <Notes>46</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51</vt:i4>
      </vt:variant>
    </vt:vector>
  </HeadingPairs>
  <TitlesOfParts>
    <vt:vector size="67" baseType="lpstr">
      <vt:lpstr>Arial</vt:lpstr>
      <vt:lpstr>Arial Narrow</vt:lpstr>
      <vt:lpstr>Calibri</vt:lpstr>
      <vt:lpstr>Calibri Light</vt:lpstr>
      <vt:lpstr>Century Gothic</vt:lpstr>
      <vt:lpstr>Neue Haas Grotesk Text Std</vt:lpstr>
      <vt:lpstr>NeueHaasGroteskDisp Std</vt:lpstr>
      <vt:lpstr>NeueHaasGroteskText Std</vt:lpstr>
      <vt:lpstr>Noto Sans Symbols</vt:lpstr>
      <vt:lpstr>Verizon NHG DS</vt:lpstr>
      <vt:lpstr>Verizon NHG TX</vt:lpstr>
      <vt:lpstr>Verizon PowerPoint 2017</vt:lpstr>
      <vt:lpstr>17_VZ_PPT_4x3_NHG_v01-02_083115</vt:lpstr>
      <vt:lpstr>Office Theme</vt:lpstr>
      <vt:lpstr>1_Office Theme</vt:lpstr>
      <vt:lpstr>Worksheet</vt:lpstr>
      <vt:lpstr>International Travel and Call EDA</vt:lpstr>
      <vt:lpstr>PowerPoint Presentation</vt:lpstr>
      <vt:lpstr>International Traveler Journey Steps/Pain Points</vt:lpstr>
      <vt:lpstr>Customer Journey Sequence Level Deep Dive by Customer Type</vt:lpstr>
      <vt:lpstr>Sankey Chart for Travelers with Intent*</vt:lpstr>
      <vt:lpstr>Sankey Chart for Travelers without Intent*</vt:lpstr>
      <vt:lpstr>Sankey Chart for Non-Travelers with Intent*</vt:lpstr>
      <vt:lpstr>December Month Traveler’s Statistics</vt:lpstr>
      <vt:lpstr>PowerPoint Presentation</vt:lpstr>
      <vt:lpstr>PowerPoint Presentation</vt:lpstr>
      <vt:lpstr>PowerPoint Presentation</vt:lpstr>
      <vt:lpstr>PowerPoint Presentation</vt:lpstr>
      <vt:lpstr>PowerPoint Presentation</vt:lpstr>
      <vt:lpstr>Sep 18-Feb 19 Travelers by country</vt:lpstr>
      <vt:lpstr>17-18 Calls monthly</vt:lpstr>
      <vt:lpstr>International Travel: Call Category and Subcategory - Annually</vt:lpstr>
      <vt:lpstr>Top Call Reasons And Agent Actions</vt:lpstr>
      <vt:lpstr>Action Required Calls</vt:lpstr>
      <vt:lpstr>Overall Call Volume Trend- Monthly</vt:lpstr>
      <vt:lpstr>Call Driver Volume- Monthly</vt:lpstr>
      <vt:lpstr>Travelers Summary</vt:lpstr>
      <vt:lpstr>.com Visitors</vt:lpstr>
      <vt:lpstr>.COM Visitors Statistics</vt:lpstr>
      <vt:lpstr>.COM Visitors purchase Statistics</vt:lpstr>
      <vt:lpstr>Callers Data Set</vt:lpstr>
      <vt:lpstr>Appendix A</vt:lpstr>
      <vt:lpstr>NLP Insights: Phone Settings calls – 52K</vt:lpstr>
      <vt:lpstr>PowerPoint Presentation</vt:lpstr>
      <vt:lpstr>Fraud Calls Analysis</vt:lpstr>
      <vt:lpstr>Coverage Analysis</vt:lpstr>
      <vt:lpstr>Coverage Analysis</vt:lpstr>
      <vt:lpstr>International travel page analysis- 19K calls could have been reduced using right communication</vt:lpstr>
      <vt:lpstr>PowerPoint Presentation</vt:lpstr>
      <vt:lpstr>Summary</vt:lpstr>
      <vt:lpstr>PowerPoint Presentation</vt:lpstr>
      <vt:lpstr>Appendix B</vt:lpstr>
      <vt:lpstr>International Call Dec Monthly Insights Example (Internal) </vt:lpstr>
      <vt:lpstr>Summary</vt:lpstr>
      <vt:lpstr>International Call Intent Categories</vt:lpstr>
      <vt:lpstr>Country-Wise Cruise Distribution - Feb’19 to May’19</vt:lpstr>
      <vt:lpstr>International Travel Intent</vt:lpstr>
      <vt:lpstr>Work in Progress</vt:lpstr>
      <vt:lpstr>Appendix C </vt:lpstr>
      <vt:lpstr>International travel page analysis- 19K calls could have been reduced using right communication</vt:lpstr>
      <vt:lpstr>PowerPoint Presentation</vt:lpstr>
      <vt:lpstr>International Call Intent Categories</vt:lpstr>
      <vt:lpstr>APPENDIX D  Call Listening's observation</vt:lpstr>
      <vt:lpstr>Customer Pain Points </vt:lpstr>
      <vt:lpstr>APPENDIX E Online Visit Statistics</vt:lpstr>
      <vt:lpstr>Customer journey map on Online Visit</vt:lpstr>
      <vt:lpstr>PowerPoint Presentation</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Strategy  Verizon 1:1</dc:title>
  <dc:creator>Microsoft Office User</dc:creator>
  <cp:lastModifiedBy>Jain, Vaibhav</cp:lastModifiedBy>
  <cp:revision>1547</cp:revision>
  <cp:lastPrinted>2018-04-13T02:49:20Z</cp:lastPrinted>
  <dcterms:created xsi:type="dcterms:W3CDTF">2018-04-12T08:54:55Z</dcterms:created>
  <dcterms:modified xsi:type="dcterms:W3CDTF">2020-12-08T22:28:27Z</dcterms:modified>
</cp:coreProperties>
</file>